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61" r:id="rId5"/>
    <p:sldId id="262" r:id="rId6"/>
    <p:sldId id="263" r:id="rId7"/>
    <p:sldId id="273" r:id="rId8"/>
    <p:sldId id="265" r:id="rId9"/>
    <p:sldId id="266" r:id="rId10"/>
    <p:sldId id="274" r:id="rId11"/>
    <p:sldId id="269" r:id="rId12"/>
    <p:sldId id="270" r:id="rId13"/>
    <p:sldId id="271" r:id="rId14"/>
    <p:sldId id="275" r:id="rId15"/>
    <p:sldId id="276" r:id="rId16"/>
    <p:sldId id="277" r:id="rId17"/>
  </p:sldIdLst>
  <p:sldSz cx="18288000" cy="10287000"/>
  <p:notesSz cx="6858000" cy="9144000"/>
  <p:embeddedFontLst>
    <p:embeddedFont>
      <p:font typeface="Archivo Black" panose="020B0604020202020204" charset="0"/>
      <p:regular r:id="rId19"/>
    </p:embeddedFont>
    <p:embeddedFont>
      <p:font typeface="Open Sans" panose="020B0606030504020204" pitchFamily="34" charset="0"/>
      <p:regular r:id="rId20"/>
      <p:bold r:id="rId21"/>
      <p:italic r:id="rId22"/>
      <p:boldItalic r:id="rId23"/>
    </p:embeddedFont>
    <p:embeddedFont>
      <p:font typeface="Open Sans Bold" panose="020B0806030504020204" pitchFamily="34"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A7E1B-AFB5-41A6-8384-A6871901CDDC}" v="1" dt="2026-03-10T15:51:00.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843" y="25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elle Baronnet" userId="ccb3a91e-bb63-4c3f-ac99-abd55ef0a752" providerId="ADAL" clId="{2F58FCD3-C2A2-427D-BA63-56A588CEBAF3}"/>
    <pc:docChg chg="undo custSel mod modSld modMainMaster">
      <pc:chgData name="Maelle Baronnet" userId="ccb3a91e-bb63-4c3f-ac99-abd55ef0a752" providerId="ADAL" clId="{2F58FCD3-C2A2-427D-BA63-56A588CEBAF3}" dt="2026-03-10T16:40:53.656" v="14" actId="14100"/>
      <pc:docMkLst>
        <pc:docMk/>
      </pc:docMkLst>
      <pc:sldChg chg="modSp mod">
        <pc:chgData name="Maelle Baronnet" userId="ccb3a91e-bb63-4c3f-ac99-abd55ef0a752" providerId="ADAL" clId="{2F58FCD3-C2A2-427D-BA63-56A588CEBAF3}" dt="2026-03-10T15:37:49.100" v="8" actId="14100"/>
        <pc:sldMkLst>
          <pc:docMk/>
          <pc:sldMk cId="0" sldId="256"/>
        </pc:sldMkLst>
        <pc:spChg chg="mod">
          <ac:chgData name="Maelle Baronnet" userId="ccb3a91e-bb63-4c3f-ac99-abd55ef0a752" providerId="ADAL" clId="{2F58FCD3-C2A2-427D-BA63-56A588CEBAF3}" dt="2026-03-10T15:37:49.100" v="8" actId="14100"/>
          <ac:spMkLst>
            <pc:docMk/>
            <pc:sldMk cId="0" sldId="256"/>
            <ac:spMk id="9" creationId="{00000000-0000-0000-0000-000000000000}"/>
          </ac:spMkLst>
        </pc:spChg>
      </pc:sldChg>
      <pc:sldChg chg="modSp mod">
        <pc:chgData name="Maelle Baronnet" userId="ccb3a91e-bb63-4c3f-ac99-abd55ef0a752" providerId="ADAL" clId="{2F58FCD3-C2A2-427D-BA63-56A588CEBAF3}" dt="2026-03-10T15:51:54.862" v="11" actId="14100"/>
        <pc:sldMkLst>
          <pc:docMk/>
          <pc:sldMk cId="0" sldId="263"/>
        </pc:sldMkLst>
        <pc:spChg chg="mod">
          <ac:chgData name="Maelle Baronnet" userId="ccb3a91e-bb63-4c3f-ac99-abd55ef0a752" providerId="ADAL" clId="{2F58FCD3-C2A2-427D-BA63-56A588CEBAF3}" dt="2026-03-10T15:51:54.862" v="11" actId="14100"/>
          <ac:spMkLst>
            <pc:docMk/>
            <pc:sldMk cId="0" sldId="263"/>
            <ac:spMk id="32" creationId="{00000000-0000-0000-0000-000000000000}"/>
          </ac:spMkLst>
        </pc:spChg>
      </pc:sldChg>
      <pc:sldChg chg="modSp mod">
        <pc:chgData name="Maelle Baronnet" userId="ccb3a91e-bb63-4c3f-ac99-abd55ef0a752" providerId="ADAL" clId="{2F58FCD3-C2A2-427D-BA63-56A588CEBAF3}" dt="2026-03-10T15:52:27.837" v="13" actId="14100"/>
        <pc:sldMkLst>
          <pc:docMk/>
          <pc:sldMk cId="0" sldId="273"/>
        </pc:sldMkLst>
        <pc:spChg chg="mod">
          <ac:chgData name="Maelle Baronnet" userId="ccb3a91e-bb63-4c3f-ac99-abd55ef0a752" providerId="ADAL" clId="{2F58FCD3-C2A2-427D-BA63-56A588CEBAF3}" dt="2026-03-10T15:52:26.262" v="12" actId="14100"/>
          <ac:spMkLst>
            <pc:docMk/>
            <pc:sldMk cId="0" sldId="273"/>
            <ac:spMk id="13" creationId="{00000000-0000-0000-0000-000000000000}"/>
          </ac:spMkLst>
        </pc:spChg>
        <pc:spChg chg="mod">
          <ac:chgData name="Maelle Baronnet" userId="ccb3a91e-bb63-4c3f-ac99-abd55ef0a752" providerId="ADAL" clId="{2F58FCD3-C2A2-427D-BA63-56A588CEBAF3}" dt="2026-03-10T15:52:27.837" v="13" actId="14100"/>
          <ac:spMkLst>
            <pc:docMk/>
            <pc:sldMk cId="0" sldId="273"/>
            <ac:spMk id="18" creationId="{00000000-0000-0000-0000-000000000000}"/>
          </ac:spMkLst>
        </pc:spChg>
      </pc:sldChg>
      <pc:sldChg chg="modSp mod">
        <pc:chgData name="Maelle Baronnet" userId="ccb3a91e-bb63-4c3f-ac99-abd55ef0a752" providerId="ADAL" clId="{2F58FCD3-C2A2-427D-BA63-56A588CEBAF3}" dt="2026-03-10T16:40:53.656" v="14" actId="14100"/>
        <pc:sldMkLst>
          <pc:docMk/>
          <pc:sldMk cId="0" sldId="275"/>
        </pc:sldMkLst>
        <pc:spChg chg="mod">
          <ac:chgData name="Maelle Baronnet" userId="ccb3a91e-bb63-4c3f-ac99-abd55ef0a752" providerId="ADAL" clId="{2F58FCD3-C2A2-427D-BA63-56A588CEBAF3}" dt="2026-03-10T16:40:53.656" v="14" actId="14100"/>
          <ac:spMkLst>
            <pc:docMk/>
            <pc:sldMk cId="0" sldId="275"/>
            <ac:spMk id="13" creationId="{00000000-0000-0000-0000-000000000000}"/>
          </ac:spMkLst>
        </pc:spChg>
      </pc:sldChg>
      <pc:sldMasterChg chg="addSp mod">
        <pc:chgData name="Maelle Baronnet" userId="ccb3a91e-bb63-4c3f-ac99-abd55ef0a752" providerId="ADAL" clId="{2F58FCD3-C2A2-427D-BA63-56A588CEBAF3}" dt="2026-03-10T15:37:58.123" v="9" actId="33475"/>
        <pc:sldMasterMkLst>
          <pc:docMk/>
          <pc:sldMasterMk cId="0" sldId="2147483648"/>
        </pc:sldMasterMkLst>
        <pc:spChg chg="add">
          <ac:chgData name="Maelle Baronnet" userId="ccb3a91e-bb63-4c3f-ac99-abd55ef0a752" providerId="ADAL" clId="{2F58FCD3-C2A2-427D-BA63-56A588CEBAF3}" dt="2026-03-10T15:37:58.123" v="9" actId="33475"/>
          <ac:spMkLst>
            <pc:docMk/>
            <pc:sldMasterMk cId="0" sldId="2147483648"/>
            <ac:spMk id="8" creationId="{6BFF3BEF-1BE7-AAE8-1429-5F37C9DBA5A5}"/>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EE2E-7DA9-4D9E-8BB5-9D85512628E4}" type="datetimeFigureOut">
              <a:rPr lang="en-US" smtClean="0"/>
              <a:t>3/10/2026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808937-7C58-4A7F-8AC9-C1D771F74144}" type="slidenum">
              <a:rPr lang="en-US" smtClean="0"/>
              <a:t>‹#›</a:t>
            </a:fld>
            <a:endParaRPr lang="en-US"/>
          </a:p>
        </p:txBody>
      </p:sp>
    </p:spTree>
    <p:extLst>
      <p:ext uri="{BB962C8B-B14F-4D97-AF65-F5344CB8AC3E}">
        <p14:creationId xmlns:p14="http://schemas.microsoft.com/office/powerpoint/2010/main" val="295450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08937-7C58-4A7F-8AC9-C1D771F74144}" type="slidenum">
              <a:rPr lang="en-US" smtClean="0"/>
              <a:t>13</a:t>
            </a:fld>
            <a:endParaRPr lang="en-US"/>
          </a:p>
        </p:txBody>
      </p:sp>
    </p:spTree>
    <p:extLst>
      <p:ext uri="{BB962C8B-B14F-4D97-AF65-F5344CB8AC3E}">
        <p14:creationId xmlns:p14="http://schemas.microsoft.com/office/powerpoint/2010/main" val="2036585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TextBox 7">
            <a:extLst>
              <a:ext uri="{FF2B5EF4-FFF2-40B4-BE49-F238E27FC236}">
                <a16:creationId xmlns:a16="http://schemas.microsoft.com/office/drawing/2014/main" id="{6BFF3BEF-1BE7-AAE8-1429-5F37C9DBA5A5}"/>
              </a:ext>
            </a:extLst>
          </p:cNvPr>
          <p:cNvSpPr txBox="1"/>
          <p:nvPr userDrawn="1">
            <p:extLst>
              <p:ext uri="{1162E1C5-73C7-4A58-AE30-91384D911F3F}">
                <p184:classification xmlns:p184="http://schemas.microsoft.com/office/powerpoint/2018/4/main" val="ftr"/>
              </p:ext>
            </p:extLst>
          </p:nvPr>
        </p:nvSpPr>
        <p:spPr>
          <a:xfrm>
            <a:off x="17306925" y="10071100"/>
            <a:ext cx="942975"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Official Use Only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5E1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D2FFAA">
                <a:alpha val="81176"/>
              </a:srgbClr>
            </a:solidFill>
          </p:spPr>
          <p:txBody>
            <a:bodyPr/>
            <a:lstStyle/>
            <a:p>
              <a:endParaRPr lang="en-US"/>
            </a:p>
          </p:txBody>
        </p:sp>
      </p:grpSp>
      <p:grpSp>
        <p:nvGrpSpPr>
          <p:cNvPr id="6" name="Group 6"/>
          <p:cNvGrpSpPr/>
          <p:nvPr/>
        </p:nvGrpSpPr>
        <p:grpSpPr>
          <a:xfrm>
            <a:off x="0" y="0"/>
            <a:ext cx="7200900" cy="10287000"/>
            <a:chOff x="0" y="0"/>
            <a:chExt cx="9601200" cy="13716000"/>
          </a:xfrm>
        </p:grpSpPr>
        <p:sp>
          <p:nvSpPr>
            <p:cNvPr id="7" name="Freeform 7" descr="preencoded.png"/>
            <p:cNvSpPr/>
            <p:nvPr/>
          </p:nvSpPr>
          <p:spPr>
            <a:xfrm>
              <a:off x="0" y="0"/>
              <a:ext cx="9601200" cy="13716000"/>
            </a:xfrm>
            <a:custGeom>
              <a:avLst/>
              <a:gdLst/>
              <a:ahLst/>
              <a:cxnLst/>
              <a:rect l="l" t="t" r="r" b="b"/>
              <a:pathLst>
                <a:path w="9601200" h="13716000">
                  <a:moveTo>
                    <a:pt x="0" y="0"/>
                  </a:moveTo>
                  <a:lnTo>
                    <a:pt x="9601200" y="0"/>
                  </a:lnTo>
                  <a:lnTo>
                    <a:pt x="9601200" y="13716000"/>
                  </a:lnTo>
                  <a:lnTo>
                    <a:pt x="0" y="13716000"/>
                  </a:lnTo>
                  <a:lnTo>
                    <a:pt x="0" y="0"/>
                  </a:lnTo>
                  <a:close/>
                </a:path>
              </a:pathLst>
            </a:custGeom>
            <a:blipFill>
              <a:blip r:embed="rId3"/>
              <a:stretch>
                <a:fillRect l="-44" r="-44"/>
              </a:stretch>
            </a:blipFill>
          </p:spPr>
          <p:txBody>
            <a:bodyPr/>
            <a:lstStyle/>
            <a:p>
              <a:endParaRPr lang="en-US"/>
            </a:p>
          </p:txBody>
        </p:sp>
      </p:grpSp>
      <p:sp>
        <p:nvSpPr>
          <p:cNvPr id="8" name="TextBox 8"/>
          <p:cNvSpPr txBox="1"/>
          <p:nvPr/>
        </p:nvSpPr>
        <p:spPr>
          <a:xfrm>
            <a:off x="7850238" y="3147860"/>
            <a:ext cx="9445523" cy="1318111"/>
          </a:xfrm>
          <a:prstGeom prst="rect">
            <a:avLst/>
          </a:prstGeom>
        </p:spPr>
        <p:txBody>
          <a:bodyPr lIns="0" tIns="0" rIns="0" bIns="0" rtlCol="0" anchor="t">
            <a:spAutoFit/>
          </a:bodyPr>
          <a:lstStyle/>
          <a:p>
            <a:pPr algn="l">
              <a:lnSpc>
                <a:spcPts val="5182"/>
              </a:lnSpc>
            </a:pPr>
            <a:r>
              <a:rPr lang="en-US" sz="4154" spc="83" dirty="0">
                <a:solidFill>
                  <a:srgbClr val="E84E38"/>
                </a:solidFill>
                <a:latin typeface="Archivo Black"/>
                <a:ea typeface="Archivo Black"/>
                <a:cs typeface="Archivo Black"/>
                <a:sym typeface="Archivo Black"/>
              </a:rPr>
              <a:t>AFRICAN SINGLE ELECTRICITY MARKET (AFSEM)</a:t>
            </a:r>
          </a:p>
        </p:txBody>
      </p:sp>
      <p:sp>
        <p:nvSpPr>
          <p:cNvPr id="9" name="TextBox 9"/>
          <p:cNvSpPr txBox="1"/>
          <p:nvPr/>
        </p:nvSpPr>
        <p:spPr>
          <a:xfrm>
            <a:off x="6858000" y="5325961"/>
            <a:ext cx="11430000" cy="1808700"/>
          </a:xfrm>
          <a:prstGeom prst="rect">
            <a:avLst/>
          </a:prstGeom>
        </p:spPr>
        <p:txBody>
          <a:bodyPr lIns="0" tIns="0" rIns="0" bIns="0" rtlCol="0" anchor="t">
            <a:spAutoFit/>
          </a:bodyPr>
          <a:lstStyle/>
          <a:p>
            <a:pPr algn="ctr">
              <a:lnSpc>
                <a:spcPts val="3562"/>
              </a:lnSpc>
            </a:pPr>
            <a:r>
              <a:rPr lang="en-US" sz="3200" b="1" spc="160" dirty="0">
                <a:solidFill>
                  <a:srgbClr val="00B0F0"/>
                </a:solidFill>
                <a:latin typeface="Open Sans Bold"/>
                <a:ea typeface="Open Sans Bold"/>
                <a:cs typeface="Open Sans Bold"/>
                <a:sym typeface="Open Sans Bold"/>
              </a:rPr>
              <a:t>AUC-ESMAP GLOBAL WEBINAR</a:t>
            </a:r>
          </a:p>
          <a:p>
            <a:pPr algn="ctr">
              <a:lnSpc>
                <a:spcPts val="3561"/>
              </a:lnSpc>
            </a:pPr>
            <a:r>
              <a:rPr lang="en-US" sz="2400" b="1" spc="48" dirty="0">
                <a:solidFill>
                  <a:srgbClr val="155E14"/>
                </a:solidFill>
                <a:latin typeface="Open Sans"/>
                <a:ea typeface="Open Sans"/>
                <a:cs typeface="Open Sans"/>
                <a:sym typeface="Open Sans"/>
              </a:rPr>
              <a:t>The African Power Pools: Building Towards the African Single Electricity Market</a:t>
            </a:r>
          </a:p>
          <a:p>
            <a:pPr algn="ctr">
              <a:lnSpc>
                <a:spcPts val="3561"/>
              </a:lnSpc>
            </a:pPr>
            <a:r>
              <a:rPr lang="en-US" sz="2400" spc="48" dirty="0">
                <a:solidFill>
                  <a:srgbClr val="155E14"/>
                </a:solidFill>
                <a:latin typeface="Open Sans"/>
                <a:ea typeface="Open Sans"/>
                <a:cs typeface="Open Sans"/>
                <a:sym typeface="Open Sans"/>
              </a:rPr>
              <a:t>11ᵗʰ March 2026</a:t>
            </a:r>
          </a:p>
        </p:txBody>
      </p:sp>
      <p:sp>
        <p:nvSpPr>
          <p:cNvPr id="10" name="TextBox 10"/>
          <p:cNvSpPr txBox="1"/>
          <p:nvPr/>
        </p:nvSpPr>
        <p:spPr>
          <a:xfrm>
            <a:off x="7086600" y="7038975"/>
            <a:ext cx="10209161" cy="418641"/>
          </a:xfrm>
          <a:prstGeom prst="rect">
            <a:avLst/>
          </a:prstGeom>
        </p:spPr>
        <p:txBody>
          <a:bodyPr wrap="square" lIns="0" tIns="0" rIns="0" bIns="0" rtlCol="0" anchor="t">
            <a:spAutoFit/>
          </a:bodyPr>
          <a:lstStyle/>
          <a:p>
            <a:pPr algn="l">
              <a:lnSpc>
                <a:spcPts val="3561"/>
              </a:lnSpc>
            </a:pPr>
            <a:r>
              <a:rPr lang="en-US" sz="2187" b="1" spc="43" dirty="0">
                <a:solidFill>
                  <a:schemeClr val="accent5">
                    <a:lumMod val="75000"/>
                  </a:schemeClr>
                </a:solidFill>
                <a:latin typeface="Open Sans"/>
                <a:ea typeface="Open Sans"/>
                <a:cs typeface="Open Sans"/>
                <a:sym typeface="Open Sans"/>
              </a:rPr>
              <a:t>African Union Commission | Department of Infrastructure and Energy</a:t>
            </a:r>
          </a:p>
        </p:txBody>
      </p:sp>
      <p:grpSp>
        <p:nvGrpSpPr>
          <p:cNvPr id="11" name="Group 11"/>
          <p:cNvGrpSpPr/>
          <p:nvPr/>
        </p:nvGrpSpPr>
        <p:grpSpPr>
          <a:xfrm>
            <a:off x="13552551" y="-143370"/>
            <a:ext cx="5060118" cy="2688565"/>
            <a:chOff x="0" y="0"/>
            <a:chExt cx="6746824" cy="3584753"/>
          </a:xfrm>
        </p:grpSpPr>
        <p:sp>
          <p:nvSpPr>
            <p:cNvPr id="12" name="Freeform 12"/>
            <p:cNvSpPr/>
            <p:nvPr/>
          </p:nvSpPr>
          <p:spPr>
            <a:xfrm>
              <a:off x="0" y="0"/>
              <a:ext cx="6746875" cy="3584702"/>
            </a:xfrm>
            <a:custGeom>
              <a:avLst/>
              <a:gdLst/>
              <a:ahLst/>
              <a:cxnLst/>
              <a:rect l="l" t="t" r="r" b="b"/>
              <a:pathLst>
                <a:path w="6746875" h="3584702">
                  <a:moveTo>
                    <a:pt x="0" y="0"/>
                  </a:moveTo>
                  <a:lnTo>
                    <a:pt x="6746875" y="0"/>
                  </a:lnTo>
                  <a:lnTo>
                    <a:pt x="6746875" y="3584702"/>
                  </a:lnTo>
                  <a:lnTo>
                    <a:pt x="0" y="3584702"/>
                  </a:lnTo>
                  <a:lnTo>
                    <a:pt x="0" y="0"/>
                  </a:lnTo>
                  <a:close/>
                </a:path>
              </a:pathLst>
            </a:custGeom>
            <a:blipFill>
              <a:blip r:embed="rId4"/>
              <a:stretch>
                <a:fillRect b="-1"/>
              </a:stretch>
            </a:blipFill>
          </p:spPr>
          <p:txBody>
            <a:bodyP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5E1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1" y="-5085"/>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D2FFAA">
                <a:alpha val="90196"/>
              </a:srgbClr>
            </a:solidFill>
          </p:spPr>
          <p:txBody>
            <a:bodyPr/>
            <a:lstStyle/>
            <a:p>
              <a:endParaRPr lang="en-US"/>
            </a:p>
          </p:txBody>
        </p:sp>
      </p:grpSp>
      <p:sp>
        <p:nvSpPr>
          <p:cNvPr id="6" name="TextBox 6"/>
          <p:cNvSpPr txBox="1"/>
          <p:nvPr/>
        </p:nvSpPr>
        <p:spPr>
          <a:xfrm>
            <a:off x="232132" y="1633747"/>
            <a:ext cx="18288000" cy="743537"/>
          </a:xfrm>
          <a:prstGeom prst="rect">
            <a:avLst/>
          </a:prstGeom>
        </p:spPr>
        <p:txBody>
          <a:bodyPr wrap="square" lIns="0" tIns="0" rIns="0" bIns="0" rtlCol="0" anchor="t">
            <a:spAutoFit/>
          </a:bodyPr>
          <a:lstStyle/>
          <a:p>
            <a:pPr algn="l">
              <a:lnSpc>
                <a:spcPts val="6063"/>
              </a:lnSpc>
            </a:pPr>
            <a:r>
              <a:rPr lang="en-US" sz="4400" spc="97" dirty="0">
                <a:solidFill>
                  <a:srgbClr val="FF0000"/>
                </a:solidFill>
                <a:latin typeface="Archivo Black"/>
                <a:ea typeface="Archivo Black"/>
                <a:cs typeface="Archivo Black"/>
                <a:sym typeface="Archivo Black"/>
              </a:rPr>
              <a:t>MILESTONE: REGIONAL REGULATORY STRENGTHENING</a:t>
            </a:r>
          </a:p>
        </p:txBody>
      </p:sp>
      <p:sp>
        <p:nvSpPr>
          <p:cNvPr id="7" name="TextBox 7"/>
          <p:cNvSpPr txBox="1"/>
          <p:nvPr/>
        </p:nvSpPr>
        <p:spPr>
          <a:xfrm>
            <a:off x="813645" y="2773146"/>
            <a:ext cx="16303523" cy="765251"/>
          </a:xfrm>
          <a:prstGeom prst="rect">
            <a:avLst/>
          </a:prstGeom>
        </p:spPr>
        <p:txBody>
          <a:bodyPr lIns="0" tIns="0" rIns="0" bIns="0" rtlCol="0" anchor="t">
            <a:spAutoFit/>
          </a:bodyPr>
          <a:lstStyle/>
          <a:p>
            <a:pPr algn="l">
              <a:lnSpc>
                <a:spcPts val="3125"/>
              </a:lnSpc>
            </a:pPr>
            <a:r>
              <a:rPr lang="en-US" sz="1938" b="1" spc="38" dirty="0">
                <a:solidFill>
                  <a:srgbClr val="155E14"/>
                </a:solidFill>
                <a:latin typeface="Open Sans"/>
                <a:ea typeface="Open Sans"/>
                <a:cs typeface="Open Sans"/>
                <a:sym typeface="Open Sans"/>
              </a:rPr>
              <a:t>AfSEM is actively reinforcing regulatory institutions in both Southern and Eastern Africa — enhancing independence, governance, and investment readiness at the regional level.</a:t>
            </a:r>
          </a:p>
        </p:txBody>
      </p:sp>
      <p:grpSp>
        <p:nvGrpSpPr>
          <p:cNvPr id="8" name="Group 8"/>
          <p:cNvGrpSpPr/>
          <p:nvPr/>
        </p:nvGrpSpPr>
        <p:grpSpPr>
          <a:xfrm>
            <a:off x="813645" y="4273001"/>
            <a:ext cx="8206388" cy="4085034"/>
            <a:chOff x="0" y="0"/>
            <a:chExt cx="10941850" cy="5446712"/>
          </a:xfrm>
        </p:grpSpPr>
        <p:sp>
          <p:nvSpPr>
            <p:cNvPr id="9" name="Freeform 9"/>
            <p:cNvSpPr/>
            <p:nvPr/>
          </p:nvSpPr>
          <p:spPr>
            <a:xfrm>
              <a:off x="0" y="0"/>
              <a:ext cx="10941939" cy="5446776"/>
            </a:xfrm>
            <a:custGeom>
              <a:avLst/>
              <a:gdLst/>
              <a:ahLst/>
              <a:cxnLst/>
              <a:rect l="l" t="t" r="r" b="b"/>
              <a:pathLst>
                <a:path w="10941939" h="5446776">
                  <a:moveTo>
                    <a:pt x="0" y="476377"/>
                  </a:moveTo>
                  <a:cubicBezTo>
                    <a:pt x="0" y="213233"/>
                    <a:pt x="213233" y="0"/>
                    <a:pt x="476377" y="0"/>
                  </a:cubicBezTo>
                  <a:lnTo>
                    <a:pt x="10465562" y="0"/>
                  </a:lnTo>
                  <a:cubicBezTo>
                    <a:pt x="10728579" y="0"/>
                    <a:pt x="10941939" y="213233"/>
                    <a:pt x="10941939" y="476377"/>
                  </a:cubicBezTo>
                  <a:lnTo>
                    <a:pt x="10941939" y="4970399"/>
                  </a:lnTo>
                  <a:cubicBezTo>
                    <a:pt x="10941939" y="5233416"/>
                    <a:pt x="10728706" y="5446776"/>
                    <a:pt x="10465562" y="5446776"/>
                  </a:cubicBezTo>
                  <a:lnTo>
                    <a:pt x="476377" y="5446776"/>
                  </a:lnTo>
                  <a:cubicBezTo>
                    <a:pt x="213233" y="5446776"/>
                    <a:pt x="0" y="5233416"/>
                    <a:pt x="0" y="4970399"/>
                  </a:cubicBezTo>
                  <a:close/>
                </a:path>
              </a:pathLst>
            </a:custGeom>
            <a:solidFill>
              <a:srgbClr val="155E14">
                <a:alpha val="90196"/>
              </a:srgbClr>
            </a:solidFill>
          </p:spPr>
          <p:txBody>
            <a:bodyPr/>
            <a:lstStyle/>
            <a:p>
              <a:endParaRPr lang="en-US"/>
            </a:p>
          </p:txBody>
        </p:sp>
      </p:grpSp>
      <p:grpSp>
        <p:nvGrpSpPr>
          <p:cNvPr id="10" name="Group 10"/>
          <p:cNvGrpSpPr/>
          <p:nvPr/>
        </p:nvGrpSpPr>
        <p:grpSpPr>
          <a:xfrm>
            <a:off x="1057780" y="4548245"/>
            <a:ext cx="2116369" cy="493100"/>
            <a:chOff x="0" y="0"/>
            <a:chExt cx="2821826" cy="657466"/>
          </a:xfrm>
        </p:grpSpPr>
        <p:sp>
          <p:nvSpPr>
            <p:cNvPr id="11" name="Freeform 11"/>
            <p:cNvSpPr/>
            <p:nvPr/>
          </p:nvSpPr>
          <p:spPr>
            <a:xfrm>
              <a:off x="0" y="0"/>
              <a:ext cx="2821813" cy="657479"/>
            </a:xfrm>
            <a:custGeom>
              <a:avLst/>
              <a:gdLst/>
              <a:ahLst/>
              <a:cxnLst/>
              <a:rect l="l" t="t" r="r" b="b"/>
              <a:pathLst>
                <a:path w="2821813" h="657479">
                  <a:moveTo>
                    <a:pt x="0" y="243205"/>
                  </a:moveTo>
                  <a:cubicBezTo>
                    <a:pt x="0" y="108839"/>
                    <a:pt x="110236" y="0"/>
                    <a:pt x="246126" y="0"/>
                  </a:cubicBezTo>
                  <a:lnTo>
                    <a:pt x="2575687" y="0"/>
                  </a:lnTo>
                  <a:lnTo>
                    <a:pt x="2575687" y="5080"/>
                  </a:lnTo>
                  <a:lnTo>
                    <a:pt x="2575687" y="0"/>
                  </a:lnTo>
                  <a:cubicBezTo>
                    <a:pt x="2711577" y="0"/>
                    <a:pt x="2821813" y="108839"/>
                    <a:pt x="2821813" y="243205"/>
                  </a:cubicBezTo>
                  <a:lnTo>
                    <a:pt x="2816733" y="243205"/>
                  </a:lnTo>
                  <a:lnTo>
                    <a:pt x="2821813" y="243205"/>
                  </a:lnTo>
                  <a:lnTo>
                    <a:pt x="2821813" y="414274"/>
                  </a:lnTo>
                  <a:lnTo>
                    <a:pt x="2816733" y="414274"/>
                  </a:lnTo>
                  <a:lnTo>
                    <a:pt x="2821813" y="414274"/>
                  </a:lnTo>
                  <a:cubicBezTo>
                    <a:pt x="2821813" y="548640"/>
                    <a:pt x="2711577" y="657479"/>
                    <a:pt x="2575687" y="657479"/>
                  </a:cubicBezTo>
                  <a:lnTo>
                    <a:pt x="2575687" y="652399"/>
                  </a:lnTo>
                  <a:lnTo>
                    <a:pt x="2575687" y="657479"/>
                  </a:lnTo>
                  <a:lnTo>
                    <a:pt x="246126" y="657479"/>
                  </a:lnTo>
                  <a:lnTo>
                    <a:pt x="246126" y="652399"/>
                  </a:lnTo>
                  <a:lnTo>
                    <a:pt x="246126" y="657479"/>
                  </a:lnTo>
                  <a:cubicBezTo>
                    <a:pt x="110236" y="657479"/>
                    <a:pt x="0" y="548640"/>
                    <a:pt x="0" y="414274"/>
                  </a:cubicBezTo>
                  <a:lnTo>
                    <a:pt x="0" y="243205"/>
                  </a:lnTo>
                  <a:lnTo>
                    <a:pt x="5080" y="243205"/>
                  </a:lnTo>
                  <a:lnTo>
                    <a:pt x="0" y="243205"/>
                  </a:lnTo>
                  <a:moveTo>
                    <a:pt x="10160" y="243205"/>
                  </a:moveTo>
                  <a:lnTo>
                    <a:pt x="10160" y="414274"/>
                  </a:lnTo>
                  <a:lnTo>
                    <a:pt x="5080" y="414274"/>
                  </a:lnTo>
                  <a:lnTo>
                    <a:pt x="10160" y="414274"/>
                  </a:lnTo>
                  <a:cubicBezTo>
                    <a:pt x="10160" y="542925"/>
                    <a:pt x="115697" y="647319"/>
                    <a:pt x="246126" y="647319"/>
                  </a:cubicBezTo>
                  <a:lnTo>
                    <a:pt x="2575687" y="647319"/>
                  </a:lnTo>
                  <a:cubicBezTo>
                    <a:pt x="2706116" y="647319"/>
                    <a:pt x="2811653" y="542925"/>
                    <a:pt x="2811653" y="414274"/>
                  </a:cubicBezTo>
                  <a:lnTo>
                    <a:pt x="2811653" y="243205"/>
                  </a:lnTo>
                  <a:cubicBezTo>
                    <a:pt x="2811653" y="114554"/>
                    <a:pt x="2706116" y="10160"/>
                    <a:pt x="2575687" y="10160"/>
                  </a:cubicBezTo>
                  <a:lnTo>
                    <a:pt x="246126" y="10160"/>
                  </a:lnTo>
                  <a:lnTo>
                    <a:pt x="246126" y="5080"/>
                  </a:lnTo>
                  <a:lnTo>
                    <a:pt x="246126" y="10160"/>
                  </a:lnTo>
                  <a:cubicBezTo>
                    <a:pt x="115697" y="10160"/>
                    <a:pt x="10160" y="114554"/>
                    <a:pt x="10160" y="243205"/>
                  </a:cubicBezTo>
                  <a:close/>
                </a:path>
              </a:pathLst>
            </a:custGeom>
            <a:solidFill>
              <a:srgbClr val="F1C0B9"/>
            </a:solidFill>
          </p:spPr>
          <p:txBody>
            <a:bodyPr/>
            <a:lstStyle/>
            <a:p>
              <a:endParaRPr lang="en-US"/>
            </a:p>
          </p:txBody>
        </p:sp>
      </p:grpSp>
      <p:grpSp>
        <p:nvGrpSpPr>
          <p:cNvPr id="12" name="Group 12"/>
          <p:cNvGrpSpPr/>
          <p:nvPr/>
        </p:nvGrpSpPr>
        <p:grpSpPr>
          <a:xfrm>
            <a:off x="1207246" y="4580439"/>
            <a:ext cx="2115721" cy="493110"/>
            <a:chOff x="0" y="-57151"/>
            <a:chExt cx="2724028" cy="986980"/>
          </a:xfrm>
        </p:grpSpPr>
        <p:sp>
          <p:nvSpPr>
            <p:cNvPr id="13" name="Freeform 13"/>
            <p:cNvSpPr/>
            <p:nvPr/>
          </p:nvSpPr>
          <p:spPr>
            <a:xfrm>
              <a:off x="16891" y="34342"/>
              <a:ext cx="2389378" cy="861145"/>
            </a:xfrm>
            <a:custGeom>
              <a:avLst/>
              <a:gdLst/>
              <a:ahLst/>
              <a:cxnLst/>
              <a:rect l="l" t="t" r="r" b="b"/>
              <a:pathLst>
                <a:path w="2389378" h="861145">
                  <a:moveTo>
                    <a:pt x="0" y="0"/>
                  </a:moveTo>
                  <a:lnTo>
                    <a:pt x="2389378" y="0"/>
                  </a:lnTo>
                  <a:lnTo>
                    <a:pt x="2389378" y="861145"/>
                  </a:lnTo>
                  <a:lnTo>
                    <a:pt x="0" y="861145"/>
                  </a:lnTo>
                  <a:close/>
                </a:path>
              </a:pathLst>
            </a:custGeom>
            <a:solidFill>
              <a:srgbClr val="FFFFFF"/>
            </a:solidFill>
          </p:spPr>
          <p:txBody>
            <a:bodyPr/>
            <a:lstStyle/>
            <a:p>
              <a:endParaRPr lang="en-US"/>
            </a:p>
          </p:txBody>
        </p:sp>
        <p:sp>
          <p:nvSpPr>
            <p:cNvPr id="14" name="Freeform 14"/>
            <p:cNvSpPr/>
            <p:nvPr/>
          </p:nvSpPr>
          <p:spPr>
            <a:xfrm>
              <a:off x="0" y="0"/>
              <a:ext cx="2423160" cy="929829"/>
            </a:xfrm>
            <a:custGeom>
              <a:avLst/>
              <a:gdLst/>
              <a:ahLst/>
              <a:cxnLst/>
              <a:rect l="l" t="t" r="r" b="b"/>
              <a:pathLst>
                <a:path w="2423160" h="929829">
                  <a:moveTo>
                    <a:pt x="16891" y="0"/>
                  </a:moveTo>
                  <a:lnTo>
                    <a:pt x="2406269" y="0"/>
                  </a:lnTo>
                  <a:cubicBezTo>
                    <a:pt x="2415667" y="0"/>
                    <a:pt x="2423160" y="15493"/>
                    <a:pt x="2423160" y="34342"/>
                  </a:cubicBezTo>
                  <a:lnTo>
                    <a:pt x="2423160" y="895487"/>
                  </a:lnTo>
                  <a:cubicBezTo>
                    <a:pt x="2423160" y="914595"/>
                    <a:pt x="2415540" y="929829"/>
                    <a:pt x="2406269" y="929829"/>
                  </a:cubicBezTo>
                  <a:lnTo>
                    <a:pt x="16891" y="929829"/>
                  </a:lnTo>
                  <a:cubicBezTo>
                    <a:pt x="7620" y="929829"/>
                    <a:pt x="0" y="914337"/>
                    <a:pt x="0" y="895487"/>
                  </a:cubicBezTo>
                  <a:lnTo>
                    <a:pt x="0" y="34342"/>
                  </a:lnTo>
                  <a:cubicBezTo>
                    <a:pt x="0" y="15493"/>
                    <a:pt x="7620" y="0"/>
                    <a:pt x="16891" y="0"/>
                  </a:cubicBezTo>
                  <a:moveTo>
                    <a:pt x="16891" y="68943"/>
                  </a:moveTo>
                  <a:lnTo>
                    <a:pt x="16891" y="34342"/>
                  </a:lnTo>
                  <a:lnTo>
                    <a:pt x="33909" y="34342"/>
                  </a:lnTo>
                  <a:lnTo>
                    <a:pt x="33909" y="895487"/>
                  </a:lnTo>
                  <a:lnTo>
                    <a:pt x="16891" y="895487"/>
                  </a:lnTo>
                  <a:lnTo>
                    <a:pt x="16891" y="860886"/>
                  </a:lnTo>
                  <a:lnTo>
                    <a:pt x="2406269" y="860886"/>
                  </a:lnTo>
                  <a:lnTo>
                    <a:pt x="2406269" y="895229"/>
                  </a:lnTo>
                  <a:lnTo>
                    <a:pt x="2389378" y="895229"/>
                  </a:lnTo>
                  <a:lnTo>
                    <a:pt x="2389378" y="34342"/>
                  </a:lnTo>
                  <a:lnTo>
                    <a:pt x="2406269" y="34342"/>
                  </a:lnTo>
                  <a:lnTo>
                    <a:pt x="2406269" y="68943"/>
                  </a:lnTo>
                  <a:lnTo>
                    <a:pt x="16891" y="68943"/>
                  </a:lnTo>
                  <a:close/>
                </a:path>
              </a:pathLst>
            </a:custGeom>
            <a:solidFill>
              <a:srgbClr val="4F81BD"/>
            </a:solidFill>
          </p:spPr>
          <p:txBody>
            <a:bodyPr/>
            <a:lstStyle/>
            <a:p>
              <a:endParaRPr lang="en-US"/>
            </a:p>
          </p:txBody>
        </p:sp>
        <p:sp>
          <p:nvSpPr>
            <p:cNvPr id="15" name="TextBox 15"/>
            <p:cNvSpPr txBox="1"/>
            <p:nvPr/>
          </p:nvSpPr>
          <p:spPr>
            <a:xfrm>
              <a:off x="0" y="-57151"/>
              <a:ext cx="2724028" cy="713353"/>
            </a:xfrm>
            <a:prstGeom prst="rect">
              <a:avLst/>
            </a:prstGeom>
          </p:spPr>
          <p:txBody>
            <a:bodyPr lIns="50800" tIns="50800" rIns="50800" bIns="50800" rtlCol="0" anchor="t"/>
            <a:lstStyle/>
            <a:p>
              <a:pPr algn="l">
                <a:lnSpc>
                  <a:spcPts val="2499"/>
                </a:lnSpc>
              </a:pPr>
              <a:r>
                <a:rPr lang="en-US" sz="1563" b="1" spc="31" dirty="0">
                  <a:solidFill>
                    <a:srgbClr val="155E14"/>
                  </a:solidFill>
                  <a:latin typeface="Open Sans"/>
                  <a:ea typeface="Open Sans"/>
                  <a:cs typeface="Open Sans"/>
                  <a:sym typeface="Open Sans"/>
                </a:rPr>
                <a:t>SOUTHERN AFRICA</a:t>
              </a:r>
            </a:p>
          </p:txBody>
        </p:sp>
      </p:grpSp>
      <p:sp>
        <p:nvSpPr>
          <p:cNvPr id="16" name="TextBox 16"/>
          <p:cNvSpPr txBox="1"/>
          <p:nvPr/>
        </p:nvSpPr>
        <p:spPr>
          <a:xfrm>
            <a:off x="1068666" y="5303377"/>
            <a:ext cx="6475134" cy="367280"/>
          </a:xfrm>
          <a:prstGeom prst="rect">
            <a:avLst/>
          </a:prstGeom>
        </p:spPr>
        <p:txBody>
          <a:bodyPr wrap="square" lIns="0" tIns="0" rIns="0" bIns="0" rtlCol="0" anchor="t">
            <a:spAutoFit/>
          </a:bodyPr>
          <a:lstStyle/>
          <a:p>
            <a:pPr algn="l">
              <a:lnSpc>
                <a:spcPts val="3000"/>
              </a:lnSpc>
            </a:pPr>
            <a:r>
              <a:rPr lang="en-US" sz="2438" b="1" spc="121" dirty="0">
                <a:solidFill>
                  <a:srgbClr val="F1C0B9"/>
                </a:solidFill>
                <a:latin typeface="Open Sans Bold"/>
                <a:ea typeface="Open Sans Bold"/>
                <a:cs typeface="Open Sans Bold"/>
                <a:sym typeface="Open Sans Bold"/>
              </a:rPr>
              <a:t>RERA → SARERA TRANSITION</a:t>
            </a:r>
          </a:p>
        </p:txBody>
      </p:sp>
      <p:sp>
        <p:nvSpPr>
          <p:cNvPr id="17" name="TextBox 17"/>
          <p:cNvSpPr txBox="1"/>
          <p:nvPr/>
        </p:nvSpPr>
        <p:spPr>
          <a:xfrm>
            <a:off x="1011356" y="6058052"/>
            <a:ext cx="7710488" cy="1936826"/>
          </a:xfrm>
          <a:prstGeom prst="rect">
            <a:avLst/>
          </a:prstGeom>
        </p:spPr>
        <p:txBody>
          <a:bodyPr lIns="0" tIns="0" rIns="0" bIns="0" rtlCol="0" anchor="t">
            <a:spAutoFit/>
          </a:bodyPr>
          <a:lstStyle/>
          <a:p>
            <a:pPr algn="l">
              <a:lnSpc>
                <a:spcPts val="3125"/>
              </a:lnSpc>
            </a:pPr>
            <a:r>
              <a:rPr lang="en-US" sz="1938" b="1" spc="38" dirty="0">
                <a:solidFill>
                  <a:srgbClr val="D2FFAA"/>
                </a:solidFill>
                <a:latin typeface="Open Sans"/>
                <a:ea typeface="Open Sans"/>
                <a:cs typeface="Open Sans"/>
                <a:sym typeface="Open Sans"/>
              </a:rPr>
              <a:t>AfSEM support is enabling the transformation of RERA into the Southern African Regional Energy Regulator (SARERA) — a critical step in consolidating regulatory authority, ensuring independence, and strengthening regional market governance across Southern Africa.</a:t>
            </a:r>
          </a:p>
        </p:txBody>
      </p:sp>
      <p:grpSp>
        <p:nvGrpSpPr>
          <p:cNvPr id="18" name="Group 18"/>
          <p:cNvGrpSpPr/>
          <p:nvPr/>
        </p:nvGrpSpPr>
        <p:grpSpPr>
          <a:xfrm>
            <a:off x="9456096" y="4552055"/>
            <a:ext cx="1907229" cy="466430"/>
            <a:chOff x="0" y="0"/>
            <a:chExt cx="2542972" cy="621906"/>
          </a:xfrm>
        </p:grpSpPr>
        <p:sp>
          <p:nvSpPr>
            <p:cNvPr id="19" name="Freeform 19"/>
            <p:cNvSpPr/>
            <p:nvPr/>
          </p:nvSpPr>
          <p:spPr>
            <a:xfrm>
              <a:off x="0" y="0"/>
              <a:ext cx="2542921" cy="621919"/>
            </a:xfrm>
            <a:custGeom>
              <a:avLst/>
              <a:gdLst/>
              <a:ahLst/>
              <a:cxnLst/>
              <a:rect l="l" t="t" r="r" b="b"/>
              <a:pathLst>
                <a:path w="2542921" h="621919">
                  <a:moveTo>
                    <a:pt x="0" y="238125"/>
                  </a:moveTo>
                  <a:cubicBezTo>
                    <a:pt x="0" y="106680"/>
                    <a:pt x="106680" y="0"/>
                    <a:pt x="238125" y="0"/>
                  </a:cubicBezTo>
                  <a:lnTo>
                    <a:pt x="2304796" y="0"/>
                  </a:lnTo>
                  <a:cubicBezTo>
                    <a:pt x="2436368" y="0"/>
                    <a:pt x="2542921" y="106680"/>
                    <a:pt x="2542921" y="238125"/>
                  </a:cubicBezTo>
                  <a:lnTo>
                    <a:pt x="2542921" y="383794"/>
                  </a:lnTo>
                  <a:cubicBezTo>
                    <a:pt x="2542921" y="515366"/>
                    <a:pt x="2436241" y="621919"/>
                    <a:pt x="2304796" y="621919"/>
                  </a:cubicBezTo>
                  <a:lnTo>
                    <a:pt x="238125" y="621919"/>
                  </a:lnTo>
                  <a:cubicBezTo>
                    <a:pt x="106680" y="621919"/>
                    <a:pt x="0" y="515239"/>
                    <a:pt x="0" y="383794"/>
                  </a:cubicBezTo>
                  <a:close/>
                </a:path>
              </a:pathLst>
            </a:custGeom>
            <a:solidFill>
              <a:srgbClr val="F1C0B9"/>
            </a:solidFill>
          </p:spPr>
          <p:txBody>
            <a:bodyPr/>
            <a:lstStyle/>
            <a:p>
              <a:endParaRPr lang="en-US" b="1"/>
            </a:p>
          </p:txBody>
        </p:sp>
      </p:grpSp>
      <p:sp>
        <p:nvSpPr>
          <p:cNvPr id="20" name="TextBox 20"/>
          <p:cNvSpPr txBox="1"/>
          <p:nvPr/>
        </p:nvSpPr>
        <p:spPr>
          <a:xfrm>
            <a:off x="9604924" y="4548245"/>
            <a:ext cx="1907191" cy="292196"/>
          </a:xfrm>
          <a:prstGeom prst="rect">
            <a:avLst/>
          </a:prstGeom>
        </p:spPr>
        <p:txBody>
          <a:bodyPr wrap="square" lIns="0" tIns="0" rIns="0" bIns="0" rtlCol="0" anchor="t">
            <a:spAutoFit/>
          </a:bodyPr>
          <a:lstStyle/>
          <a:p>
            <a:pPr algn="l">
              <a:lnSpc>
                <a:spcPts val="2499"/>
              </a:lnSpc>
            </a:pPr>
            <a:r>
              <a:rPr lang="en-US" sz="1563" b="1" spc="31" dirty="0">
                <a:solidFill>
                  <a:srgbClr val="155E14"/>
                </a:solidFill>
                <a:latin typeface="Open Sans"/>
                <a:ea typeface="Open Sans"/>
                <a:cs typeface="Open Sans"/>
                <a:sym typeface="Open Sans"/>
              </a:rPr>
              <a:t>EASTERN AFRICA</a:t>
            </a:r>
          </a:p>
        </p:txBody>
      </p:sp>
      <p:sp>
        <p:nvSpPr>
          <p:cNvPr id="21" name="TextBox 21"/>
          <p:cNvSpPr txBox="1"/>
          <p:nvPr/>
        </p:nvSpPr>
        <p:spPr>
          <a:xfrm>
            <a:off x="9456096" y="5117602"/>
            <a:ext cx="6852146" cy="371551"/>
          </a:xfrm>
          <a:prstGeom prst="rect">
            <a:avLst/>
          </a:prstGeom>
        </p:spPr>
        <p:txBody>
          <a:bodyPr lIns="0" tIns="0" rIns="0" bIns="0" rtlCol="0" anchor="t">
            <a:spAutoFit/>
          </a:bodyPr>
          <a:lstStyle/>
          <a:p>
            <a:pPr algn="l">
              <a:lnSpc>
                <a:spcPts val="3000"/>
              </a:lnSpc>
            </a:pPr>
            <a:r>
              <a:rPr lang="en-US" sz="2438" b="1" spc="121" dirty="0">
                <a:solidFill>
                  <a:srgbClr val="FF0000"/>
                </a:solidFill>
                <a:latin typeface="Open Sans Bold"/>
                <a:ea typeface="Open Sans Bold"/>
                <a:cs typeface="Open Sans Bold"/>
                <a:sym typeface="Open Sans Bold"/>
              </a:rPr>
              <a:t>INDEPENDENT REGULATORY BOARD (IRB</a:t>
            </a:r>
            <a:r>
              <a:rPr lang="en-US" sz="2438" b="1" spc="121" dirty="0">
                <a:solidFill>
                  <a:srgbClr val="155E14"/>
                </a:solidFill>
                <a:latin typeface="Open Sans Bold"/>
                <a:ea typeface="Open Sans Bold"/>
                <a:cs typeface="Open Sans Bold"/>
                <a:sym typeface="Open Sans Bold"/>
              </a:rPr>
              <a:t>)</a:t>
            </a:r>
          </a:p>
        </p:txBody>
      </p:sp>
      <p:sp>
        <p:nvSpPr>
          <p:cNvPr id="22" name="TextBox 22"/>
          <p:cNvSpPr txBox="1"/>
          <p:nvPr/>
        </p:nvSpPr>
        <p:spPr>
          <a:xfrm>
            <a:off x="9456096" y="5667527"/>
            <a:ext cx="8527104" cy="3182474"/>
          </a:xfrm>
          <a:prstGeom prst="rect">
            <a:avLst/>
          </a:prstGeom>
        </p:spPr>
        <p:txBody>
          <a:bodyPr wrap="square" lIns="0" tIns="0" rIns="0" bIns="0" rtlCol="0" anchor="t">
            <a:spAutoFit/>
          </a:bodyPr>
          <a:lstStyle/>
          <a:p>
            <a:pPr algn="l">
              <a:lnSpc>
                <a:spcPct val="150000"/>
              </a:lnSpc>
            </a:pPr>
            <a:r>
              <a:rPr lang="en-US" sz="2000" b="1" spc="38" dirty="0">
                <a:solidFill>
                  <a:srgbClr val="155E14"/>
                </a:solidFill>
                <a:latin typeface="Open Sans"/>
                <a:ea typeface="Open Sans"/>
                <a:cs typeface="Open Sans"/>
                <a:sym typeface="Open Sans"/>
              </a:rPr>
              <a:t>In Eastern Africa, AfSEM is bolstering the Independent Regulatory Board (IRB) by reinforcing coordination capacity, improving investment readiness, and evaluating its 3-year action plan. </a:t>
            </a:r>
          </a:p>
          <a:p>
            <a:pPr algn="l">
              <a:lnSpc>
                <a:spcPct val="150000"/>
              </a:lnSpc>
            </a:pPr>
            <a:r>
              <a:rPr lang="en-US" sz="2000" b="1" spc="38" dirty="0">
                <a:solidFill>
                  <a:srgbClr val="155E14"/>
                </a:solidFill>
                <a:latin typeface="Open Sans"/>
                <a:ea typeface="Open Sans"/>
                <a:cs typeface="Open Sans"/>
                <a:sym typeface="Open Sans"/>
              </a:rPr>
              <a:t>This includes developing Power Purchase Agreements (PPAs) for hydro, wind, and solar energy projects to accelerate bankable cross-border transactions.</a:t>
            </a:r>
          </a:p>
        </p:txBody>
      </p:sp>
      <p:pic>
        <p:nvPicPr>
          <p:cNvPr id="23" name="Picture 22">
            <a:extLst>
              <a:ext uri="{FF2B5EF4-FFF2-40B4-BE49-F238E27FC236}">
                <a16:creationId xmlns:a16="http://schemas.microsoft.com/office/drawing/2014/main" id="{9B3C3C00-FDE5-3E15-93AF-CDF97576D57D}"/>
              </a:ext>
            </a:extLst>
          </p:cNvPr>
          <p:cNvPicPr>
            <a:picLocks noChangeAspect="1"/>
          </p:cNvPicPr>
          <p:nvPr/>
        </p:nvPicPr>
        <p:blipFill>
          <a:blip r:embed="rId3">
            <a:duotone>
              <a:schemeClr val="accent5">
                <a:shade val="45000"/>
                <a:satMod val="135000"/>
              </a:schemeClr>
              <a:prstClr val="white"/>
            </a:duotone>
          </a:blip>
          <a:stretch>
            <a:fillRect/>
          </a:stretch>
        </p:blipFill>
        <p:spPr>
          <a:xfrm>
            <a:off x="16992600" y="294695"/>
            <a:ext cx="1123139" cy="698641"/>
          </a:xfrm>
          <a:prstGeom prst="rect">
            <a:avLst/>
          </a:prstGeom>
        </p:spPr>
      </p:pic>
      <p:grpSp>
        <p:nvGrpSpPr>
          <p:cNvPr id="24" name="Group 6">
            <a:extLst>
              <a:ext uri="{FF2B5EF4-FFF2-40B4-BE49-F238E27FC236}">
                <a16:creationId xmlns:a16="http://schemas.microsoft.com/office/drawing/2014/main" id="{77D955CB-B060-2903-E01D-ADD5A5E37506}"/>
              </a:ext>
            </a:extLst>
          </p:cNvPr>
          <p:cNvGrpSpPr/>
          <p:nvPr/>
        </p:nvGrpSpPr>
        <p:grpSpPr>
          <a:xfrm>
            <a:off x="446571" y="409084"/>
            <a:ext cx="1129570" cy="399288"/>
            <a:chOff x="0" y="0"/>
            <a:chExt cx="1506093" cy="532384"/>
          </a:xfrm>
        </p:grpSpPr>
        <p:sp>
          <p:nvSpPr>
            <p:cNvPr id="25" name="Freeform 7" descr="preencoded.png">
              <a:extLst>
                <a:ext uri="{FF2B5EF4-FFF2-40B4-BE49-F238E27FC236}">
                  <a16:creationId xmlns:a16="http://schemas.microsoft.com/office/drawing/2014/main" id="{284D0D1C-B972-933D-ED07-110F73B4799C}"/>
                </a:ext>
              </a:extLst>
            </p:cNvPr>
            <p:cNvSpPr/>
            <p:nvPr/>
          </p:nvSpPr>
          <p:spPr>
            <a:xfrm>
              <a:off x="0" y="0"/>
              <a:ext cx="1506093" cy="532384"/>
            </a:xfrm>
            <a:custGeom>
              <a:avLst/>
              <a:gdLst/>
              <a:ahLst/>
              <a:cxnLst/>
              <a:rect l="l" t="t" r="r" b="b"/>
              <a:pathLst>
                <a:path w="1506093" h="532384">
                  <a:moveTo>
                    <a:pt x="0" y="0"/>
                  </a:moveTo>
                  <a:lnTo>
                    <a:pt x="1506093" y="0"/>
                  </a:lnTo>
                  <a:lnTo>
                    <a:pt x="1506093" y="532384"/>
                  </a:lnTo>
                  <a:lnTo>
                    <a:pt x="0" y="532384"/>
                  </a:lnTo>
                  <a:lnTo>
                    <a:pt x="0" y="0"/>
                  </a:lnTo>
                  <a:close/>
                </a:path>
              </a:pathLst>
            </a:custGeom>
            <a:blipFill>
              <a:blip r:embed="rId4"/>
              <a:stretch>
                <a:fillRect t="-446" b="-446"/>
              </a:stretch>
            </a:blipFill>
          </p:spPr>
          <p:txBody>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55E1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D2FFAA">
                <a:alpha val="81176"/>
              </a:srgbClr>
            </a:solidFill>
          </p:spPr>
          <p:txBody>
            <a:bodyPr/>
            <a:lstStyle/>
            <a:p>
              <a:endParaRPr lang="en-US"/>
            </a:p>
          </p:txBody>
        </p:sp>
      </p:grpSp>
      <p:sp>
        <p:nvSpPr>
          <p:cNvPr id="11" name="TextBox 11"/>
          <p:cNvSpPr txBox="1"/>
          <p:nvPr/>
        </p:nvSpPr>
        <p:spPr>
          <a:xfrm>
            <a:off x="762000" y="1943100"/>
            <a:ext cx="17145000" cy="1744260"/>
          </a:xfrm>
          <a:prstGeom prst="rect">
            <a:avLst/>
          </a:prstGeom>
        </p:spPr>
        <p:txBody>
          <a:bodyPr wrap="square" lIns="0" tIns="0" rIns="0" bIns="0" rtlCol="0" anchor="t">
            <a:spAutoFit/>
          </a:bodyPr>
          <a:lstStyle/>
          <a:p>
            <a:pPr algn="ctr">
              <a:lnSpc>
                <a:spcPts val="6850"/>
              </a:lnSpc>
            </a:pPr>
            <a:r>
              <a:rPr lang="en-US" sz="5492" spc="109" dirty="0">
                <a:solidFill>
                  <a:srgbClr val="E84E38"/>
                </a:solidFill>
                <a:latin typeface="Archivo Black"/>
                <a:ea typeface="Archivo Black"/>
                <a:cs typeface="Archivo Black"/>
                <a:sym typeface="Archivo Black"/>
              </a:rPr>
              <a:t>SEGMENT 3: REGIONAL POWER MARKETS DEVELOPMENT AND OPERATION</a:t>
            </a:r>
          </a:p>
        </p:txBody>
      </p:sp>
      <p:sp>
        <p:nvSpPr>
          <p:cNvPr id="12" name="TextBox 12"/>
          <p:cNvSpPr txBox="1"/>
          <p:nvPr/>
        </p:nvSpPr>
        <p:spPr>
          <a:xfrm>
            <a:off x="4212245" y="4751785"/>
            <a:ext cx="9445523" cy="2156937"/>
          </a:xfrm>
          <a:prstGeom prst="rect">
            <a:avLst/>
          </a:prstGeom>
        </p:spPr>
        <p:txBody>
          <a:bodyPr lIns="0" tIns="0" rIns="0" bIns="0" rtlCol="0" anchor="t">
            <a:spAutoFit/>
          </a:bodyPr>
          <a:lstStyle/>
          <a:p>
            <a:pPr algn="ctr">
              <a:lnSpc>
                <a:spcPct val="150000"/>
              </a:lnSpc>
            </a:pPr>
            <a:r>
              <a:rPr lang="en-US" sz="2400" b="1" spc="43" dirty="0">
                <a:solidFill>
                  <a:srgbClr val="155E14"/>
                </a:solidFill>
                <a:latin typeface="Open Sans"/>
                <a:ea typeface="Open Sans"/>
                <a:cs typeface="Open Sans"/>
                <a:sym typeface="Open Sans"/>
              </a:rPr>
              <a:t>Operationalizing Africa's regional power markets — developing the trading platforms, harmonized rules, and infrastructure needed for functional cross-border and inter-regional electricity trading under AfSEM.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55E1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21535"/>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E84E38">
                <a:alpha val="81176"/>
              </a:srgbClr>
            </a:solidFill>
          </p:spPr>
          <p:txBody>
            <a:bodyPr/>
            <a:lstStyle/>
            <a:p>
              <a:endParaRPr lang="en-US"/>
            </a:p>
          </p:txBody>
        </p:sp>
      </p:grpSp>
      <p:grpSp>
        <p:nvGrpSpPr>
          <p:cNvPr id="6" name="Group 6"/>
          <p:cNvGrpSpPr/>
          <p:nvPr/>
        </p:nvGrpSpPr>
        <p:grpSpPr>
          <a:xfrm>
            <a:off x="992238" y="806948"/>
            <a:ext cx="1129570" cy="399288"/>
            <a:chOff x="0" y="0"/>
            <a:chExt cx="1506093" cy="532384"/>
          </a:xfrm>
        </p:grpSpPr>
        <p:sp>
          <p:nvSpPr>
            <p:cNvPr id="7" name="Freeform 7" descr="preencoded.png"/>
            <p:cNvSpPr/>
            <p:nvPr/>
          </p:nvSpPr>
          <p:spPr>
            <a:xfrm>
              <a:off x="0" y="0"/>
              <a:ext cx="1506093" cy="532384"/>
            </a:xfrm>
            <a:custGeom>
              <a:avLst/>
              <a:gdLst/>
              <a:ahLst/>
              <a:cxnLst/>
              <a:rect l="l" t="t" r="r" b="b"/>
              <a:pathLst>
                <a:path w="1506093" h="532384">
                  <a:moveTo>
                    <a:pt x="0" y="0"/>
                  </a:moveTo>
                  <a:lnTo>
                    <a:pt x="1506093" y="0"/>
                  </a:lnTo>
                  <a:lnTo>
                    <a:pt x="1506093" y="532384"/>
                  </a:lnTo>
                  <a:lnTo>
                    <a:pt x="0" y="532384"/>
                  </a:lnTo>
                  <a:lnTo>
                    <a:pt x="0" y="0"/>
                  </a:lnTo>
                  <a:close/>
                </a:path>
              </a:pathLst>
            </a:custGeom>
            <a:blipFill>
              <a:blip r:embed="rId3"/>
              <a:stretch>
                <a:fillRect t="-446" b="-446"/>
              </a:stretch>
            </a:blipFill>
          </p:spPr>
          <p:txBody>
            <a:bodyPr/>
            <a:lstStyle/>
            <a:p>
              <a:endParaRPr lang="en-US"/>
            </a:p>
          </p:txBody>
        </p:sp>
      </p:grpSp>
      <p:sp>
        <p:nvSpPr>
          <p:cNvPr id="8" name="TextBox 8"/>
          <p:cNvSpPr txBox="1"/>
          <p:nvPr/>
        </p:nvSpPr>
        <p:spPr>
          <a:xfrm>
            <a:off x="992238" y="1465812"/>
            <a:ext cx="16303523" cy="1482776"/>
          </a:xfrm>
          <a:prstGeom prst="rect">
            <a:avLst/>
          </a:prstGeom>
        </p:spPr>
        <p:txBody>
          <a:bodyPr lIns="0" tIns="0" rIns="0" bIns="0" rtlCol="0" anchor="t">
            <a:spAutoFit/>
          </a:bodyPr>
          <a:lstStyle/>
          <a:p>
            <a:pPr algn="l">
              <a:lnSpc>
                <a:spcPts val="5873"/>
              </a:lnSpc>
            </a:pPr>
            <a:r>
              <a:rPr lang="en-US" sz="4686" spc="93" dirty="0">
                <a:solidFill>
                  <a:srgbClr val="D2FFAA"/>
                </a:solidFill>
                <a:latin typeface="Archivo Black"/>
                <a:ea typeface="Archivo Black"/>
                <a:cs typeface="Archivo Black"/>
                <a:sym typeface="Archivo Black"/>
              </a:rPr>
              <a:t>OPERATIONALIZATION OF REGIONAL POWER MARKETS</a:t>
            </a:r>
          </a:p>
        </p:txBody>
      </p:sp>
      <p:sp>
        <p:nvSpPr>
          <p:cNvPr id="9" name="TextBox 9"/>
          <p:cNvSpPr txBox="1"/>
          <p:nvPr/>
        </p:nvSpPr>
        <p:spPr>
          <a:xfrm>
            <a:off x="992238" y="3061626"/>
            <a:ext cx="16303523" cy="819199"/>
          </a:xfrm>
          <a:prstGeom prst="rect">
            <a:avLst/>
          </a:prstGeom>
        </p:spPr>
        <p:txBody>
          <a:bodyPr lIns="0" tIns="0" rIns="0" bIns="0" rtlCol="0" anchor="t">
            <a:spAutoFit/>
          </a:bodyPr>
          <a:lstStyle/>
          <a:p>
            <a:pPr algn="l">
              <a:lnSpc>
                <a:spcPct val="150000"/>
              </a:lnSpc>
            </a:pPr>
            <a:r>
              <a:rPr lang="en-US" sz="1874" b="1" spc="37" dirty="0">
                <a:solidFill>
                  <a:srgbClr val="D2FFAA"/>
                </a:solidFill>
                <a:latin typeface="Open Sans"/>
                <a:ea typeface="Open Sans"/>
                <a:cs typeface="Open Sans"/>
                <a:sym typeface="Open Sans"/>
              </a:rPr>
              <a:t>AfSEM will strengthen the capacity of all five regional power pools and their member states to develop, harmonize, and operationalize the market infrastructure needed for continental electricity trading.</a:t>
            </a:r>
          </a:p>
        </p:txBody>
      </p:sp>
      <p:grpSp>
        <p:nvGrpSpPr>
          <p:cNvPr id="10" name="Group 10"/>
          <p:cNvGrpSpPr/>
          <p:nvPr/>
        </p:nvGrpSpPr>
        <p:grpSpPr>
          <a:xfrm>
            <a:off x="818702" y="4270324"/>
            <a:ext cx="8204930" cy="5749976"/>
            <a:chOff x="0" y="0"/>
            <a:chExt cx="10939907" cy="6946392"/>
          </a:xfrm>
        </p:grpSpPr>
        <p:sp>
          <p:nvSpPr>
            <p:cNvPr id="11" name="Freeform 11"/>
            <p:cNvSpPr/>
            <p:nvPr/>
          </p:nvSpPr>
          <p:spPr>
            <a:xfrm>
              <a:off x="0" y="0"/>
              <a:ext cx="10939907" cy="6946392"/>
            </a:xfrm>
            <a:custGeom>
              <a:avLst/>
              <a:gdLst/>
              <a:ahLst/>
              <a:cxnLst/>
              <a:rect l="l" t="t" r="r" b="b"/>
              <a:pathLst>
                <a:path w="10939907" h="6946392">
                  <a:moveTo>
                    <a:pt x="0" y="462788"/>
                  </a:moveTo>
                  <a:cubicBezTo>
                    <a:pt x="0" y="207137"/>
                    <a:pt x="207137" y="0"/>
                    <a:pt x="462788" y="0"/>
                  </a:cubicBezTo>
                  <a:lnTo>
                    <a:pt x="10477119" y="0"/>
                  </a:lnTo>
                  <a:cubicBezTo>
                    <a:pt x="10732643" y="0"/>
                    <a:pt x="10939907" y="207137"/>
                    <a:pt x="10939907" y="462788"/>
                  </a:cubicBezTo>
                  <a:lnTo>
                    <a:pt x="10939907" y="6483604"/>
                  </a:lnTo>
                  <a:cubicBezTo>
                    <a:pt x="10939907" y="6739128"/>
                    <a:pt x="10732770" y="6946392"/>
                    <a:pt x="10477119" y="6946392"/>
                  </a:cubicBezTo>
                  <a:lnTo>
                    <a:pt x="462788" y="6946392"/>
                  </a:lnTo>
                  <a:cubicBezTo>
                    <a:pt x="207137" y="6946265"/>
                    <a:pt x="0" y="6739128"/>
                    <a:pt x="0" y="6483604"/>
                  </a:cubicBezTo>
                  <a:close/>
                </a:path>
              </a:pathLst>
            </a:custGeom>
            <a:solidFill>
              <a:srgbClr val="155E14">
                <a:alpha val="81176"/>
              </a:srgbClr>
            </a:solidFill>
          </p:spPr>
          <p:txBody>
            <a:bodyPr/>
            <a:lstStyle/>
            <a:p>
              <a:endParaRPr lang="en-US"/>
            </a:p>
          </p:txBody>
        </p:sp>
      </p:grpSp>
      <p:sp>
        <p:nvSpPr>
          <p:cNvPr id="12" name="TextBox 12"/>
          <p:cNvSpPr txBox="1"/>
          <p:nvPr/>
        </p:nvSpPr>
        <p:spPr>
          <a:xfrm>
            <a:off x="1059656" y="4437012"/>
            <a:ext cx="5920235" cy="306701"/>
          </a:xfrm>
          <a:prstGeom prst="rect">
            <a:avLst/>
          </a:prstGeom>
        </p:spPr>
        <p:txBody>
          <a:bodyPr lIns="0" tIns="0" rIns="0" bIns="0" rtlCol="0" anchor="t">
            <a:spAutoFit/>
          </a:bodyPr>
          <a:lstStyle/>
          <a:p>
            <a:pPr algn="l">
              <a:lnSpc>
                <a:spcPts val="2439"/>
              </a:lnSpc>
            </a:pPr>
            <a:r>
              <a:rPr lang="en-US" sz="1920" b="1" spc="96">
                <a:solidFill>
                  <a:srgbClr val="F1C0B9"/>
                </a:solidFill>
                <a:latin typeface="Open Sans Bold"/>
                <a:ea typeface="Open Sans Bold"/>
                <a:cs typeface="Open Sans Bold"/>
                <a:sym typeface="Open Sans Bold"/>
              </a:rPr>
              <a:t>MARKET TRADING PLATFORM DEVELOPMENT</a:t>
            </a:r>
          </a:p>
        </p:txBody>
      </p:sp>
      <p:sp>
        <p:nvSpPr>
          <p:cNvPr id="13" name="TextBox 13"/>
          <p:cNvSpPr txBox="1"/>
          <p:nvPr/>
        </p:nvSpPr>
        <p:spPr>
          <a:xfrm>
            <a:off x="1046404" y="4809315"/>
            <a:ext cx="7722984" cy="5145383"/>
          </a:xfrm>
          <a:prstGeom prst="rect">
            <a:avLst/>
          </a:prstGeom>
        </p:spPr>
        <p:txBody>
          <a:bodyPr lIns="0" tIns="0" rIns="0" bIns="0" rtlCol="0" anchor="t">
            <a:spAutoFit/>
          </a:bodyPr>
          <a:lstStyle/>
          <a:p>
            <a:pPr marL="367485" lvl="2" indent="-122495" algn="l">
              <a:lnSpc>
                <a:spcPct val="150000"/>
              </a:lnSpc>
              <a:buFont typeface="Arial"/>
              <a:buChar char="⚬"/>
            </a:pPr>
            <a:r>
              <a:rPr lang="en-US" sz="1874" spc="37" dirty="0">
                <a:solidFill>
                  <a:srgbClr val="D2FFAA"/>
                </a:solidFill>
                <a:latin typeface="Open Sans"/>
                <a:ea typeface="Open Sans"/>
                <a:cs typeface="Open Sans"/>
                <a:sym typeface="Open Sans"/>
              </a:rPr>
              <a:t>Develop template Transmission Agreements and Model Contracts for bilateral trading</a:t>
            </a:r>
          </a:p>
          <a:p>
            <a:pPr marL="367485" lvl="2" indent="-122495" algn="l">
              <a:lnSpc>
                <a:spcPct val="150000"/>
              </a:lnSpc>
              <a:buFont typeface="Arial"/>
              <a:buChar char="⚬"/>
            </a:pPr>
            <a:r>
              <a:rPr lang="en-US" sz="1874" spc="37" dirty="0">
                <a:solidFill>
                  <a:srgbClr val="D2FFAA"/>
                </a:solidFill>
                <a:latin typeface="Open Sans"/>
                <a:ea typeface="Open Sans"/>
                <a:cs typeface="Open Sans"/>
                <a:sym typeface="Open Sans"/>
              </a:rPr>
              <a:t>Develop Forwards, Futures, and Day-Ahead Market trading platforms</a:t>
            </a:r>
          </a:p>
          <a:p>
            <a:pPr marL="367485" lvl="2" indent="-122495" algn="l">
              <a:lnSpc>
                <a:spcPct val="150000"/>
              </a:lnSpc>
              <a:buFont typeface="Arial"/>
              <a:buChar char="⚬"/>
            </a:pPr>
            <a:r>
              <a:rPr lang="en-US" sz="1874" spc="37" dirty="0">
                <a:solidFill>
                  <a:srgbClr val="D2FFAA"/>
                </a:solidFill>
                <a:latin typeface="Open Sans"/>
                <a:ea typeface="Open Sans"/>
                <a:cs typeface="Open Sans"/>
                <a:sym typeface="Open Sans"/>
              </a:rPr>
              <a:t>Establish functional regional System Market Operators (RSMOs)</a:t>
            </a:r>
          </a:p>
          <a:p>
            <a:pPr marL="367485" lvl="2" indent="-122495" algn="l">
              <a:lnSpc>
                <a:spcPct val="150000"/>
              </a:lnSpc>
              <a:buFont typeface="Arial"/>
              <a:buChar char="⚬"/>
            </a:pPr>
            <a:r>
              <a:rPr lang="en-US" sz="1874" spc="37" dirty="0">
                <a:solidFill>
                  <a:srgbClr val="D2FFAA"/>
                </a:solidFill>
                <a:latin typeface="Open Sans"/>
                <a:ea typeface="Open Sans"/>
                <a:cs typeface="Open Sans"/>
                <a:sym typeface="Open Sans"/>
              </a:rPr>
              <a:t>Develop Inter Grid Operator Agreements (IGOA) and Transitional Provisions Frameworks</a:t>
            </a:r>
          </a:p>
          <a:p>
            <a:pPr marL="367485" lvl="2" indent="-122495" algn="l">
              <a:lnSpc>
                <a:spcPct val="150000"/>
              </a:lnSpc>
              <a:buFont typeface="Arial"/>
              <a:buChar char="⚬"/>
            </a:pPr>
            <a:r>
              <a:rPr lang="en-US" sz="1874" spc="37" dirty="0">
                <a:solidFill>
                  <a:srgbClr val="D2FFAA"/>
                </a:solidFill>
                <a:latin typeface="Open Sans"/>
                <a:ea typeface="Open Sans"/>
                <a:cs typeface="Open Sans"/>
                <a:sym typeface="Open Sans"/>
              </a:rPr>
              <a:t>Harmonize all key technical and economic regulatory documents</a:t>
            </a:r>
          </a:p>
          <a:p>
            <a:pPr marL="367485" lvl="2" indent="-122495" algn="l">
              <a:lnSpc>
                <a:spcPct val="150000"/>
              </a:lnSpc>
              <a:buFont typeface="Arial"/>
              <a:buChar char="⚬"/>
            </a:pPr>
            <a:r>
              <a:rPr lang="en-US" sz="1874" spc="37" dirty="0">
                <a:solidFill>
                  <a:srgbClr val="D2FFAA"/>
                </a:solidFill>
                <a:latin typeface="Open Sans"/>
                <a:ea typeface="Open Sans"/>
                <a:cs typeface="Open Sans"/>
                <a:sym typeface="Open Sans"/>
              </a:rPr>
              <a:t>Develop harmonized Market Rules for Trading</a:t>
            </a:r>
          </a:p>
          <a:p>
            <a:pPr marL="367485" lvl="2" indent="-122495" algn="l">
              <a:lnSpc>
                <a:spcPct val="150000"/>
              </a:lnSpc>
              <a:buFont typeface="Arial"/>
              <a:buChar char="⚬"/>
            </a:pPr>
            <a:r>
              <a:rPr lang="en-US" sz="1874" spc="37" dirty="0">
                <a:solidFill>
                  <a:srgbClr val="D2FFAA"/>
                </a:solidFill>
                <a:latin typeface="Open Sans"/>
                <a:ea typeface="Open Sans"/>
                <a:cs typeface="Open Sans"/>
                <a:sym typeface="Open Sans"/>
              </a:rPr>
              <a:t>Develop and approve harmonized transmission and wheeling tariff methodologies</a:t>
            </a:r>
          </a:p>
        </p:txBody>
      </p:sp>
      <p:sp>
        <p:nvSpPr>
          <p:cNvPr id="14" name="TextBox 14"/>
          <p:cNvSpPr txBox="1"/>
          <p:nvPr/>
        </p:nvSpPr>
        <p:spPr>
          <a:xfrm>
            <a:off x="9447457" y="4437012"/>
            <a:ext cx="6050909" cy="306701"/>
          </a:xfrm>
          <a:prstGeom prst="rect">
            <a:avLst/>
          </a:prstGeom>
        </p:spPr>
        <p:txBody>
          <a:bodyPr lIns="0" tIns="0" rIns="0" bIns="0" rtlCol="0" anchor="t">
            <a:spAutoFit/>
          </a:bodyPr>
          <a:lstStyle/>
          <a:p>
            <a:pPr algn="l">
              <a:lnSpc>
                <a:spcPts val="2439"/>
              </a:lnSpc>
            </a:pPr>
            <a:r>
              <a:rPr lang="en-US" sz="1920" b="1" spc="96" dirty="0">
                <a:solidFill>
                  <a:srgbClr val="D2FFAA"/>
                </a:solidFill>
                <a:latin typeface="Open Sans Bold"/>
                <a:ea typeface="Open Sans Bold"/>
                <a:cs typeface="Open Sans Bold"/>
                <a:sym typeface="Open Sans Bold"/>
              </a:rPr>
              <a:t>OPERATIONALIZE REGIONAL POWER MARKETS</a:t>
            </a:r>
          </a:p>
        </p:txBody>
      </p:sp>
      <p:sp>
        <p:nvSpPr>
          <p:cNvPr id="15" name="TextBox 15"/>
          <p:cNvSpPr txBox="1"/>
          <p:nvPr/>
        </p:nvSpPr>
        <p:spPr>
          <a:xfrm>
            <a:off x="9447456" y="4932607"/>
            <a:ext cx="8535743" cy="320922"/>
          </a:xfrm>
          <a:prstGeom prst="rect">
            <a:avLst/>
          </a:prstGeom>
        </p:spPr>
        <p:txBody>
          <a:bodyPr wrap="square" lIns="0" tIns="0" rIns="0" bIns="0" rtlCol="0" anchor="t">
            <a:spAutoFit/>
          </a:bodyPr>
          <a:lstStyle/>
          <a:p>
            <a:pPr algn="l">
              <a:lnSpc>
                <a:spcPts val="2714"/>
              </a:lnSpc>
            </a:pPr>
            <a:r>
              <a:rPr lang="en-US" sz="1850" b="1" spc="37" dirty="0">
                <a:solidFill>
                  <a:srgbClr val="D2FFAA"/>
                </a:solidFill>
                <a:latin typeface="Open Sans"/>
                <a:ea typeface="Open Sans"/>
                <a:cs typeface="Open Sans"/>
                <a:sym typeface="Open Sans"/>
              </a:rPr>
              <a:t>Support to WAPP, EAPP, SAPP, CAPP, and COMELEC to implement:</a:t>
            </a:r>
          </a:p>
        </p:txBody>
      </p:sp>
      <p:sp>
        <p:nvSpPr>
          <p:cNvPr id="16" name="TextBox 16"/>
          <p:cNvSpPr txBox="1"/>
          <p:nvPr/>
        </p:nvSpPr>
        <p:spPr>
          <a:xfrm>
            <a:off x="9447457" y="5473456"/>
            <a:ext cx="7857830" cy="2259145"/>
          </a:xfrm>
          <a:prstGeom prst="rect">
            <a:avLst/>
          </a:prstGeom>
        </p:spPr>
        <p:txBody>
          <a:bodyPr lIns="0" tIns="0" rIns="0" bIns="0" rtlCol="0" anchor="t">
            <a:spAutoFit/>
          </a:bodyPr>
          <a:lstStyle/>
          <a:p>
            <a:pPr marL="367485" lvl="2" indent="-122495" algn="l">
              <a:lnSpc>
                <a:spcPct val="150000"/>
              </a:lnSpc>
              <a:buFont typeface="Arial"/>
              <a:buChar char="⚬"/>
            </a:pPr>
            <a:r>
              <a:rPr lang="en-US" sz="2000" spc="37" dirty="0">
                <a:solidFill>
                  <a:srgbClr val="D2FFAA"/>
                </a:solidFill>
                <a:latin typeface="Open Sans"/>
                <a:ea typeface="Open Sans"/>
                <a:cs typeface="Open Sans"/>
                <a:sym typeface="Open Sans"/>
              </a:rPr>
              <a:t>Harmonized regional market rules and technical regulations</a:t>
            </a:r>
          </a:p>
          <a:p>
            <a:pPr marL="367485" lvl="2" indent="-122495" algn="l">
              <a:lnSpc>
                <a:spcPct val="150000"/>
              </a:lnSpc>
              <a:buFont typeface="Arial"/>
              <a:buChar char="⚬"/>
            </a:pPr>
            <a:r>
              <a:rPr lang="en-US" sz="2000" spc="37" dirty="0">
                <a:solidFill>
                  <a:srgbClr val="D2FFAA"/>
                </a:solidFill>
                <a:latin typeface="Open Sans"/>
                <a:ea typeface="Open Sans"/>
                <a:cs typeface="Open Sans"/>
                <a:sym typeface="Open Sans"/>
              </a:rPr>
              <a:t>Harmonized tariff methodologies for cross-border trading</a:t>
            </a:r>
          </a:p>
          <a:p>
            <a:pPr marL="367485" lvl="2" indent="-122495" algn="l">
              <a:lnSpc>
                <a:spcPct val="150000"/>
              </a:lnSpc>
              <a:buFont typeface="Arial"/>
              <a:buChar char="⚬"/>
            </a:pPr>
            <a:r>
              <a:rPr lang="en-US" sz="2000" spc="37" dirty="0">
                <a:solidFill>
                  <a:srgbClr val="D2FFAA"/>
                </a:solidFill>
                <a:latin typeface="Open Sans"/>
                <a:ea typeface="Open Sans"/>
                <a:cs typeface="Open Sans"/>
                <a:sym typeface="Open Sans"/>
              </a:rPr>
              <a:t>Operating Market Trading Platforms including: Long-Term Bilateral Market; Day-Ahead Market; Intra-Day Market; Forward Physical Market</a:t>
            </a:r>
          </a:p>
        </p:txBody>
      </p:sp>
      <p:sp>
        <p:nvSpPr>
          <p:cNvPr id="17" name="TextBox 17"/>
          <p:cNvSpPr txBox="1"/>
          <p:nvPr/>
        </p:nvSpPr>
        <p:spPr>
          <a:xfrm>
            <a:off x="9447456" y="7989333"/>
            <a:ext cx="8688143" cy="321755"/>
          </a:xfrm>
          <a:prstGeom prst="rect">
            <a:avLst/>
          </a:prstGeom>
        </p:spPr>
        <p:txBody>
          <a:bodyPr wrap="square" lIns="0" tIns="0" rIns="0" bIns="0" rtlCol="0" anchor="t">
            <a:spAutoFit/>
          </a:bodyPr>
          <a:lstStyle/>
          <a:p>
            <a:pPr algn="l">
              <a:lnSpc>
                <a:spcPts val="2749"/>
              </a:lnSpc>
            </a:pPr>
            <a:r>
              <a:rPr lang="en-US" sz="1874" b="1" spc="37" dirty="0">
                <a:solidFill>
                  <a:srgbClr val="D2FFAA"/>
                </a:solidFill>
                <a:latin typeface="Open Sans"/>
                <a:ea typeface="Open Sans"/>
                <a:cs typeface="Open Sans"/>
                <a:sym typeface="Open Sans"/>
              </a:rPr>
              <a:t>Regional Power Pool Coverage: WAPP · EAPP · SAPP · CAPP · COMELEC</a:t>
            </a:r>
          </a:p>
        </p:txBody>
      </p:sp>
      <p:sp>
        <p:nvSpPr>
          <p:cNvPr id="18" name="TextBox 18"/>
          <p:cNvSpPr txBox="1"/>
          <p:nvPr/>
        </p:nvSpPr>
        <p:spPr>
          <a:xfrm>
            <a:off x="9447457" y="8481270"/>
            <a:ext cx="7857830" cy="327000"/>
          </a:xfrm>
          <a:prstGeom prst="rect">
            <a:avLst/>
          </a:prstGeom>
        </p:spPr>
        <p:txBody>
          <a:bodyPr lIns="0" tIns="0" rIns="0" bIns="0" rtlCol="0" anchor="t">
            <a:spAutoFit/>
          </a:bodyPr>
          <a:lstStyle/>
          <a:p>
            <a:pPr algn="l">
              <a:lnSpc>
                <a:spcPts val="2749"/>
              </a:lnSpc>
            </a:pPr>
            <a:r>
              <a:rPr lang="en-US" sz="1874" b="1" spc="37" dirty="0">
                <a:solidFill>
                  <a:srgbClr val="D2FFAA"/>
                </a:solidFill>
                <a:latin typeface="Open Sans"/>
                <a:ea typeface="Open Sans"/>
                <a:cs typeface="Open Sans"/>
                <a:sym typeface="Open Sans"/>
              </a:rPr>
              <a:t>Partners: EU · BMZ · AfDB · World Bank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55E1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a:stretch>
            </a:blipFill>
          </p:spPr>
          <p:txBody>
            <a:bodyPr/>
            <a:lstStyle/>
            <a:p>
              <a:endParaRPr lang="en-US"/>
            </a:p>
          </p:txBody>
        </p:sp>
      </p:grpSp>
      <p:grpSp>
        <p:nvGrpSpPr>
          <p:cNvPr id="4" name="Group 4"/>
          <p:cNvGrpSpPr/>
          <p:nvPr/>
        </p:nvGrpSpPr>
        <p:grpSpPr>
          <a:xfrm>
            <a:off x="0" y="-395943"/>
            <a:ext cx="18288000" cy="10287000"/>
            <a:chOff x="0" y="0"/>
            <a:chExt cx="24384000" cy="13716000"/>
          </a:xfrm>
          <a:solidFill>
            <a:schemeClr val="accent3">
              <a:lumMod val="20000"/>
              <a:lumOff val="80000"/>
            </a:schemeClr>
          </a:solidFill>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grpFill/>
          </p:spPr>
          <p:txBody>
            <a:bodyPr/>
            <a:lstStyle/>
            <a:p>
              <a:endParaRPr lang="en-US" dirty="0"/>
            </a:p>
          </p:txBody>
        </p:sp>
      </p:grpSp>
      <p:grpSp>
        <p:nvGrpSpPr>
          <p:cNvPr id="6" name="Group 6"/>
          <p:cNvGrpSpPr/>
          <p:nvPr/>
        </p:nvGrpSpPr>
        <p:grpSpPr>
          <a:xfrm>
            <a:off x="992238" y="1059504"/>
            <a:ext cx="930307" cy="328803"/>
            <a:chOff x="0" y="0"/>
            <a:chExt cx="1240409" cy="438404"/>
          </a:xfrm>
        </p:grpSpPr>
        <p:sp>
          <p:nvSpPr>
            <p:cNvPr id="7" name="Freeform 7" descr="preencoded.png"/>
            <p:cNvSpPr/>
            <p:nvPr/>
          </p:nvSpPr>
          <p:spPr>
            <a:xfrm>
              <a:off x="0" y="0"/>
              <a:ext cx="1240409" cy="438404"/>
            </a:xfrm>
            <a:custGeom>
              <a:avLst/>
              <a:gdLst/>
              <a:ahLst/>
              <a:cxnLst/>
              <a:rect l="l" t="t" r="r" b="b"/>
              <a:pathLst>
                <a:path w="1240409" h="438404">
                  <a:moveTo>
                    <a:pt x="0" y="0"/>
                  </a:moveTo>
                  <a:lnTo>
                    <a:pt x="1240409" y="0"/>
                  </a:lnTo>
                  <a:lnTo>
                    <a:pt x="1240409" y="438404"/>
                  </a:lnTo>
                  <a:lnTo>
                    <a:pt x="0" y="438404"/>
                  </a:lnTo>
                  <a:lnTo>
                    <a:pt x="0" y="0"/>
                  </a:lnTo>
                  <a:close/>
                </a:path>
              </a:pathLst>
            </a:custGeom>
            <a:blipFill>
              <a:blip r:embed="rId4"/>
              <a:stretch>
                <a:fillRect t="-353" b="-353"/>
              </a:stretch>
            </a:blipFill>
          </p:spPr>
          <p:txBody>
            <a:bodyPr/>
            <a:lstStyle/>
            <a:p>
              <a:endParaRPr lang="en-US"/>
            </a:p>
          </p:txBody>
        </p:sp>
      </p:grpSp>
      <p:sp>
        <p:nvSpPr>
          <p:cNvPr id="8" name="TextBox 8"/>
          <p:cNvSpPr txBox="1"/>
          <p:nvPr/>
        </p:nvSpPr>
        <p:spPr>
          <a:xfrm>
            <a:off x="2209801" y="991300"/>
            <a:ext cx="15697200" cy="537648"/>
          </a:xfrm>
          <a:prstGeom prst="rect">
            <a:avLst/>
          </a:prstGeom>
        </p:spPr>
        <p:txBody>
          <a:bodyPr wrap="square" lIns="0" tIns="0" rIns="0" bIns="0" rtlCol="0" anchor="t">
            <a:spAutoFit/>
          </a:bodyPr>
          <a:lstStyle/>
          <a:p>
            <a:pPr algn="l">
              <a:lnSpc>
                <a:spcPts val="4150"/>
              </a:lnSpc>
            </a:pPr>
            <a:r>
              <a:rPr lang="en-US" sz="3298" spc="65" dirty="0">
                <a:solidFill>
                  <a:srgbClr val="E84E38"/>
                </a:solidFill>
                <a:latin typeface="Archivo Black"/>
                <a:ea typeface="Archivo Black"/>
                <a:cs typeface="Archivo Black"/>
                <a:sym typeface="Archivo Black"/>
              </a:rPr>
              <a:t>REGIONAL POWER MARKETS DEVELOPMENT TOWARD AFSEM</a:t>
            </a:r>
          </a:p>
        </p:txBody>
      </p:sp>
      <p:sp>
        <p:nvSpPr>
          <p:cNvPr id="9" name="TextBox 9"/>
          <p:cNvSpPr txBox="1"/>
          <p:nvPr/>
        </p:nvSpPr>
        <p:spPr>
          <a:xfrm>
            <a:off x="932383" y="1761994"/>
            <a:ext cx="16303523" cy="874150"/>
          </a:xfrm>
          <a:prstGeom prst="rect">
            <a:avLst/>
          </a:prstGeom>
        </p:spPr>
        <p:txBody>
          <a:bodyPr lIns="0" tIns="0" rIns="0" bIns="0" rtlCol="0" anchor="t">
            <a:spAutoFit/>
          </a:bodyPr>
          <a:lstStyle/>
          <a:p>
            <a:pPr algn="l">
              <a:lnSpc>
                <a:spcPct val="150000"/>
              </a:lnSpc>
            </a:pPr>
            <a:r>
              <a:rPr lang="en-US" sz="2000" b="1" spc="31" dirty="0">
                <a:solidFill>
                  <a:srgbClr val="155E14"/>
                </a:solidFill>
                <a:latin typeface="Open Sans"/>
                <a:ea typeface="Open Sans"/>
                <a:cs typeface="Open Sans"/>
                <a:sym typeface="Open Sans"/>
              </a:rPr>
              <a:t>The AfSEM regional power market development strategy tracks progress across four measurable priority areas, each with defined indicators, reporting responsibilities, and financing mechanisms.</a:t>
            </a:r>
          </a:p>
        </p:txBody>
      </p:sp>
      <p:sp>
        <p:nvSpPr>
          <p:cNvPr id="10" name="Freeform 10"/>
          <p:cNvSpPr/>
          <p:nvPr/>
        </p:nvSpPr>
        <p:spPr>
          <a:xfrm>
            <a:off x="987476" y="3116609"/>
            <a:ext cx="16313087" cy="5006912"/>
          </a:xfrm>
          <a:custGeom>
            <a:avLst/>
            <a:gdLst/>
            <a:ahLst/>
            <a:cxnLst/>
            <a:rect l="l" t="t" r="r" b="b"/>
            <a:pathLst>
              <a:path w="16313087" h="5006912">
                <a:moveTo>
                  <a:pt x="0" y="0"/>
                </a:moveTo>
                <a:lnTo>
                  <a:pt x="16313086" y="0"/>
                </a:lnTo>
                <a:lnTo>
                  <a:pt x="16313086" y="5006911"/>
                </a:lnTo>
                <a:lnTo>
                  <a:pt x="0" y="50069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1987983" y="2866941"/>
            <a:ext cx="3180902" cy="269304"/>
          </a:xfrm>
          <a:prstGeom prst="rect">
            <a:avLst/>
          </a:prstGeom>
        </p:spPr>
        <p:txBody>
          <a:bodyPr lIns="0" tIns="0" rIns="0" bIns="0" rtlCol="0" anchor="t">
            <a:spAutoFit/>
          </a:bodyPr>
          <a:lstStyle/>
          <a:p>
            <a:pPr algn="l">
              <a:lnSpc>
                <a:spcPts val="2125"/>
              </a:lnSpc>
            </a:pPr>
            <a:r>
              <a:rPr lang="en-US" b="1" spc="31" dirty="0">
                <a:solidFill>
                  <a:srgbClr val="FF0000"/>
                </a:solidFill>
                <a:latin typeface="Open Sans"/>
                <a:ea typeface="Open Sans"/>
                <a:cs typeface="Open Sans"/>
                <a:sym typeface="Open Sans"/>
              </a:rPr>
              <a:t>Priority</a:t>
            </a:r>
          </a:p>
        </p:txBody>
      </p:sp>
      <p:sp>
        <p:nvSpPr>
          <p:cNvPr id="12" name="TextBox 12"/>
          <p:cNvSpPr txBox="1"/>
          <p:nvPr/>
        </p:nvSpPr>
        <p:spPr>
          <a:xfrm>
            <a:off x="4787656" y="2880997"/>
            <a:ext cx="4804620" cy="269304"/>
          </a:xfrm>
          <a:prstGeom prst="rect">
            <a:avLst/>
          </a:prstGeom>
        </p:spPr>
        <p:txBody>
          <a:bodyPr lIns="0" tIns="0" rIns="0" bIns="0" rtlCol="0" anchor="t">
            <a:spAutoFit/>
          </a:bodyPr>
          <a:lstStyle/>
          <a:p>
            <a:pPr algn="l">
              <a:lnSpc>
                <a:spcPts val="2125"/>
              </a:lnSpc>
            </a:pPr>
            <a:r>
              <a:rPr lang="en-US" b="1" spc="31" dirty="0">
                <a:solidFill>
                  <a:srgbClr val="FF0000"/>
                </a:solidFill>
                <a:latin typeface="Open Sans"/>
                <a:ea typeface="Open Sans"/>
                <a:cs typeface="Open Sans"/>
                <a:sym typeface="Open Sans"/>
              </a:rPr>
              <a:t>Key Requirements &amp; Indicators</a:t>
            </a:r>
          </a:p>
        </p:txBody>
      </p:sp>
      <p:sp>
        <p:nvSpPr>
          <p:cNvPr id="13" name="TextBox 13"/>
          <p:cNvSpPr txBox="1"/>
          <p:nvPr/>
        </p:nvSpPr>
        <p:spPr>
          <a:xfrm>
            <a:off x="10426817" y="2802298"/>
            <a:ext cx="3339103" cy="269304"/>
          </a:xfrm>
          <a:prstGeom prst="rect">
            <a:avLst/>
          </a:prstGeom>
        </p:spPr>
        <p:txBody>
          <a:bodyPr lIns="0" tIns="0" rIns="0" bIns="0" rtlCol="0" anchor="t">
            <a:spAutoFit/>
          </a:bodyPr>
          <a:lstStyle/>
          <a:p>
            <a:pPr algn="l">
              <a:lnSpc>
                <a:spcPts val="2125"/>
              </a:lnSpc>
            </a:pPr>
            <a:r>
              <a:rPr lang="en-US" b="1" spc="31" dirty="0">
                <a:solidFill>
                  <a:srgbClr val="FF0000"/>
                </a:solidFill>
                <a:latin typeface="Open Sans"/>
                <a:ea typeface="Open Sans"/>
                <a:cs typeface="Open Sans"/>
                <a:sym typeface="Open Sans"/>
              </a:rPr>
              <a:t>Reporting</a:t>
            </a:r>
          </a:p>
        </p:txBody>
      </p:sp>
      <p:sp>
        <p:nvSpPr>
          <p:cNvPr id="14" name="TextBox 14"/>
          <p:cNvSpPr txBox="1"/>
          <p:nvPr/>
        </p:nvSpPr>
        <p:spPr>
          <a:xfrm>
            <a:off x="14586326" y="2775639"/>
            <a:ext cx="3343866" cy="269304"/>
          </a:xfrm>
          <a:prstGeom prst="rect">
            <a:avLst/>
          </a:prstGeom>
        </p:spPr>
        <p:txBody>
          <a:bodyPr lIns="0" tIns="0" rIns="0" bIns="0" rtlCol="0" anchor="t">
            <a:spAutoFit/>
          </a:bodyPr>
          <a:lstStyle/>
          <a:p>
            <a:pPr algn="l">
              <a:lnSpc>
                <a:spcPts val="2125"/>
              </a:lnSpc>
            </a:pPr>
            <a:r>
              <a:rPr lang="en-US" b="1" spc="31" dirty="0">
                <a:solidFill>
                  <a:srgbClr val="FF0000"/>
                </a:solidFill>
                <a:latin typeface="Open Sans"/>
                <a:ea typeface="Open Sans"/>
                <a:cs typeface="Open Sans"/>
                <a:sym typeface="Open Sans"/>
              </a:rPr>
              <a:t>Outcomes</a:t>
            </a:r>
          </a:p>
        </p:txBody>
      </p:sp>
      <p:sp>
        <p:nvSpPr>
          <p:cNvPr id="15" name="TextBox 15"/>
          <p:cNvSpPr txBox="1"/>
          <p:nvPr/>
        </p:nvSpPr>
        <p:spPr>
          <a:xfrm>
            <a:off x="1200445" y="3612804"/>
            <a:ext cx="3180902" cy="263449"/>
          </a:xfrm>
          <a:prstGeom prst="rect">
            <a:avLst/>
          </a:prstGeom>
        </p:spPr>
        <p:txBody>
          <a:bodyPr lIns="0" tIns="0" rIns="0" bIns="0" rtlCol="0" anchor="t">
            <a:spAutoFit/>
          </a:bodyPr>
          <a:lstStyle/>
          <a:p>
            <a:pPr algn="l">
              <a:lnSpc>
                <a:spcPts val="2125"/>
              </a:lnSpc>
            </a:pPr>
            <a:r>
              <a:rPr lang="en-US" sz="1562" b="1" spc="31" dirty="0">
                <a:solidFill>
                  <a:srgbClr val="155E14"/>
                </a:solidFill>
                <a:latin typeface="Open Sans"/>
                <a:ea typeface="Open Sans"/>
                <a:cs typeface="Open Sans"/>
                <a:sym typeface="Open Sans"/>
              </a:rPr>
              <a:t>1. Market Trading Platforms</a:t>
            </a:r>
          </a:p>
        </p:txBody>
      </p:sp>
      <p:sp>
        <p:nvSpPr>
          <p:cNvPr id="16" name="TextBox 16"/>
          <p:cNvSpPr txBox="1"/>
          <p:nvPr/>
        </p:nvSpPr>
        <p:spPr>
          <a:xfrm>
            <a:off x="4594316" y="3374544"/>
            <a:ext cx="4804620" cy="1077218"/>
          </a:xfrm>
          <a:prstGeom prst="rect">
            <a:avLst/>
          </a:prstGeom>
        </p:spPr>
        <p:txBody>
          <a:bodyPr lIns="0" tIns="0" rIns="0" bIns="0" rtlCol="0" anchor="t">
            <a:spAutoFit/>
          </a:bodyPr>
          <a:lstStyle/>
          <a:p>
            <a:pPr algn="l">
              <a:lnSpc>
                <a:spcPts val="2125"/>
              </a:lnSpc>
            </a:pPr>
            <a:r>
              <a:rPr lang="en-US" spc="31" dirty="0">
                <a:solidFill>
                  <a:srgbClr val="155E14"/>
                </a:solidFill>
                <a:latin typeface="Open Sans"/>
                <a:ea typeface="Open Sans"/>
                <a:cs typeface="Open Sans"/>
                <a:sym typeface="Open Sans"/>
              </a:rPr>
              <a:t>Functional trading mechanism established for: Long-Term Bilateral Market; Day-Ahead Market; Intra-Day Market; Forward Physical Market.</a:t>
            </a:r>
          </a:p>
        </p:txBody>
      </p:sp>
      <p:sp>
        <p:nvSpPr>
          <p:cNvPr id="17" name="TextBox 17"/>
          <p:cNvSpPr txBox="1"/>
          <p:nvPr/>
        </p:nvSpPr>
        <p:spPr>
          <a:xfrm>
            <a:off x="9943016" y="3565750"/>
            <a:ext cx="3339103" cy="263449"/>
          </a:xfrm>
          <a:prstGeom prst="rect">
            <a:avLst/>
          </a:prstGeom>
        </p:spPr>
        <p:txBody>
          <a:bodyPr lIns="0" tIns="0" rIns="0" bIns="0" rtlCol="0" anchor="t">
            <a:spAutoFit/>
          </a:bodyPr>
          <a:lstStyle/>
          <a:p>
            <a:pPr algn="l">
              <a:lnSpc>
                <a:spcPts val="2125"/>
              </a:lnSpc>
            </a:pPr>
            <a:r>
              <a:rPr lang="en-US" sz="1562" b="1" spc="31" dirty="0">
                <a:solidFill>
                  <a:srgbClr val="155E14"/>
                </a:solidFill>
                <a:latin typeface="Open Sans"/>
                <a:ea typeface="Open Sans"/>
                <a:cs typeface="Open Sans"/>
                <a:sym typeface="Open Sans"/>
              </a:rPr>
              <a:t>Indicated by Power Pools</a:t>
            </a:r>
          </a:p>
        </p:txBody>
      </p:sp>
      <p:sp>
        <p:nvSpPr>
          <p:cNvPr id="18" name="TextBox 18"/>
          <p:cNvSpPr txBox="1"/>
          <p:nvPr/>
        </p:nvSpPr>
        <p:spPr>
          <a:xfrm>
            <a:off x="13743984" y="3337427"/>
            <a:ext cx="3343866" cy="1077218"/>
          </a:xfrm>
          <a:prstGeom prst="rect">
            <a:avLst/>
          </a:prstGeom>
        </p:spPr>
        <p:txBody>
          <a:bodyPr lIns="0" tIns="0" rIns="0" bIns="0" rtlCol="0" anchor="t">
            <a:spAutoFit/>
          </a:bodyPr>
          <a:lstStyle/>
          <a:p>
            <a:pPr algn="l">
              <a:lnSpc>
                <a:spcPts val="2125"/>
              </a:lnSpc>
            </a:pPr>
            <a:r>
              <a:rPr lang="en-US" spc="31" dirty="0">
                <a:solidFill>
                  <a:srgbClr val="155E14"/>
                </a:solidFill>
                <a:latin typeface="Open Sans"/>
                <a:ea typeface="Open Sans"/>
                <a:cs typeface="Open Sans"/>
                <a:sym typeface="Open Sans"/>
              </a:rPr>
              <a:t>Fully operational regional market with approved trading platforms and functional RSMOs</a:t>
            </a:r>
          </a:p>
        </p:txBody>
      </p:sp>
      <p:sp>
        <p:nvSpPr>
          <p:cNvPr id="19" name="TextBox 19"/>
          <p:cNvSpPr txBox="1"/>
          <p:nvPr/>
        </p:nvSpPr>
        <p:spPr>
          <a:xfrm>
            <a:off x="1200445" y="4617987"/>
            <a:ext cx="3180902" cy="522002"/>
          </a:xfrm>
          <a:prstGeom prst="rect">
            <a:avLst/>
          </a:prstGeom>
        </p:spPr>
        <p:txBody>
          <a:bodyPr lIns="0" tIns="0" rIns="0" bIns="0" rtlCol="0" anchor="t">
            <a:spAutoFit/>
          </a:bodyPr>
          <a:lstStyle/>
          <a:p>
            <a:pPr algn="l">
              <a:lnSpc>
                <a:spcPts val="2085"/>
              </a:lnSpc>
            </a:pPr>
            <a:r>
              <a:rPr lang="en-US" sz="1532" b="1" spc="30" dirty="0">
                <a:solidFill>
                  <a:srgbClr val="155E14"/>
                </a:solidFill>
                <a:latin typeface="Open Sans"/>
                <a:ea typeface="Open Sans"/>
                <a:cs typeface="Open Sans"/>
                <a:sym typeface="Open Sans"/>
              </a:rPr>
              <a:t>2. Harmonization of Market Rules</a:t>
            </a:r>
          </a:p>
        </p:txBody>
      </p:sp>
      <p:sp>
        <p:nvSpPr>
          <p:cNvPr id="20" name="TextBox 20"/>
          <p:cNvSpPr txBox="1"/>
          <p:nvPr/>
        </p:nvSpPr>
        <p:spPr>
          <a:xfrm>
            <a:off x="4594316" y="4720124"/>
            <a:ext cx="4804620" cy="1077218"/>
          </a:xfrm>
          <a:prstGeom prst="rect">
            <a:avLst/>
          </a:prstGeom>
        </p:spPr>
        <p:txBody>
          <a:bodyPr lIns="0" tIns="0" rIns="0" bIns="0" rtlCol="0" anchor="t">
            <a:spAutoFit/>
          </a:bodyPr>
          <a:lstStyle/>
          <a:p>
            <a:pPr algn="l">
              <a:lnSpc>
                <a:spcPts val="2125"/>
              </a:lnSpc>
            </a:pPr>
            <a:r>
              <a:rPr lang="en-US" spc="31" dirty="0">
                <a:solidFill>
                  <a:srgbClr val="155E14"/>
                </a:solidFill>
                <a:latin typeface="Open Sans"/>
                <a:ea typeface="Open Sans"/>
                <a:cs typeface="Open Sans"/>
                <a:sym typeface="Open Sans"/>
              </a:rPr>
              <a:t>Harmonized regional market rules; harmonized technical regulations; harmonized tariff methodologies for cross-border trading.</a:t>
            </a:r>
          </a:p>
        </p:txBody>
      </p:sp>
      <p:sp>
        <p:nvSpPr>
          <p:cNvPr id="21" name="TextBox 21"/>
          <p:cNvSpPr txBox="1"/>
          <p:nvPr/>
        </p:nvSpPr>
        <p:spPr>
          <a:xfrm>
            <a:off x="9943017" y="4853314"/>
            <a:ext cx="3339103" cy="263449"/>
          </a:xfrm>
          <a:prstGeom prst="rect">
            <a:avLst/>
          </a:prstGeom>
        </p:spPr>
        <p:txBody>
          <a:bodyPr lIns="0" tIns="0" rIns="0" bIns="0" rtlCol="0" anchor="t">
            <a:spAutoFit/>
          </a:bodyPr>
          <a:lstStyle/>
          <a:p>
            <a:pPr algn="l">
              <a:lnSpc>
                <a:spcPts val="2125"/>
              </a:lnSpc>
            </a:pPr>
            <a:r>
              <a:rPr lang="en-US" sz="1562" b="1" spc="31" dirty="0">
                <a:solidFill>
                  <a:srgbClr val="155E14"/>
                </a:solidFill>
                <a:latin typeface="Open Sans"/>
                <a:ea typeface="Open Sans"/>
                <a:cs typeface="Open Sans"/>
                <a:sym typeface="Open Sans"/>
              </a:rPr>
              <a:t>Indicated by Power Pools</a:t>
            </a:r>
          </a:p>
        </p:txBody>
      </p:sp>
      <p:sp>
        <p:nvSpPr>
          <p:cNvPr id="22" name="TextBox 22"/>
          <p:cNvSpPr txBox="1"/>
          <p:nvPr/>
        </p:nvSpPr>
        <p:spPr>
          <a:xfrm>
            <a:off x="13743984" y="4608462"/>
            <a:ext cx="3343866" cy="1077218"/>
          </a:xfrm>
          <a:prstGeom prst="rect">
            <a:avLst/>
          </a:prstGeom>
        </p:spPr>
        <p:txBody>
          <a:bodyPr lIns="0" tIns="0" rIns="0" bIns="0" rtlCol="0" anchor="t">
            <a:spAutoFit/>
          </a:bodyPr>
          <a:lstStyle/>
          <a:p>
            <a:pPr algn="l">
              <a:lnSpc>
                <a:spcPts val="2125"/>
              </a:lnSpc>
            </a:pPr>
            <a:r>
              <a:rPr lang="en-US" spc="31" dirty="0">
                <a:solidFill>
                  <a:srgbClr val="155E14"/>
                </a:solidFill>
                <a:latin typeface="Open Sans"/>
                <a:ea typeface="Open Sans"/>
                <a:cs typeface="Open Sans"/>
                <a:sym typeface="Open Sans"/>
              </a:rPr>
              <a:t>Consistent rules enabling seamless cross-border and inter-regional electricity trading</a:t>
            </a:r>
          </a:p>
        </p:txBody>
      </p:sp>
      <p:sp>
        <p:nvSpPr>
          <p:cNvPr id="23" name="TextBox 23"/>
          <p:cNvSpPr txBox="1"/>
          <p:nvPr/>
        </p:nvSpPr>
        <p:spPr>
          <a:xfrm>
            <a:off x="1113016" y="6006255"/>
            <a:ext cx="3180902" cy="496674"/>
          </a:xfrm>
          <a:prstGeom prst="rect">
            <a:avLst/>
          </a:prstGeom>
        </p:spPr>
        <p:txBody>
          <a:bodyPr lIns="0" tIns="0" rIns="0" bIns="0" rtlCol="0" anchor="t">
            <a:spAutoFit/>
          </a:bodyPr>
          <a:lstStyle/>
          <a:p>
            <a:pPr algn="l">
              <a:lnSpc>
                <a:spcPts val="1965"/>
              </a:lnSpc>
            </a:pPr>
            <a:r>
              <a:rPr lang="en-US" sz="1444" b="1" spc="28" dirty="0">
                <a:solidFill>
                  <a:srgbClr val="155E14"/>
                </a:solidFill>
                <a:latin typeface="Open Sans"/>
                <a:ea typeface="Open Sans"/>
                <a:cs typeface="Open Sans"/>
                <a:sym typeface="Open Sans"/>
              </a:rPr>
              <a:t>3. Infrastructure for Market Trading</a:t>
            </a:r>
          </a:p>
        </p:txBody>
      </p:sp>
      <p:sp>
        <p:nvSpPr>
          <p:cNvPr id="24" name="TextBox 24"/>
          <p:cNvSpPr txBox="1"/>
          <p:nvPr/>
        </p:nvSpPr>
        <p:spPr>
          <a:xfrm>
            <a:off x="4594316" y="5956762"/>
            <a:ext cx="4804620" cy="1346522"/>
          </a:xfrm>
          <a:prstGeom prst="rect">
            <a:avLst/>
          </a:prstGeom>
        </p:spPr>
        <p:txBody>
          <a:bodyPr lIns="0" tIns="0" rIns="0" bIns="0" rtlCol="0" anchor="t">
            <a:spAutoFit/>
          </a:bodyPr>
          <a:lstStyle/>
          <a:p>
            <a:pPr algn="l">
              <a:lnSpc>
                <a:spcPts val="2125"/>
              </a:lnSpc>
            </a:pPr>
            <a:r>
              <a:rPr lang="en-US" spc="31" dirty="0">
                <a:solidFill>
                  <a:srgbClr val="155E14"/>
                </a:solidFill>
                <a:latin typeface="Open Sans"/>
                <a:ea typeface="Open Sans"/>
                <a:cs typeface="Open Sans"/>
                <a:sym typeface="Open Sans"/>
              </a:rPr>
              <a:t>Functional regional Information and Coordination Centre (ICC); percentage of priority generation and transmission projects completed per regional Masterplans.</a:t>
            </a:r>
          </a:p>
        </p:txBody>
      </p:sp>
      <p:sp>
        <p:nvSpPr>
          <p:cNvPr id="25" name="TextBox 25"/>
          <p:cNvSpPr txBox="1"/>
          <p:nvPr/>
        </p:nvSpPr>
        <p:spPr>
          <a:xfrm>
            <a:off x="9875404" y="6046369"/>
            <a:ext cx="3339103" cy="263449"/>
          </a:xfrm>
          <a:prstGeom prst="rect">
            <a:avLst/>
          </a:prstGeom>
        </p:spPr>
        <p:txBody>
          <a:bodyPr lIns="0" tIns="0" rIns="0" bIns="0" rtlCol="0" anchor="t">
            <a:spAutoFit/>
          </a:bodyPr>
          <a:lstStyle/>
          <a:p>
            <a:pPr algn="l">
              <a:lnSpc>
                <a:spcPts val="2125"/>
              </a:lnSpc>
            </a:pPr>
            <a:r>
              <a:rPr lang="en-US" sz="1562" b="1" spc="31" dirty="0">
                <a:solidFill>
                  <a:srgbClr val="155E14"/>
                </a:solidFill>
                <a:latin typeface="Open Sans"/>
                <a:ea typeface="Open Sans"/>
                <a:cs typeface="Open Sans"/>
                <a:sym typeface="Open Sans"/>
              </a:rPr>
              <a:t>Indicated by Power Pools</a:t>
            </a:r>
          </a:p>
        </p:txBody>
      </p:sp>
      <p:sp>
        <p:nvSpPr>
          <p:cNvPr id="26" name="TextBox 26"/>
          <p:cNvSpPr txBox="1"/>
          <p:nvPr/>
        </p:nvSpPr>
        <p:spPr>
          <a:xfrm>
            <a:off x="13743984" y="5794622"/>
            <a:ext cx="3343866" cy="1077218"/>
          </a:xfrm>
          <a:prstGeom prst="rect">
            <a:avLst/>
          </a:prstGeom>
        </p:spPr>
        <p:txBody>
          <a:bodyPr lIns="0" tIns="0" rIns="0" bIns="0" rtlCol="0" anchor="t">
            <a:spAutoFit/>
          </a:bodyPr>
          <a:lstStyle/>
          <a:p>
            <a:pPr algn="l">
              <a:lnSpc>
                <a:spcPts val="2125"/>
              </a:lnSpc>
            </a:pPr>
            <a:r>
              <a:rPr lang="en-US" spc="31" dirty="0">
                <a:solidFill>
                  <a:srgbClr val="155E14"/>
                </a:solidFill>
                <a:latin typeface="Open Sans"/>
                <a:ea typeface="Open Sans"/>
                <a:cs typeface="Open Sans"/>
                <a:sym typeface="Open Sans"/>
              </a:rPr>
              <a:t>Interconnected physical infrastructure supporting market operations at regional scale</a:t>
            </a:r>
          </a:p>
        </p:txBody>
      </p:sp>
      <p:sp>
        <p:nvSpPr>
          <p:cNvPr id="27" name="TextBox 27"/>
          <p:cNvSpPr txBox="1"/>
          <p:nvPr/>
        </p:nvSpPr>
        <p:spPr>
          <a:xfrm>
            <a:off x="1113016" y="7494701"/>
            <a:ext cx="3180902" cy="522964"/>
          </a:xfrm>
          <a:prstGeom prst="rect">
            <a:avLst/>
          </a:prstGeom>
        </p:spPr>
        <p:txBody>
          <a:bodyPr lIns="0" tIns="0" rIns="0" bIns="0" rtlCol="0" anchor="t">
            <a:spAutoFit/>
          </a:bodyPr>
          <a:lstStyle/>
          <a:p>
            <a:pPr algn="l">
              <a:lnSpc>
                <a:spcPts val="2125"/>
              </a:lnSpc>
            </a:pPr>
            <a:r>
              <a:rPr lang="en-US" sz="1562" b="1" spc="31" dirty="0">
                <a:solidFill>
                  <a:srgbClr val="155E14"/>
                </a:solidFill>
                <a:latin typeface="Open Sans"/>
                <a:ea typeface="Open Sans"/>
                <a:cs typeface="Open Sans"/>
                <a:sym typeface="Open Sans"/>
              </a:rPr>
              <a:t>4. Volume of Trading Mechanism</a:t>
            </a:r>
          </a:p>
        </p:txBody>
      </p:sp>
      <p:sp>
        <p:nvSpPr>
          <p:cNvPr id="28" name="TextBox 28"/>
          <p:cNvSpPr txBox="1"/>
          <p:nvPr/>
        </p:nvSpPr>
        <p:spPr>
          <a:xfrm>
            <a:off x="4594316" y="7474639"/>
            <a:ext cx="4804620" cy="1025922"/>
          </a:xfrm>
          <a:prstGeom prst="rect">
            <a:avLst/>
          </a:prstGeom>
        </p:spPr>
        <p:txBody>
          <a:bodyPr lIns="0" tIns="0" rIns="0" bIns="0" rtlCol="0" anchor="t">
            <a:spAutoFit/>
          </a:bodyPr>
          <a:lstStyle/>
          <a:p>
            <a:pPr algn="l">
              <a:lnSpc>
                <a:spcPts val="2045"/>
              </a:lnSpc>
            </a:pPr>
            <a:r>
              <a:rPr lang="en-US" spc="30" dirty="0">
                <a:solidFill>
                  <a:srgbClr val="155E14"/>
                </a:solidFill>
                <a:latin typeface="Open Sans"/>
                <a:ea typeface="Open Sans"/>
                <a:cs typeface="Open Sans"/>
                <a:sym typeface="Open Sans"/>
              </a:rPr>
              <a:t>Annual electricity imports per country (MW capacity and GWh energy); annual electricity exports per country (MW capacity and GWh energy).</a:t>
            </a:r>
          </a:p>
        </p:txBody>
      </p:sp>
      <p:sp>
        <p:nvSpPr>
          <p:cNvPr id="29" name="TextBox 29"/>
          <p:cNvSpPr txBox="1"/>
          <p:nvPr/>
        </p:nvSpPr>
        <p:spPr>
          <a:xfrm>
            <a:off x="9943018" y="7472672"/>
            <a:ext cx="3339103" cy="263449"/>
          </a:xfrm>
          <a:prstGeom prst="rect">
            <a:avLst/>
          </a:prstGeom>
        </p:spPr>
        <p:txBody>
          <a:bodyPr lIns="0" tIns="0" rIns="0" bIns="0" rtlCol="0" anchor="t">
            <a:spAutoFit/>
          </a:bodyPr>
          <a:lstStyle/>
          <a:p>
            <a:pPr algn="l">
              <a:lnSpc>
                <a:spcPts val="2125"/>
              </a:lnSpc>
            </a:pPr>
            <a:r>
              <a:rPr lang="en-US" sz="1562" b="1" spc="31" dirty="0">
                <a:solidFill>
                  <a:srgbClr val="155E14"/>
                </a:solidFill>
                <a:latin typeface="Open Sans"/>
                <a:ea typeface="Open Sans"/>
                <a:cs typeface="Open Sans"/>
                <a:sym typeface="Open Sans"/>
              </a:rPr>
              <a:t>Indicated by Power Pools</a:t>
            </a:r>
          </a:p>
        </p:txBody>
      </p:sp>
      <p:sp>
        <p:nvSpPr>
          <p:cNvPr id="30" name="TextBox 30"/>
          <p:cNvSpPr txBox="1"/>
          <p:nvPr/>
        </p:nvSpPr>
        <p:spPr>
          <a:xfrm>
            <a:off x="13765920" y="7267783"/>
            <a:ext cx="3343866" cy="1346522"/>
          </a:xfrm>
          <a:prstGeom prst="rect">
            <a:avLst/>
          </a:prstGeom>
        </p:spPr>
        <p:txBody>
          <a:bodyPr lIns="0" tIns="0" rIns="0" bIns="0" rtlCol="0" anchor="t">
            <a:spAutoFit/>
          </a:bodyPr>
          <a:lstStyle/>
          <a:p>
            <a:pPr algn="l">
              <a:lnSpc>
                <a:spcPts val="2125"/>
              </a:lnSpc>
            </a:pPr>
            <a:r>
              <a:rPr lang="en-US" spc="31" dirty="0">
                <a:solidFill>
                  <a:srgbClr val="155E14"/>
                </a:solidFill>
                <a:latin typeface="Open Sans"/>
                <a:ea typeface="Open Sans"/>
                <a:cs typeface="Open Sans"/>
                <a:sym typeface="Open Sans"/>
              </a:rPr>
              <a:t>Fully functional operational regional power market ready for cross-border and inter-regional electricity trading under AfSEM</a:t>
            </a:r>
          </a:p>
        </p:txBody>
      </p:sp>
      <p:grpSp>
        <p:nvGrpSpPr>
          <p:cNvPr id="31" name="Group 31"/>
          <p:cNvGrpSpPr/>
          <p:nvPr/>
        </p:nvGrpSpPr>
        <p:grpSpPr>
          <a:xfrm>
            <a:off x="839450" y="8785660"/>
            <a:ext cx="16303466" cy="952500"/>
            <a:chOff x="0" y="0"/>
            <a:chExt cx="21737955" cy="1270000"/>
          </a:xfrm>
        </p:grpSpPr>
        <p:sp>
          <p:nvSpPr>
            <p:cNvPr id="32" name="Freeform 32"/>
            <p:cNvSpPr/>
            <p:nvPr/>
          </p:nvSpPr>
          <p:spPr>
            <a:xfrm>
              <a:off x="0" y="0"/>
              <a:ext cx="21737955" cy="1270000"/>
            </a:xfrm>
            <a:custGeom>
              <a:avLst/>
              <a:gdLst/>
              <a:ahLst/>
              <a:cxnLst/>
              <a:rect l="l" t="t" r="r" b="b"/>
              <a:pathLst>
                <a:path w="21737955" h="1270000">
                  <a:moveTo>
                    <a:pt x="0" y="238125"/>
                  </a:moveTo>
                  <a:cubicBezTo>
                    <a:pt x="0" y="106680"/>
                    <a:pt x="106680" y="0"/>
                    <a:pt x="238125" y="0"/>
                  </a:cubicBezTo>
                  <a:lnTo>
                    <a:pt x="21499830" y="0"/>
                  </a:lnTo>
                  <a:cubicBezTo>
                    <a:pt x="21631402" y="0"/>
                    <a:pt x="21737955" y="106680"/>
                    <a:pt x="21737955" y="238125"/>
                  </a:cubicBezTo>
                  <a:lnTo>
                    <a:pt x="21737955" y="1031875"/>
                  </a:lnTo>
                  <a:cubicBezTo>
                    <a:pt x="21737955" y="1163447"/>
                    <a:pt x="21631275" y="1270000"/>
                    <a:pt x="21499830" y="1270000"/>
                  </a:cubicBezTo>
                  <a:lnTo>
                    <a:pt x="238125" y="1270000"/>
                  </a:lnTo>
                  <a:cubicBezTo>
                    <a:pt x="106680" y="1270000"/>
                    <a:pt x="0" y="1163320"/>
                    <a:pt x="0" y="1031875"/>
                  </a:cubicBezTo>
                  <a:close/>
                </a:path>
              </a:pathLst>
            </a:custGeom>
          </p:spPr>
          <p:style>
            <a:lnRef idx="1">
              <a:schemeClr val="accent5"/>
            </a:lnRef>
            <a:fillRef idx="2">
              <a:schemeClr val="accent5"/>
            </a:fillRef>
            <a:effectRef idx="1">
              <a:schemeClr val="accent5"/>
            </a:effectRef>
            <a:fontRef idx="minor">
              <a:schemeClr val="dk1"/>
            </a:fontRef>
          </p:style>
          <p:txBody>
            <a:bodyPr/>
            <a:lstStyle/>
            <a:p>
              <a:endParaRPr lang="en-US" b="1" dirty="0"/>
            </a:p>
          </p:txBody>
        </p:sp>
      </p:grpSp>
      <p:grpSp>
        <p:nvGrpSpPr>
          <p:cNvPr id="33" name="Group 33"/>
          <p:cNvGrpSpPr/>
          <p:nvPr/>
        </p:nvGrpSpPr>
        <p:grpSpPr>
          <a:xfrm>
            <a:off x="1587379" y="9163004"/>
            <a:ext cx="247936" cy="198406"/>
            <a:chOff x="0" y="0"/>
            <a:chExt cx="330581" cy="264541"/>
          </a:xfrm>
        </p:grpSpPr>
        <p:sp>
          <p:nvSpPr>
            <p:cNvPr id="34" name="Freeform 34" descr="preencoded.png"/>
            <p:cNvSpPr/>
            <p:nvPr/>
          </p:nvSpPr>
          <p:spPr>
            <a:xfrm>
              <a:off x="0" y="0"/>
              <a:ext cx="330581" cy="264541"/>
            </a:xfrm>
            <a:custGeom>
              <a:avLst/>
              <a:gdLst/>
              <a:ahLst/>
              <a:cxnLst/>
              <a:rect l="l" t="t" r="r" b="b"/>
              <a:pathLst>
                <a:path w="330581" h="264541">
                  <a:moveTo>
                    <a:pt x="0" y="0"/>
                  </a:moveTo>
                  <a:lnTo>
                    <a:pt x="330581" y="0"/>
                  </a:lnTo>
                  <a:lnTo>
                    <a:pt x="330581" y="264541"/>
                  </a:lnTo>
                  <a:lnTo>
                    <a:pt x="0" y="264541"/>
                  </a:lnTo>
                  <a:lnTo>
                    <a:pt x="0" y="0"/>
                  </a:lnTo>
                  <a:close/>
                </a:path>
              </a:pathLst>
            </a:custGeom>
            <a:blipFill>
              <a:blip r:embed="rId7"/>
              <a:stretch>
                <a:fillRect t="-768" b="-763"/>
              </a:stretch>
            </a:blipFill>
          </p:spPr>
          <p:txBody>
            <a:bodyPr/>
            <a:lstStyle/>
            <a:p>
              <a:endParaRPr lang="en-US"/>
            </a:p>
          </p:txBody>
        </p:sp>
      </p:grpSp>
      <p:sp>
        <p:nvSpPr>
          <p:cNvPr id="35" name="TextBox 35"/>
          <p:cNvSpPr txBox="1"/>
          <p:nvPr/>
        </p:nvSpPr>
        <p:spPr>
          <a:xfrm>
            <a:off x="1886102" y="9163004"/>
            <a:ext cx="15460418" cy="530149"/>
          </a:xfrm>
          <a:prstGeom prst="rect">
            <a:avLst/>
          </a:prstGeom>
        </p:spPr>
        <p:txBody>
          <a:bodyPr lIns="0" tIns="0" rIns="0" bIns="0" rtlCol="0" anchor="t">
            <a:spAutoFit/>
          </a:bodyPr>
          <a:lstStyle/>
          <a:p>
            <a:pPr algn="l">
              <a:lnSpc>
                <a:spcPts val="2125"/>
              </a:lnSpc>
            </a:pPr>
            <a:r>
              <a:rPr lang="en-US" sz="1562" b="1" spc="31" dirty="0">
                <a:solidFill>
                  <a:srgbClr val="155E14"/>
                </a:solidFill>
                <a:latin typeface="Open Sans"/>
                <a:ea typeface="Open Sans"/>
                <a:cs typeface="Open Sans"/>
                <a:sym typeface="Open Sans"/>
              </a:rPr>
              <a:t>Capacity </a:t>
            </a:r>
            <a:r>
              <a:rPr lang="en-US" b="1" spc="31" dirty="0">
                <a:solidFill>
                  <a:srgbClr val="155E14"/>
                </a:solidFill>
                <a:latin typeface="Open Sans"/>
                <a:ea typeface="Open Sans"/>
                <a:cs typeface="Open Sans"/>
                <a:sym typeface="Open Sans"/>
              </a:rPr>
              <a:t>building</a:t>
            </a:r>
            <a:r>
              <a:rPr lang="en-US" sz="1562" b="1" spc="31" dirty="0">
                <a:solidFill>
                  <a:srgbClr val="155E14"/>
                </a:solidFill>
                <a:latin typeface="Open Sans"/>
                <a:ea typeface="Open Sans"/>
                <a:cs typeface="Open Sans"/>
                <a:sym typeface="Open Sans"/>
              </a:rPr>
              <a:t> for regional and national </a:t>
            </a:r>
            <a:r>
              <a:rPr lang="en-US" b="1" spc="31" dirty="0">
                <a:solidFill>
                  <a:srgbClr val="155E14"/>
                </a:solidFill>
                <a:latin typeface="Open Sans"/>
                <a:ea typeface="Open Sans"/>
                <a:cs typeface="Open Sans"/>
                <a:sym typeface="Open Sans"/>
              </a:rPr>
              <a:t>institutions</a:t>
            </a:r>
            <a:r>
              <a:rPr lang="en-US" sz="1562" b="1" spc="31" dirty="0">
                <a:solidFill>
                  <a:srgbClr val="155E14"/>
                </a:solidFill>
                <a:latin typeface="Open Sans"/>
                <a:ea typeface="Open Sans"/>
                <a:cs typeface="Open Sans"/>
                <a:sym typeface="Open Sans"/>
              </a:rPr>
              <a:t> for cross-border electricity trading will be provided through AfSEM Budget, CEPA Technical Assistance, BMZ/GIZ support, and contributions from other development partners.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55E1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D2FFAA">
                <a:alpha val="90196"/>
              </a:srgbClr>
            </a:solidFill>
          </p:spPr>
          <p:txBody>
            <a:bodyPr/>
            <a:lstStyle/>
            <a:p>
              <a:endParaRPr lang="en-US"/>
            </a:p>
          </p:txBody>
        </p:sp>
      </p:grpSp>
      <p:sp>
        <p:nvSpPr>
          <p:cNvPr id="6" name="TextBox 6"/>
          <p:cNvSpPr txBox="1"/>
          <p:nvPr/>
        </p:nvSpPr>
        <p:spPr>
          <a:xfrm>
            <a:off x="992238" y="1824333"/>
            <a:ext cx="16303523" cy="760465"/>
          </a:xfrm>
          <a:prstGeom prst="rect">
            <a:avLst/>
          </a:prstGeom>
        </p:spPr>
        <p:txBody>
          <a:bodyPr lIns="0" tIns="0" rIns="0" bIns="0" rtlCol="0" anchor="t">
            <a:spAutoFit/>
          </a:bodyPr>
          <a:lstStyle/>
          <a:p>
            <a:pPr algn="l">
              <a:lnSpc>
                <a:spcPts val="6063"/>
              </a:lnSpc>
            </a:pPr>
            <a:r>
              <a:rPr lang="en-US" sz="4875" spc="97" dirty="0">
                <a:solidFill>
                  <a:srgbClr val="E84E38"/>
                </a:solidFill>
                <a:latin typeface="Archivo Black"/>
                <a:ea typeface="Archivo Black"/>
                <a:cs typeface="Archivo Black"/>
                <a:sym typeface="Archivo Black"/>
              </a:rPr>
              <a:t>MILESTONE: POWER MARKET DEVELOPMENT</a:t>
            </a:r>
          </a:p>
        </p:txBody>
      </p:sp>
      <p:sp>
        <p:nvSpPr>
          <p:cNvPr id="7" name="TextBox 7"/>
          <p:cNvSpPr txBox="1"/>
          <p:nvPr/>
        </p:nvSpPr>
        <p:spPr>
          <a:xfrm>
            <a:off x="879576" y="2861318"/>
            <a:ext cx="16303523" cy="765251"/>
          </a:xfrm>
          <a:prstGeom prst="rect">
            <a:avLst/>
          </a:prstGeom>
        </p:spPr>
        <p:txBody>
          <a:bodyPr lIns="0" tIns="0" rIns="0" bIns="0" rtlCol="0" anchor="t">
            <a:spAutoFit/>
          </a:bodyPr>
          <a:lstStyle/>
          <a:p>
            <a:pPr algn="l">
              <a:lnSpc>
                <a:spcPts val="3125"/>
              </a:lnSpc>
            </a:pPr>
            <a:r>
              <a:rPr lang="en-US" sz="1938" b="1" spc="38" dirty="0">
                <a:solidFill>
                  <a:srgbClr val="155E14"/>
                </a:solidFill>
                <a:latin typeface="Open Sans"/>
                <a:ea typeface="Open Sans"/>
                <a:cs typeface="Open Sans"/>
                <a:sym typeface="Open Sans"/>
              </a:rPr>
              <a:t>AfSEM is extending its market-building mandate into Central and Northern Africa — two regions where regulatory frameworks are still emerging and where AfSEM's early engagement can shape long-term architecture.</a:t>
            </a:r>
          </a:p>
        </p:txBody>
      </p:sp>
      <p:grpSp>
        <p:nvGrpSpPr>
          <p:cNvPr id="8" name="Group 8"/>
          <p:cNvGrpSpPr/>
          <p:nvPr/>
        </p:nvGrpSpPr>
        <p:grpSpPr>
          <a:xfrm>
            <a:off x="980808" y="4960620"/>
            <a:ext cx="8050644" cy="4297680"/>
            <a:chOff x="0" y="0"/>
            <a:chExt cx="10734192" cy="4646333"/>
          </a:xfrm>
        </p:grpSpPr>
        <p:sp>
          <p:nvSpPr>
            <p:cNvPr id="9" name="Freeform 9"/>
            <p:cNvSpPr/>
            <p:nvPr/>
          </p:nvSpPr>
          <p:spPr>
            <a:xfrm>
              <a:off x="15240" y="15240"/>
              <a:ext cx="10703560" cy="4615815"/>
            </a:xfrm>
            <a:custGeom>
              <a:avLst/>
              <a:gdLst/>
              <a:ahLst/>
              <a:cxnLst/>
              <a:rect l="l" t="t" r="r" b="b"/>
              <a:pathLst>
                <a:path w="10703560" h="4615815">
                  <a:moveTo>
                    <a:pt x="0" y="182880"/>
                  </a:moveTo>
                  <a:cubicBezTo>
                    <a:pt x="0" y="81915"/>
                    <a:pt x="82169" y="0"/>
                    <a:pt x="183515" y="0"/>
                  </a:cubicBezTo>
                  <a:lnTo>
                    <a:pt x="10520046" y="0"/>
                  </a:lnTo>
                  <a:cubicBezTo>
                    <a:pt x="10621391" y="0"/>
                    <a:pt x="10703560" y="81915"/>
                    <a:pt x="10703560" y="182880"/>
                  </a:cubicBezTo>
                  <a:lnTo>
                    <a:pt x="10703560" y="4432935"/>
                  </a:lnTo>
                  <a:cubicBezTo>
                    <a:pt x="10703560" y="4533900"/>
                    <a:pt x="10621391" y="4615815"/>
                    <a:pt x="10520046" y="4615815"/>
                  </a:cubicBezTo>
                  <a:lnTo>
                    <a:pt x="183515" y="4615815"/>
                  </a:lnTo>
                  <a:cubicBezTo>
                    <a:pt x="82169" y="4615815"/>
                    <a:pt x="0" y="4533900"/>
                    <a:pt x="0" y="4432935"/>
                  </a:cubicBezTo>
                  <a:close/>
                </a:path>
              </a:pathLst>
            </a:custGeom>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10" name="Freeform 10"/>
            <p:cNvSpPr/>
            <p:nvPr/>
          </p:nvSpPr>
          <p:spPr>
            <a:xfrm>
              <a:off x="0" y="0"/>
              <a:ext cx="10734040" cy="4646295"/>
            </a:xfrm>
            <a:custGeom>
              <a:avLst/>
              <a:gdLst/>
              <a:ahLst/>
              <a:cxnLst/>
              <a:rect l="l" t="t" r="r" b="b"/>
              <a:pathLst>
                <a:path w="10734040" h="4646295">
                  <a:moveTo>
                    <a:pt x="0" y="198120"/>
                  </a:moveTo>
                  <a:cubicBezTo>
                    <a:pt x="0" y="88646"/>
                    <a:pt x="89027" y="0"/>
                    <a:pt x="198755" y="0"/>
                  </a:cubicBezTo>
                  <a:lnTo>
                    <a:pt x="10535286" y="0"/>
                  </a:lnTo>
                  <a:lnTo>
                    <a:pt x="10535286" y="15240"/>
                  </a:lnTo>
                  <a:lnTo>
                    <a:pt x="10535286" y="0"/>
                  </a:lnTo>
                  <a:cubicBezTo>
                    <a:pt x="10645013" y="0"/>
                    <a:pt x="10734040" y="88646"/>
                    <a:pt x="10734040" y="198120"/>
                  </a:cubicBezTo>
                  <a:lnTo>
                    <a:pt x="10718800" y="198120"/>
                  </a:lnTo>
                  <a:lnTo>
                    <a:pt x="10734040" y="198120"/>
                  </a:lnTo>
                  <a:lnTo>
                    <a:pt x="10734040" y="4448175"/>
                  </a:lnTo>
                  <a:lnTo>
                    <a:pt x="10718800" y="4448175"/>
                  </a:lnTo>
                  <a:lnTo>
                    <a:pt x="10734040" y="4448175"/>
                  </a:lnTo>
                  <a:cubicBezTo>
                    <a:pt x="10734040" y="4557649"/>
                    <a:pt x="10645013" y="4646295"/>
                    <a:pt x="10535286" y="4646295"/>
                  </a:cubicBezTo>
                  <a:lnTo>
                    <a:pt x="10535286" y="4631055"/>
                  </a:lnTo>
                  <a:lnTo>
                    <a:pt x="10535286" y="4646295"/>
                  </a:lnTo>
                  <a:lnTo>
                    <a:pt x="198755" y="4646295"/>
                  </a:lnTo>
                  <a:lnTo>
                    <a:pt x="198755" y="4631055"/>
                  </a:lnTo>
                  <a:lnTo>
                    <a:pt x="198755" y="4646295"/>
                  </a:lnTo>
                  <a:cubicBezTo>
                    <a:pt x="89027" y="4646295"/>
                    <a:pt x="0" y="4557649"/>
                    <a:pt x="0" y="4448175"/>
                  </a:cubicBezTo>
                  <a:lnTo>
                    <a:pt x="0" y="198120"/>
                  </a:lnTo>
                  <a:lnTo>
                    <a:pt x="15240" y="198120"/>
                  </a:lnTo>
                  <a:lnTo>
                    <a:pt x="0" y="198120"/>
                  </a:lnTo>
                  <a:moveTo>
                    <a:pt x="30480" y="198120"/>
                  </a:moveTo>
                  <a:lnTo>
                    <a:pt x="30480" y="4448175"/>
                  </a:lnTo>
                  <a:lnTo>
                    <a:pt x="15240" y="4448175"/>
                  </a:lnTo>
                  <a:lnTo>
                    <a:pt x="30480" y="4448175"/>
                  </a:lnTo>
                  <a:cubicBezTo>
                    <a:pt x="30480" y="4540758"/>
                    <a:pt x="105791" y="4615815"/>
                    <a:pt x="198755" y="4615815"/>
                  </a:cubicBezTo>
                  <a:lnTo>
                    <a:pt x="10535286" y="4615815"/>
                  </a:lnTo>
                  <a:cubicBezTo>
                    <a:pt x="10628249" y="4615815"/>
                    <a:pt x="10703561" y="4540758"/>
                    <a:pt x="10703561" y="4448175"/>
                  </a:cubicBezTo>
                  <a:lnTo>
                    <a:pt x="10703561" y="198120"/>
                  </a:lnTo>
                  <a:cubicBezTo>
                    <a:pt x="10703561" y="105537"/>
                    <a:pt x="10628249" y="30480"/>
                    <a:pt x="10535286" y="30480"/>
                  </a:cubicBezTo>
                  <a:lnTo>
                    <a:pt x="198755" y="30480"/>
                  </a:lnTo>
                  <a:lnTo>
                    <a:pt x="198755" y="15240"/>
                  </a:lnTo>
                  <a:lnTo>
                    <a:pt x="198755" y="30480"/>
                  </a:lnTo>
                  <a:cubicBezTo>
                    <a:pt x="105791" y="30480"/>
                    <a:pt x="30480" y="105537"/>
                    <a:pt x="30480" y="198120"/>
                  </a:cubicBezTo>
                  <a:close/>
                </a:path>
              </a:pathLst>
            </a:custGeom>
          </p:spPr>
          <p:style>
            <a:lnRef idx="1">
              <a:schemeClr val="accent3"/>
            </a:lnRef>
            <a:fillRef idx="2">
              <a:schemeClr val="accent3"/>
            </a:fillRef>
            <a:effectRef idx="1">
              <a:schemeClr val="accent3"/>
            </a:effectRef>
            <a:fontRef idx="minor">
              <a:schemeClr val="dk1"/>
            </a:fontRef>
          </p:style>
          <p:txBody>
            <a:bodyPr/>
            <a:lstStyle/>
            <a:p>
              <a:endParaRPr lang="en-US"/>
            </a:p>
          </p:txBody>
        </p:sp>
      </p:grpSp>
      <p:grpSp>
        <p:nvGrpSpPr>
          <p:cNvPr id="11" name="Group 11"/>
          <p:cNvGrpSpPr/>
          <p:nvPr/>
        </p:nvGrpSpPr>
        <p:grpSpPr>
          <a:xfrm>
            <a:off x="963663" y="4972050"/>
            <a:ext cx="114300" cy="3461890"/>
            <a:chOff x="0" y="0"/>
            <a:chExt cx="152400" cy="4615853"/>
          </a:xfrm>
        </p:grpSpPr>
        <p:sp>
          <p:nvSpPr>
            <p:cNvPr id="12" name="Freeform 12"/>
            <p:cNvSpPr/>
            <p:nvPr/>
          </p:nvSpPr>
          <p:spPr>
            <a:xfrm>
              <a:off x="0" y="0"/>
              <a:ext cx="152400" cy="4615815"/>
            </a:xfrm>
            <a:custGeom>
              <a:avLst/>
              <a:gdLst/>
              <a:ahLst/>
              <a:cxnLst/>
              <a:rect l="l" t="t" r="r" b="b"/>
              <a:pathLst>
                <a:path w="152400" h="4615815">
                  <a:moveTo>
                    <a:pt x="0" y="76200"/>
                  </a:moveTo>
                  <a:cubicBezTo>
                    <a:pt x="0" y="34163"/>
                    <a:pt x="34163" y="0"/>
                    <a:pt x="76200" y="0"/>
                  </a:cubicBezTo>
                  <a:cubicBezTo>
                    <a:pt x="118237" y="0"/>
                    <a:pt x="152400" y="34163"/>
                    <a:pt x="152400" y="76200"/>
                  </a:cubicBezTo>
                  <a:lnTo>
                    <a:pt x="152400" y="4539615"/>
                  </a:lnTo>
                  <a:cubicBezTo>
                    <a:pt x="152400" y="4581652"/>
                    <a:pt x="118237" y="4615815"/>
                    <a:pt x="76200" y="4615815"/>
                  </a:cubicBezTo>
                  <a:cubicBezTo>
                    <a:pt x="34163" y="4615815"/>
                    <a:pt x="0" y="4581652"/>
                    <a:pt x="0" y="4539615"/>
                  </a:cubicBezTo>
                  <a:close/>
                </a:path>
              </a:pathLst>
            </a:custGeom>
            <a:solidFill>
              <a:srgbClr val="E84E38"/>
            </a:solidFill>
          </p:spPr>
          <p:txBody>
            <a:bodyPr/>
            <a:lstStyle/>
            <a:p>
              <a:endParaRPr lang="en-US"/>
            </a:p>
          </p:txBody>
        </p:sp>
      </p:grpSp>
      <p:sp>
        <p:nvSpPr>
          <p:cNvPr id="13" name="TextBox 13"/>
          <p:cNvSpPr txBox="1"/>
          <p:nvPr/>
        </p:nvSpPr>
        <p:spPr>
          <a:xfrm>
            <a:off x="1354484" y="5248570"/>
            <a:ext cx="8657662" cy="369268"/>
          </a:xfrm>
          <a:prstGeom prst="rect">
            <a:avLst/>
          </a:prstGeom>
        </p:spPr>
        <p:txBody>
          <a:bodyPr wrap="square" lIns="0" tIns="0" rIns="0" bIns="0" rtlCol="0" anchor="t">
            <a:spAutoFit/>
          </a:bodyPr>
          <a:lstStyle/>
          <a:p>
            <a:pPr algn="l">
              <a:lnSpc>
                <a:spcPts val="3000"/>
              </a:lnSpc>
            </a:pPr>
            <a:r>
              <a:rPr lang="en-US" sz="2438" b="1" spc="121" dirty="0">
                <a:solidFill>
                  <a:srgbClr val="FF0000"/>
                </a:solidFill>
                <a:latin typeface="Open Sans Bold"/>
                <a:ea typeface="Open Sans Bold"/>
                <a:cs typeface="Open Sans Bold"/>
                <a:sym typeface="Open Sans Bold"/>
              </a:rPr>
              <a:t>CENTRAL AFRICA — CORREAC CAPACITATION</a:t>
            </a:r>
          </a:p>
        </p:txBody>
      </p:sp>
      <p:sp>
        <p:nvSpPr>
          <p:cNvPr id="14" name="TextBox 14"/>
          <p:cNvSpPr txBox="1"/>
          <p:nvPr/>
        </p:nvSpPr>
        <p:spPr>
          <a:xfrm>
            <a:off x="1354484" y="5708894"/>
            <a:ext cx="7389019" cy="3143874"/>
          </a:xfrm>
          <a:prstGeom prst="rect">
            <a:avLst/>
          </a:prstGeom>
        </p:spPr>
        <p:txBody>
          <a:bodyPr lIns="0" tIns="0" rIns="0" bIns="0" rtlCol="0" anchor="t">
            <a:spAutoFit/>
          </a:bodyPr>
          <a:lstStyle/>
          <a:p>
            <a:pPr algn="l">
              <a:lnSpc>
                <a:spcPts val="3066"/>
              </a:lnSpc>
            </a:pPr>
            <a:r>
              <a:rPr lang="en-US" sz="1901" b="1" spc="38" dirty="0">
                <a:solidFill>
                  <a:srgbClr val="155E14"/>
                </a:solidFill>
                <a:latin typeface="Open Sans"/>
                <a:ea typeface="Open Sans"/>
                <a:cs typeface="Open Sans"/>
                <a:sym typeface="Open Sans"/>
              </a:rPr>
              <a:t>At the CAPP (Central African Power Pool) level, AfSEM is providing targeted support </a:t>
            </a:r>
            <a:r>
              <a:rPr lang="en-US" sz="1901" b="1" spc="38" dirty="0">
                <a:solidFill>
                  <a:srgbClr val="FF0000"/>
                </a:solidFill>
                <a:latin typeface="Open Sans"/>
                <a:ea typeface="Open Sans"/>
                <a:cs typeface="Open Sans"/>
                <a:sym typeface="Open Sans"/>
              </a:rPr>
              <a:t>for the capacitation of CORREAC,</a:t>
            </a:r>
            <a:r>
              <a:rPr lang="en-US" sz="1901" b="1" spc="38" dirty="0">
                <a:solidFill>
                  <a:srgbClr val="155E14"/>
                </a:solidFill>
                <a:latin typeface="Open Sans"/>
                <a:ea typeface="Open Sans"/>
                <a:cs typeface="Open Sans"/>
                <a:sym typeface="Open Sans"/>
              </a:rPr>
              <a:t> the newly established Central Africa Regional Regulator. </a:t>
            </a:r>
          </a:p>
          <a:p>
            <a:pPr algn="l">
              <a:lnSpc>
                <a:spcPts val="3066"/>
              </a:lnSpc>
            </a:pPr>
            <a:endParaRPr lang="en-US" sz="1901" b="1" spc="38" dirty="0">
              <a:solidFill>
                <a:srgbClr val="155E14"/>
              </a:solidFill>
              <a:latin typeface="Open Sans"/>
              <a:ea typeface="Open Sans"/>
              <a:cs typeface="Open Sans"/>
              <a:sym typeface="Open Sans"/>
            </a:endParaRPr>
          </a:p>
          <a:p>
            <a:pPr algn="l">
              <a:lnSpc>
                <a:spcPts val="3066"/>
              </a:lnSpc>
            </a:pPr>
            <a:r>
              <a:rPr lang="en-US" sz="1901" b="1" spc="38" dirty="0">
                <a:solidFill>
                  <a:srgbClr val="155E14"/>
                </a:solidFill>
                <a:latin typeface="Open Sans"/>
                <a:ea typeface="Open Sans"/>
                <a:cs typeface="Open Sans"/>
                <a:sym typeface="Open Sans"/>
              </a:rPr>
              <a:t>This includes </a:t>
            </a:r>
            <a:r>
              <a:rPr lang="en-US" sz="1901" b="1" spc="38" dirty="0">
                <a:solidFill>
                  <a:srgbClr val="FF0000"/>
                </a:solidFill>
                <a:latin typeface="Open Sans"/>
                <a:ea typeface="Open Sans"/>
                <a:cs typeface="Open Sans"/>
                <a:sym typeface="Open Sans"/>
              </a:rPr>
              <a:t>institutional capacity building </a:t>
            </a:r>
            <a:r>
              <a:rPr lang="en-US" sz="1901" b="1" spc="38" dirty="0">
                <a:solidFill>
                  <a:srgbClr val="155E14"/>
                </a:solidFill>
                <a:latin typeface="Open Sans"/>
                <a:ea typeface="Open Sans"/>
                <a:cs typeface="Open Sans"/>
                <a:sym typeface="Open Sans"/>
              </a:rPr>
              <a:t>and </a:t>
            </a:r>
            <a:r>
              <a:rPr lang="en-US" sz="1901" b="1" spc="38" dirty="0">
                <a:solidFill>
                  <a:srgbClr val="FF0000"/>
                </a:solidFill>
                <a:latin typeface="Open Sans"/>
                <a:ea typeface="Open Sans"/>
                <a:cs typeface="Open Sans"/>
                <a:sym typeface="Open Sans"/>
              </a:rPr>
              <a:t>technical assistance</a:t>
            </a:r>
            <a:r>
              <a:rPr lang="en-US" sz="1901" b="1" spc="38" dirty="0">
                <a:solidFill>
                  <a:srgbClr val="155E14"/>
                </a:solidFill>
                <a:latin typeface="Open Sans"/>
                <a:ea typeface="Open Sans"/>
                <a:cs typeface="Open Sans"/>
                <a:sym typeface="Open Sans"/>
              </a:rPr>
              <a:t> to enable CORREAC to fulfill its regulatory mandate effectively.</a:t>
            </a:r>
          </a:p>
        </p:txBody>
      </p:sp>
      <p:grpSp>
        <p:nvGrpSpPr>
          <p:cNvPr id="15" name="Group 15"/>
          <p:cNvGrpSpPr/>
          <p:nvPr/>
        </p:nvGrpSpPr>
        <p:grpSpPr>
          <a:xfrm>
            <a:off x="9256547" y="4960620"/>
            <a:ext cx="8050644" cy="4297644"/>
            <a:chOff x="0" y="0"/>
            <a:chExt cx="10734192" cy="4646333"/>
          </a:xfrm>
        </p:grpSpPr>
        <p:sp>
          <p:nvSpPr>
            <p:cNvPr id="16" name="Freeform 16"/>
            <p:cNvSpPr/>
            <p:nvPr/>
          </p:nvSpPr>
          <p:spPr>
            <a:xfrm>
              <a:off x="15240" y="15240"/>
              <a:ext cx="10703560" cy="4615815"/>
            </a:xfrm>
            <a:custGeom>
              <a:avLst/>
              <a:gdLst/>
              <a:ahLst/>
              <a:cxnLst/>
              <a:rect l="l" t="t" r="r" b="b"/>
              <a:pathLst>
                <a:path w="10703560" h="4615815">
                  <a:moveTo>
                    <a:pt x="0" y="182880"/>
                  </a:moveTo>
                  <a:cubicBezTo>
                    <a:pt x="0" y="81915"/>
                    <a:pt x="82169" y="0"/>
                    <a:pt x="183515" y="0"/>
                  </a:cubicBezTo>
                  <a:lnTo>
                    <a:pt x="10520046" y="0"/>
                  </a:lnTo>
                  <a:cubicBezTo>
                    <a:pt x="10621391" y="0"/>
                    <a:pt x="10703560" y="81915"/>
                    <a:pt x="10703560" y="182880"/>
                  </a:cubicBezTo>
                  <a:lnTo>
                    <a:pt x="10703560" y="4432935"/>
                  </a:lnTo>
                  <a:cubicBezTo>
                    <a:pt x="10703560" y="4533900"/>
                    <a:pt x="10621391" y="4615815"/>
                    <a:pt x="10520046" y="4615815"/>
                  </a:cubicBezTo>
                  <a:lnTo>
                    <a:pt x="183515" y="4615815"/>
                  </a:lnTo>
                  <a:cubicBezTo>
                    <a:pt x="82169" y="4615815"/>
                    <a:pt x="0" y="4533900"/>
                    <a:pt x="0" y="4432935"/>
                  </a:cubicBezTo>
                  <a:close/>
                </a:path>
              </a:pathLst>
            </a:custGeom>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17" name="Freeform 17"/>
            <p:cNvSpPr/>
            <p:nvPr/>
          </p:nvSpPr>
          <p:spPr>
            <a:xfrm>
              <a:off x="0" y="0"/>
              <a:ext cx="10734040" cy="4646295"/>
            </a:xfrm>
            <a:custGeom>
              <a:avLst/>
              <a:gdLst/>
              <a:ahLst/>
              <a:cxnLst/>
              <a:rect l="l" t="t" r="r" b="b"/>
              <a:pathLst>
                <a:path w="10734040" h="4646295">
                  <a:moveTo>
                    <a:pt x="0" y="198120"/>
                  </a:moveTo>
                  <a:cubicBezTo>
                    <a:pt x="0" y="88646"/>
                    <a:pt x="89027" y="0"/>
                    <a:pt x="198755" y="0"/>
                  </a:cubicBezTo>
                  <a:lnTo>
                    <a:pt x="10535286" y="0"/>
                  </a:lnTo>
                  <a:lnTo>
                    <a:pt x="10535286" y="15240"/>
                  </a:lnTo>
                  <a:lnTo>
                    <a:pt x="10535286" y="0"/>
                  </a:lnTo>
                  <a:cubicBezTo>
                    <a:pt x="10645013" y="0"/>
                    <a:pt x="10734040" y="88646"/>
                    <a:pt x="10734040" y="198120"/>
                  </a:cubicBezTo>
                  <a:lnTo>
                    <a:pt x="10718800" y="198120"/>
                  </a:lnTo>
                  <a:lnTo>
                    <a:pt x="10734040" y="198120"/>
                  </a:lnTo>
                  <a:lnTo>
                    <a:pt x="10734040" y="4448175"/>
                  </a:lnTo>
                  <a:lnTo>
                    <a:pt x="10718800" y="4448175"/>
                  </a:lnTo>
                  <a:lnTo>
                    <a:pt x="10734040" y="4448175"/>
                  </a:lnTo>
                  <a:cubicBezTo>
                    <a:pt x="10734040" y="4557649"/>
                    <a:pt x="10645013" y="4646295"/>
                    <a:pt x="10535286" y="4646295"/>
                  </a:cubicBezTo>
                  <a:lnTo>
                    <a:pt x="10535286" y="4631055"/>
                  </a:lnTo>
                  <a:lnTo>
                    <a:pt x="10535286" y="4646295"/>
                  </a:lnTo>
                  <a:lnTo>
                    <a:pt x="198755" y="4646295"/>
                  </a:lnTo>
                  <a:lnTo>
                    <a:pt x="198755" y="4631055"/>
                  </a:lnTo>
                  <a:lnTo>
                    <a:pt x="198755" y="4646295"/>
                  </a:lnTo>
                  <a:cubicBezTo>
                    <a:pt x="89027" y="4646295"/>
                    <a:pt x="0" y="4557649"/>
                    <a:pt x="0" y="4448175"/>
                  </a:cubicBezTo>
                  <a:lnTo>
                    <a:pt x="0" y="198120"/>
                  </a:lnTo>
                  <a:lnTo>
                    <a:pt x="15240" y="198120"/>
                  </a:lnTo>
                  <a:lnTo>
                    <a:pt x="0" y="198120"/>
                  </a:lnTo>
                  <a:moveTo>
                    <a:pt x="30480" y="198120"/>
                  </a:moveTo>
                  <a:lnTo>
                    <a:pt x="30480" y="4448175"/>
                  </a:lnTo>
                  <a:lnTo>
                    <a:pt x="15240" y="4448175"/>
                  </a:lnTo>
                  <a:lnTo>
                    <a:pt x="30480" y="4448175"/>
                  </a:lnTo>
                  <a:cubicBezTo>
                    <a:pt x="30480" y="4540758"/>
                    <a:pt x="105791" y="4615815"/>
                    <a:pt x="198755" y="4615815"/>
                  </a:cubicBezTo>
                  <a:lnTo>
                    <a:pt x="10535286" y="4615815"/>
                  </a:lnTo>
                  <a:cubicBezTo>
                    <a:pt x="10628249" y="4615815"/>
                    <a:pt x="10703561" y="4540758"/>
                    <a:pt x="10703561" y="4448175"/>
                  </a:cubicBezTo>
                  <a:lnTo>
                    <a:pt x="10703561" y="198120"/>
                  </a:lnTo>
                  <a:cubicBezTo>
                    <a:pt x="10703561" y="105537"/>
                    <a:pt x="10628249" y="30480"/>
                    <a:pt x="10535286" y="30480"/>
                  </a:cubicBezTo>
                  <a:lnTo>
                    <a:pt x="198755" y="30480"/>
                  </a:lnTo>
                  <a:lnTo>
                    <a:pt x="198755" y="15240"/>
                  </a:lnTo>
                  <a:lnTo>
                    <a:pt x="198755" y="30480"/>
                  </a:lnTo>
                  <a:cubicBezTo>
                    <a:pt x="105791" y="30480"/>
                    <a:pt x="30480" y="105537"/>
                    <a:pt x="30480" y="198120"/>
                  </a:cubicBezTo>
                  <a:close/>
                </a:path>
              </a:pathLst>
            </a:custGeom>
          </p:spPr>
          <p:style>
            <a:lnRef idx="1">
              <a:schemeClr val="accent3"/>
            </a:lnRef>
            <a:fillRef idx="2">
              <a:schemeClr val="accent3"/>
            </a:fillRef>
            <a:effectRef idx="1">
              <a:schemeClr val="accent3"/>
            </a:effectRef>
            <a:fontRef idx="minor">
              <a:schemeClr val="dk1"/>
            </a:fontRef>
          </p:style>
          <p:txBody>
            <a:bodyPr/>
            <a:lstStyle/>
            <a:p>
              <a:endParaRPr lang="en-US"/>
            </a:p>
          </p:txBody>
        </p:sp>
      </p:grpSp>
      <p:grpSp>
        <p:nvGrpSpPr>
          <p:cNvPr id="18" name="Group 18"/>
          <p:cNvGrpSpPr/>
          <p:nvPr/>
        </p:nvGrpSpPr>
        <p:grpSpPr>
          <a:xfrm>
            <a:off x="9239402" y="4972050"/>
            <a:ext cx="114300" cy="3461890"/>
            <a:chOff x="0" y="0"/>
            <a:chExt cx="152400" cy="4615853"/>
          </a:xfrm>
        </p:grpSpPr>
        <p:sp>
          <p:nvSpPr>
            <p:cNvPr id="19" name="Freeform 19"/>
            <p:cNvSpPr/>
            <p:nvPr/>
          </p:nvSpPr>
          <p:spPr>
            <a:xfrm>
              <a:off x="0" y="0"/>
              <a:ext cx="152400" cy="4615815"/>
            </a:xfrm>
            <a:custGeom>
              <a:avLst/>
              <a:gdLst/>
              <a:ahLst/>
              <a:cxnLst/>
              <a:rect l="l" t="t" r="r" b="b"/>
              <a:pathLst>
                <a:path w="152400" h="4615815">
                  <a:moveTo>
                    <a:pt x="0" y="76200"/>
                  </a:moveTo>
                  <a:cubicBezTo>
                    <a:pt x="0" y="34163"/>
                    <a:pt x="34163" y="0"/>
                    <a:pt x="76200" y="0"/>
                  </a:cubicBezTo>
                  <a:cubicBezTo>
                    <a:pt x="118237" y="0"/>
                    <a:pt x="152400" y="34163"/>
                    <a:pt x="152400" y="76200"/>
                  </a:cubicBezTo>
                  <a:lnTo>
                    <a:pt x="152400" y="4539615"/>
                  </a:lnTo>
                  <a:cubicBezTo>
                    <a:pt x="152400" y="4581652"/>
                    <a:pt x="118237" y="4615815"/>
                    <a:pt x="76200" y="4615815"/>
                  </a:cubicBezTo>
                  <a:cubicBezTo>
                    <a:pt x="34163" y="4615815"/>
                    <a:pt x="0" y="4581652"/>
                    <a:pt x="0" y="4539615"/>
                  </a:cubicBezTo>
                  <a:close/>
                </a:path>
              </a:pathLst>
            </a:custGeom>
            <a:solidFill>
              <a:srgbClr val="E84E38"/>
            </a:solidFill>
          </p:spPr>
          <p:txBody>
            <a:bodyPr/>
            <a:lstStyle/>
            <a:p>
              <a:endParaRPr lang="en-US"/>
            </a:p>
          </p:txBody>
        </p:sp>
      </p:grpSp>
      <p:sp>
        <p:nvSpPr>
          <p:cNvPr id="20" name="TextBox 20"/>
          <p:cNvSpPr txBox="1"/>
          <p:nvPr/>
        </p:nvSpPr>
        <p:spPr>
          <a:xfrm>
            <a:off x="9630223" y="5248570"/>
            <a:ext cx="7389019" cy="752551"/>
          </a:xfrm>
          <a:prstGeom prst="rect">
            <a:avLst/>
          </a:prstGeom>
        </p:spPr>
        <p:txBody>
          <a:bodyPr lIns="0" tIns="0" rIns="0" bIns="0" rtlCol="0" anchor="t">
            <a:spAutoFit/>
          </a:bodyPr>
          <a:lstStyle/>
          <a:p>
            <a:pPr algn="l">
              <a:lnSpc>
                <a:spcPts val="3000"/>
              </a:lnSpc>
            </a:pPr>
            <a:r>
              <a:rPr lang="en-US" sz="2438" b="1" spc="121" dirty="0">
                <a:solidFill>
                  <a:srgbClr val="FF0000"/>
                </a:solidFill>
                <a:latin typeface="Open Sans Bold"/>
                <a:ea typeface="Open Sans Bold"/>
                <a:cs typeface="Open Sans Bold"/>
                <a:sym typeface="Open Sans Bold"/>
              </a:rPr>
              <a:t>NORTHERN AFRICA — FUNCTIONAL REGULATORY FRAMEWORK</a:t>
            </a:r>
          </a:p>
        </p:txBody>
      </p:sp>
      <p:sp>
        <p:nvSpPr>
          <p:cNvPr id="21" name="TextBox 21"/>
          <p:cNvSpPr txBox="1"/>
          <p:nvPr/>
        </p:nvSpPr>
        <p:spPr>
          <a:xfrm>
            <a:off x="9630223" y="6087066"/>
            <a:ext cx="7389019" cy="2747612"/>
          </a:xfrm>
          <a:prstGeom prst="rect">
            <a:avLst/>
          </a:prstGeom>
        </p:spPr>
        <p:txBody>
          <a:bodyPr lIns="0" tIns="0" rIns="0" bIns="0" rtlCol="0" anchor="t">
            <a:spAutoFit/>
          </a:bodyPr>
          <a:lstStyle/>
          <a:p>
            <a:pPr algn="l">
              <a:lnSpc>
                <a:spcPts val="3125"/>
              </a:lnSpc>
            </a:pPr>
            <a:r>
              <a:rPr lang="en-US" sz="1938" b="1" spc="38" dirty="0">
                <a:solidFill>
                  <a:srgbClr val="155E14"/>
                </a:solidFill>
                <a:latin typeface="Open Sans"/>
                <a:ea typeface="Open Sans"/>
                <a:cs typeface="Open Sans"/>
                <a:sym typeface="Open Sans"/>
              </a:rPr>
              <a:t>AfSEM is working toward </a:t>
            </a:r>
            <a:r>
              <a:rPr lang="en-US" sz="1938" b="1" spc="38" dirty="0">
                <a:solidFill>
                  <a:srgbClr val="FF0000"/>
                </a:solidFill>
                <a:latin typeface="Open Sans"/>
                <a:ea typeface="Open Sans"/>
                <a:cs typeface="Open Sans"/>
                <a:sym typeface="Open Sans"/>
              </a:rPr>
              <a:t>establishing a functional and coherent regulatory framework </a:t>
            </a:r>
            <a:r>
              <a:rPr lang="en-US" sz="1938" b="1" spc="38" dirty="0">
                <a:solidFill>
                  <a:srgbClr val="155E14"/>
                </a:solidFill>
                <a:latin typeface="Open Sans"/>
                <a:ea typeface="Open Sans"/>
                <a:cs typeface="Open Sans"/>
                <a:sym typeface="Open Sans"/>
              </a:rPr>
              <a:t>for the Northern Region.</a:t>
            </a:r>
          </a:p>
          <a:p>
            <a:pPr algn="l">
              <a:lnSpc>
                <a:spcPts val="3125"/>
              </a:lnSpc>
            </a:pPr>
            <a:endParaRPr lang="en-US" sz="1938" b="1" spc="38" dirty="0">
              <a:solidFill>
                <a:srgbClr val="155E14"/>
              </a:solidFill>
              <a:latin typeface="Open Sans"/>
              <a:ea typeface="Open Sans"/>
              <a:cs typeface="Open Sans"/>
              <a:sym typeface="Open Sans"/>
            </a:endParaRPr>
          </a:p>
          <a:p>
            <a:pPr algn="l">
              <a:lnSpc>
                <a:spcPts val="3125"/>
              </a:lnSpc>
            </a:pPr>
            <a:r>
              <a:rPr lang="en-US" sz="1938" b="1" spc="38" dirty="0">
                <a:solidFill>
                  <a:srgbClr val="155E14"/>
                </a:solidFill>
                <a:latin typeface="Open Sans"/>
                <a:ea typeface="Open Sans"/>
                <a:cs typeface="Open Sans"/>
                <a:sym typeface="Open Sans"/>
              </a:rPr>
              <a:t>The aim is </a:t>
            </a:r>
            <a:r>
              <a:rPr lang="en-US" sz="1938" b="1" spc="38" dirty="0">
                <a:solidFill>
                  <a:srgbClr val="FF0000"/>
                </a:solidFill>
                <a:latin typeface="Open Sans"/>
                <a:ea typeface="Open Sans"/>
                <a:cs typeface="Open Sans"/>
                <a:sym typeface="Open Sans"/>
              </a:rPr>
              <a:t>addressing a critical governance gap </a:t>
            </a:r>
            <a:r>
              <a:rPr lang="en-US" sz="1938" b="1" spc="38" dirty="0">
                <a:solidFill>
                  <a:srgbClr val="155E14"/>
                </a:solidFill>
                <a:latin typeface="Open Sans"/>
                <a:ea typeface="Open Sans"/>
                <a:cs typeface="Open Sans"/>
                <a:sym typeface="Open Sans"/>
              </a:rPr>
              <a:t>and creating the conditions necessary for cross-border trade, private investment, and energy security across North Africa.</a:t>
            </a:r>
          </a:p>
        </p:txBody>
      </p:sp>
      <p:grpSp>
        <p:nvGrpSpPr>
          <p:cNvPr id="24" name="Group 6">
            <a:extLst>
              <a:ext uri="{FF2B5EF4-FFF2-40B4-BE49-F238E27FC236}">
                <a16:creationId xmlns:a16="http://schemas.microsoft.com/office/drawing/2014/main" id="{F9106ACD-2BB6-2262-150C-27C1B2816575}"/>
              </a:ext>
            </a:extLst>
          </p:cNvPr>
          <p:cNvGrpSpPr/>
          <p:nvPr/>
        </p:nvGrpSpPr>
        <p:grpSpPr>
          <a:xfrm>
            <a:off x="789699" y="512879"/>
            <a:ext cx="1129570" cy="399288"/>
            <a:chOff x="0" y="0"/>
            <a:chExt cx="1506093" cy="532384"/>
          </a:xfrm>
        </p:grpSpPr>
        <p:sp>
          <p:nvSpPr>
            <p:cNvPr id="25" name="Freeform 7" descr="preencoded.png">
              <a:extLst>
                <a:ext uri="{FF2B5EF4-FFF2-40B4-BE49-F238E27FC236}">
                  <a16:creationId xmlns:a16="http://schemas.microsoft.com/office/drawing/2014/main" id="{7BF309DC-81CF-B8B7-A8E6-4956B41CEB91}"/>
                </a:ext>
              </a:extLst>
            </p:cNvPr>
            <p:cNvSpPr/>
            <p:nvPr/>
          </p:nvSpPr>
          <p:spPr>
            <a:xfrm>
              <a:off x="0" y="0"/>
              <a:ext cx="1506093" cy="532384"/>
            </a:xfrm>
            <a:custGeom>
              <a:avLst/>
              <a:gdLst/>
              <a:ahLst/>
              <a:cxnLst/>
              <a:rect l="l" t="t" r="r" b="b"/>
              <a:pathLst>
                <a:path w="1506093" h="532384">
                  <a:moveTo>
                    <a:pt x="0" y="0"/>
                  </a:moveTo>
                  <a:lnTo>
                    <a:pt x="1506093" y="0"/>
                  </a:lnTo>
                  <a:lnTo>
                    <a:pt x="1506093" y="532384"/>
                  </a:lnTo>
                  <a:lnTo>
                    <a:pt x="0" y="532384"/>
                  </a:lnTo>
                  <a:lnTo>
                    <a:pt x="0" y="0"/>
                  </a:lnTo>
                  <a:close/>
                </a:path>
              </a:pathLst>
            </a:custGeom>
            <a:blipFill>
              <a:blip r:embed="rId3"/>
              <a:stretch>
                <a:fillRect t="-446" b="-446"/>
              </a:stretch>
            </a:blipFill>
          </p:spPr>
          <p:txBody>
            <a:bodyP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55E1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32657" y="-29766"/>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D2FFAA">
                <a:alpha val="90196"/>
              </a:srgbClr>
            </a:solidFill>
          </p:spPr>
          <p:txBody>
            <a:bodyPr/>
            <a:lstStyle/>
            <a:p>
              <a:endParaRPr lang="en-US"/>
            </a:p>
          </p:txBody>
        </p:sp>
      </p:grpSp>
      <p:sp>
        <p:nvSpPr>
          <p:cNvPr id="6" name="TextBox 6"/>
          <p:cNvSpPr txBox="1"/>
          <p:nvPr/>
        </p:nvSpPr>
        <p:spPr>
          <a:xfrm>
            <a:off x="1044163" y="1452822"/>
            <a:ext cx="17211180" cy="643061"/>
          </a:xfrm>
          <a:prstGeom prst="rect">
            <a:avLst/>
          </a:prstGeom>
        </p:spPr>
        <p:txBody>
          <a:bodyPr lIns="0" tIns="0" rIns="0" bIns="0" rtlCol="0" anchor="t">
            <a:spAutoFit/>
          </a:bodyPr>
          <a:lstStyle/>
          <a:p>
            <a:pPr algn="l">
              <a:lnSpc>
                <a:spcPts val="5494"/>
              </a:lnSpc>
            </a:pPr>
            <a:r>
              <a:rPr lang="en-US" sz="3200" spc="88" dirty="0">
                <a:solidFill>
                  <a:srgbClr val="E84E38"/>
                </a:solidFill>
                <a:latin typeface="Archivo Black"/>
                <a:ea typeface="Archivo Black"/>
                <a:cs typeface="Archivo Black"/>
                <a:sym typeface="Archivo Black"/>
              </a:rPr>
              <a:t>MILESTONE: FINANCIAL SUSTAINABILITY &amp; MARKET CREDIBILITY</a:t>
            </a:r>
          </a:p>
        </p:txBody>
      </p:sp>
      <p:sp>
        <p:nvSpPr>
          <p:cNvPr id="7" name="TextBox 7"/>
          <p:cNvSpPr txBox="1"/>
          <p:nvPr/>
        </p:nvSpPr>
        <p:spPr>
          <a:xfrm>
            <a:off x="1044163" y="2466921"/>
            <a:ext cx="16303523" cy="1157433"/>
          </a:xfrm>
          <a:prstGeom prst="rect">
            <a:avLst/>
          </a:prstGeom>
        </p:spPr>
        <p:txBody>
          <a:bodyPr lIns="0" tIns="0" rIns="0" bIns="0" rtlCol="0" anchor="t">
            <a:spAutoFit/>
          </a:bodyPr>
          <a:lstStyle/>
          <a:p>
            <a:pPr algn="l">
              <a:lnSpc>
                <a:spcPts val="3125"/>
              </a:lnSpc>
            </a:pPr>
            <a:r>
              <a:rPr lang="en-US" sz="1938" b="1" spc="38" dirty="0">
                <a:solidFill>
                  <a:srgbClr val="155E14"/>
                </a:solidFill>
                <a:latin typeface="Open Sans"/>
                <a:ea typeface="Open Sans"/>
                <a:cs typeface="Open Sans"/>
                <a:sym typeface="Open Sans"/>
              </a:rPr>
              <a:t>Building a credible, bankable regional power market requires robust financial and technical foundations. </a:t>
            </a:r>
          </a:p>
          <a:p>
            <a:pPr algn="l">
              <a:lnSpc>
                <a:spcPts val="3125"/>
              </a:lnSpc>
            </a:pPr>
            <a:r>
              <a:rPr lang="en-US" sz="1938" b="1" spc="38" dirty="0" err="1">
                <a:solidFill>
                  <a:srgbClr val="155E14"/>
                </a:solidFill>
                <a:latin typeface="Open Sans"/>
                <a:ea typeface="Open Sans"/>
                <a:cs typeface="Open Sans"/>
                <a:sym typeface="Open Sans"/>
              </a:rPr>
              <a:t>AfSEM</a:t>
            </a:r>
            <a:r>
              <a:rPr lang="en-US" sz="1938" b="1" spc="38" dirty="0">
                <a:solidFill>
                  <a:srgbClr val="155E14"/>
                </a:solidFill>
                <a:latin typeface="Open Sans"/>
                <a:ea typeface="Open Sans"/>
                <a:cs typeface="Open Sans"/>
                <a:sym typeface="Open Sans"/>
              </a:rPr>
              <a:t> is advancing </a:t>
            </a:r>
            <a:r>
              <a:rPr lang="en-US" sz="1938" b="1" spc="38" dirty="0">
                <a:solidFill>
                  <a:srgbClr val="FF0000"/>
                </a:solidFill>
                <a:latin typeface="Open Sans"/>
                <a:ea typeface="Open Sans"/>
                <a:cs typeface="Open Sans"/>
                <a:sym typeface="Open Sans"/>
              </a:rPr>
              <a:t>two flagship workstreams </a:t>
            </a:r>
            <a:r>
              <a:rPr lang="en-US" sz="1938" b="1" spc="38" dirty="0">
                <a:solidFill>
                  <a:srgbClr val="155E14"/>
                </a:solidFill>
                <a:latin typeface="Open Sans"/>
                <a:ea typeface="Open Sans"/>
                <a:cs typeface="Open Sans"/>
                <a:sym typeface="Open Sans"/>
              </a:rPr>
              <a:t>that form the foundational pillars for investor confidence and cross-border infrastructure finance.</a:t>
            </a:r>
          </a:p>
        </p:txBody>
      </p:sp>
      <p:grpSp>
        <p:nvGrpSpPr>
          <p:cNvPr id="8" name="Group 8"/>
          <p:cNvGrpSpPr/>
          <p:nvPr/>
        </p:nvGrpSpPr>
        <p:grpSpPr>
          <a:xfrm>
            <a:off x="479378" y="4265714"/>
            <a:ext cx="2831750" cy="2096986"/>
            <a:chOff x="0" y="0"/>
            <a:chExt cx="3091853" cy="1910753"/>
          </a:xfrm>
        </p:grpSpPr>
        <p:sp>
          <p:nvSpPr>
            <p:cNvPr id="9" name="Freeform 9" descr="preencoded.png"/>
            <p:cNvSpPr/>
            <p:nvPr/>
          </p:nvSpPr>
          <p:spPr>
            <a:xfrm>
              <a:off x="0" y="0"/>
              <a:ext cx="3091815" cy="1910715"/>
            </a:xfrm>
            <a:custGeom>
              <a:avLst/>
              <a:gdLst/>
              <a:ahLst/>
              <a:cxnLst/>
              <a:rect l="l" t="t" r="r" b="b"/>
              <a:pathLst>
                <a:path w="3091815" h="1910715">
                  <a:moveTo>
                    <a:pt x="0" y="0"/>
                  </a:moveTo>
                  <a:lnTo>
                    <a:pt x="3091815" y="0"/>
                  </a:lnTo>
                  <a:lnTo>
                    <a:pt x="3091815" y="1910715"/>
                  </a:lnTo>
                  <a:lnTo>
                    <a:pt x="0" y="1910715"/>
                  </a:lnTo>
                  <a:lnTo>
                    <a:pt x="0" y="0"/>
                  </a:lnTo>
                  <a:close/>
                </a:path>
              </a:pathLst>
            </a:custGeom>
            <a:blipFill>
              <a:blip r:embed="rId3"/>
              <a:stretch>
                <a:fillRect l="-57" r="-59" b="-1"/>
              </a:stretch>
            </a:blipFill>
          </p:spPr>
          <p:txBody>
            <a:bodyPr/>
            <a:lstStyle/>
            <a:p>
              <a:endParaRPr lang="en-US"/>
            </a:p>
          </p:txBody>
        </p:sp>
      </p:grpSp>
      <p:sp>
        <p:nvSpPr>
          <p:cNvPr id="10" name="TextBox 10"/>
          <p:cNvSpPr txBox="1"/>
          <p:nvPr/>
        </p:nvSpPr>
        <p:spPr>
          <a:xfrm>
            <a:off x="3621138" y="4265714"/>
            <a:ext cx="4319588" cy="371551"/>
          </a:xfrm>
          <a:prstGeom prst="rect">
            <a:avLst/>
          </a:prstGeom>
        </p:spPr>
        <p:txBody>
          <a:bodyPr lIns="0" tIns="0" rIns="0" bIns="0" rtlCol="0" anchor="t">
            <a:spAutoFit/>
          </a:bodyPr>
          <a:lstStyle/>
          <a:p>
            <a:pPr algn="l">
              <a:lnSpc>
                <a:spcPts val="3000"/>
              </a:lnSpc>
            </a:pPr>
            <a:r>
              <a:rPr lang="en-US" sz="2438" b="1" spc="121" dirty="0">
                <a:solidFill>
                  <a:srgbClr val="FF0000"/>
                </a:solidFill>
                <a:latin typeface="Open Sans Bold"/>
                <a:ea typeface="Open Sans Bold"/>
                <a:cs typeface="Open Sans Bold"/>
                <a:sym typeface="Open Sans Bold"/>
              </a:rPr>
              <a:t>LEVIES &amp; FEES STRATEGIES</a:t>
            </a:r>
          </a:p>
        </p:txBody>
      </p:sp>
      <p:sp>
        <p:nvSpPr>
          <p:cNvPr id="11" name="TextBox 11"/>
          <p:cNvSpPr txBox="1"/>
          <p:nvPr/>
        </p:nvSpPr>
        <p:spPr>
          <a:xfrm>
            <a:off x="3343750" y="4775912"/>
            <a:ext cx="5367785" cy="3044167"/>
          </a:xfrm>
          <a:prstGeom prst="rect">
            <a:avLst/>
          </a:prstGeom>
        </p:spPr>
        <p:txBody>
          <a:bodyPr lIns="0" tIns="0" rIns="0" bIns="0" rtlCol="0" anchor="t">
            <a:spAutoFit/>
          </a:bodyPr>
          <a:lstStyle/>
          <a:p>
            <a:pPr marL="342900" indent="-342900" algn="l">
              <a:lnSpc>
                <a:spcPts val="3046"/>
              </a:lnSpc>
              <a:buFont typeface="Arial" panose="020B0604020202020204" pitchFamily="34" charset="0"/>
              <a:buChar char="•"/>
            </a:pPr>
            <a:r>
              <a:rPr lang="en-US" sz="1889" b="1" spc="37" dirty="0">
                <a:solidFill>
                  <a:srgbClr val="155E14"/>
                </a:solidFill>
                <a:latin typeface="Open Sans"/>
                <a:ea typeface="Open Sans"/>
                <a:cs typeface="Open Sans"/>
                <a:sym typeface="Open Sans"/>
              </a:rPr>
              <a:t>AfSEM is developing structured </a:t>
            </a:r>
            <a:r>
              <a:rPr lang="en-US" sz="1889" b="1" spc="37" dirty="0">
                <a:solidFill>
                  <a:srgbClr val="FF0000"/>
                </a:solidFill>
                <a:latin typeface="Open Sans"/>
                <a:ea typeface="Open Sans"/>
                <a:cs typeface="Open Sans"/>
                <a:sym typeface="Open Sans"/>
              </a:rPr>
              <a:t>Levies and Fees Strategies </a:t>
            </a:r>
            <a:r>
              <a:rPr lang="en-US" sz="1889" b="1" spc="37" dirty="0">
                <a:solidFill>
                  <a:srgbClr val="155E14"/>
                </a:solidFill>
                <a:latin typeface="Open Sans"/>
                <a:ea typeface="Open Sans"/>
                <a:cs typeface="Open Sans"/>
                <a:sym typeface="Open Sans"/>
              </a:rPr>
              <a:t>to enhance the long-term financial viability of regional power pools and regulatory bodies. </a:t>
            </a:r>
          </a:p>
          <a:p>
            <a:pPr marL="342900" indent="-342900" algn="l">
              <a:lnSpc>
                <a:spcPts val="3046"/>
              </a:lnSpc>
              <a:buFont typeface="Arial" panose="020B0604020202020204" pitchFamily="34" charset="0"/>
              <a:buChar char="•"/>
            </a:pPr>
            <a:r>
              <a:rPr lang="en-US" sz="1889" b="1" spc="37" dirty="0">
                <a:solidFill>
                  <a:srgbClr val="FF0000"/>
                </a:solidFill>
                <a:latin typeface="Open Sans"/>
                <a:ea typeface="Open Sans"/>
                <a:cs typeface="Open Sans"/>
                <a:sym typeface="Open Sans"/>
              </a:rPr>
              <a:t>Sustainable revenue mechanisms </a:t>
            </a:r>
            <a:r>
              <a:rPr lang="en-US" sz="1889" b="1" spc="37" dirty="0">
                <a:solidFill>
                  <a:srgbClr val="155E14"/>
                </a:solidFill>
                <a:latin typeface="Open Sans"/>
                <a:ea typeface="Open Sans"/>
                <a:cs typeface="Open Sans"/>
                <a:sym typeface="Open Sans"/>
              </a:rPr>
              <a:t>are essential to </a:t>
            </a:r>
            <a:r>
              <a:rPr lang="en-US" sz="1889" b="1" spc="37" dirty="0">
                <a:solidFill>
                  <a:srgbClr val="FF0000"/>
                </a:solidFill>
                <a:latin typeface="Open Sans"/>
                <a:ea typeface="Open Sans"/>
                <a:cs typeface="Open Sans"/>
                <a:sym typeface="Open Sans"/>
              </a:rPr>
              <a:t>reduce donor dependency </a:t>
            </a:r>
            <a:r>
              <a:rPr lang="en-US" sz="1889" b="1" spc="37" dirty="0">
                <a:solidFill>
                  <a:srgbClr val="155E14"/>
                </a:solidFill>
                <a:latin typeface="Open Sans"/>
                <a:ea typeface="Open Sans"/>
                <a:cs typeface="Open Sans"/>
                <a:sym typeface="Open Sans"/>
              </a:rPr>
              <a:t>and </a:t>
            </a:r>
            <a:r>
              <a:rPr lang="en-US" sz="1889" b="1" spc="37" dirty="0">
                <a:solidFill>
                  <a:srgbClr val="FF0000"/>
                </a:solidFill>
                <a:latin typeface="Open Sans"/>
                <a:ea typeface="Open Sans"/>
                <a:cs typeface="Open Sans"/>
                <a:sym typeface="Open Sans"/>
              </a:rPr>
              <a:t>ensure regulators </a:t>
            </a:r>
            <a:r>
              <a:rPr lang="en-US" sz="1889" b="1" spc="37" dirty="0">
                <a:solidFill>
                  <a:srgbClr val="155E14"/>
                </a:solidFill>
                <a:latin typeface="Open Sans"/>
                <a:ea typeface="Open Sans"/>
                <a:cs typeface="Open Sans"/>
                <a:sym typeface="Open Sans"/>
              </a:rPr>
              <a:t>can operate with full independence and authority.</a:t>
            </a:r>
          </a:p>
        </p:txBody>
      </p:sp>
      <p:grpSp>
        <p:nvGrpSpPr>
          <p:cNvPr id="12" name="Group 12"/>
          <p:cNvGrpSpPr/>
          <p:nvPr/>
        </p:nvGrpSpPr>
        <p:grpSpPr>
          <a:xfrm>
            <a:off x="9298934" y="4265714"/>
            <a:ext cx="2319042" cy="1433217"/>
            <a:chOff x="0" y="0"/>
            <a:chExt cx="3092056" cy="1910956"/>
          </a:xfrm>
        </p:grpSpPr>
        <p:sp>
          <p:nvSpPr>
            <p:cNvPr id="13" name="Freeform 13" descr="preencoded.png"/>
            <p:cNvSpPr/>
            <p:nvPr/>
          </p:nvSpPr>
          <p:spPr>
            <a:xfrm>
              <a:off x="0" y="0"/>
              <a:ext cx="3092069" cy="1910969"/>
            </a:xfrm>
            <a:custGeom>
              <a:avLst/>
              <a:gdLst/>
              <a:ahLst/>
              <a:cxnLst/>
              <a:rect l="l" t="t" r="r" b="b"/>
              <a:pathLst>
                <a:path w="3092069" h="1910969">
                  <a:moveTo>
                    <a:pt x="0" y="0"/>
                  </a:moveTo>
                  <a:lnTo>
                    <a:pt x="3092069" y="0"/>
                  </a:lnTo>
                  <a:lnTo>
                    <a:pt x="3092069" y="1910969"/>
                  </a:lnTo>
                  <a:lnTo>
                    <a:pt x="0" y="1910969"/>
                  </a:lnTo>
                  <a:lnTo>
                    <a:pt x="0" y="0"/>
                  </a:lnTo>
                  <a:close/>
                </a:path>
              </a:pathLst>
            </a:custGeom>
            <a:blipFill>
              <a:blip r:embed="rId4"/>
              <a:stretch>
                <a:fillRect l="-59" r="-59"/>
              </a:stretch>
            </a:blipFill>
          </p:spPr>
          <p:txBody>
            <a:bodyPr/>
            <a:lstStyle/>
            <a:p>
              <a:endParaRPr lang="en-US"/>
            </a:p>
          </p:txBody>
        </p:sp>
      </p:grpSp>
      <p:sp>
        <p:nvSpPr>
          <p:cNvPr id="14" name="TextBox 14"/>
          <p:cNvSpPr txBox="1"/>
          <p:nvPr/>
        </p:nvSpPr>
        <p:spPr>
          <a:xfrm>
            <a:off x="11927977" y="4265714"/>
            <a:ext cx="5367785" cy="752551"/>
          </a:xfrm>
          <a:prstGeom prst="rect">
            <a:avLst/>
          </a:prstGeom>
        </p:spPr>
        <p:txBody>
          <a:bodyPr lIns="0" tIns="0" rIns="0" bIns="0" rtlCol="0" anchor="t">
            <a:spAutoFit/>
          </a:bodyPr>
          <a:lstStyle/>
          <a:p>
            <a:pPr algn="l">
              <a:lnSpc>
                <a:spcPts val="3000"/>
              </a:lnSpc>
            </a:pPr>
            <a:r>
              <a:rPr lang="en-US" sz="2438" b="1" spc="121" dirty="0">
                <a:solidFill>
                  <a:srgbClr val="FF0000"/>
                </a:solidFill>
                <a:latin typeface="Open Sans Bold"/>
                <a:ea typeface="Open Sans Bold"/>
                <a:cs typeface="Open Sans Bold"/>
                <a:sym typeface="Open Sans Bold"/>
              </a:rPr>
              <a:t>TRANSMISSION &amp; WHEELING METHODOLOGIES</a:t>
            </a:r>
          </a:p>
        </p:txBody>
      </p:sp>
      <p:sp>
        <p:nvSpPr>
          <p:cNvPr id="15" name="TextBox 15"/>
          <p:cNvSpPr txBox="1"/>
          <p:nvPr/>
        </p:nvSpPr>
        <p:spPr>
          <a:xfrm>
            <a:off x="11927977" y="5113734"/>
            <a:ext cx="5367785" cy="3938963"/>
          </a:xfrm>
          <a:prstGeom prst="rect">
            <a:avLst/>
          </a:prstGeom>
        </p:spPr>
        <p:txBody>
          <a:bodyPr lIns="0" tIns="0" rIns="0" bIns="0" rtlCol="0" anchor="t">
            <a:spAutoFit/>
          </a:bodyPr>
          <a:lstStyle/>
          <a:p>
            <a:pPr marL="342900" indent="-342900" algn="l">
              <a:lnSpc>
                <a:spcPts val="3066"/>
              </a:lnSpc>
              <a:buFont typeface="Arial" panose="020B0604020202020204" pitchFamily="34" charset="0"/>
              <a:buChar char="•"/>
            </a:pPr>
            <a:r>
              <a:rPr lang="en-US" sz="1901" b="1" spc="38" dirty="0">
                <a:solidFill>
                  <a:srgbClr val="155E14"/>
                </a:solidFill>
                <a:latin typeface="Open Sans"/>
                <a:ea typeface="Open Sans"/>
                <a:cs typeface="Open Sans"/>
                <a:sym typeface="Open Sans"/>
              </a:rPr>
              <a:t>The development of </a:t>
            </a:r>
            <a:r>
              <a:rPr lang="en-US" sz="1901" b="1" spc="38" dirty="0">
                <a:solidFill>
                  <a:srgbClr val="FF0000"/>
                </a:solidFill>
                <a:latin typeface="Open Sans"/>
                <a:ea typeface="Open Sans"/>
                <a:cs typeface="Open Sans"/>
                <a:sym typeface="Open Sans"/>
              </a:rPr>
              <a:t>Transmission and Wheeling Methodologies and Guidelines </a:t>
            </a:r>
            <a:r>
              <a:rPr lang="en-US" sz="1901" b="1" spc="38" dirty="0">
                <a:solidFill>
                  <a:srgbClr val="155E14"/>
                </a:solidFill>
                <a:latin typeface="Open Sans"/>
                <a:ea typeface="Open Sans"/>
                <a:cs typeface="Open Sans"/>
                <a:sym typeface="Open Sans"/>
              </a:rPr>
              <a:t>is underway — a critical enabler for transparent cross-border trade, tariff predictability, and investment bankability. </a:t>
            </a:r>
          </a:p>
          <a:p>
            <a:pPr marL="342900" indent="-342900" algn="l">
              <a:lnSpc>
                <a:spcPts val="3066"/>
              </a:lnSpc>
              <a:buFont typeface="Arial" panose="020B0604020202020204" pitchFamily="34" charset="0"/>
              <a:buChar char="•"/>
            </a:pPr>
            <a:r>
              <a:rPr lang="en-US" sz="1901" b="1" spc="38" dirty="0">
                <a:solidFill>
                  <a:srgbClr val="FF0000"/>
                </a:solidFill>
                <a:latin typeface="Open Sans"/>
                <a:ea typeface="Open Sans"/>
                <a:cs typeface="Open Sans"/>
                <a:sym typeface="Open Sans"/>
              </a:rPr>
              <a:t>These tools </a:t>
            </a:r>
            <a:r>
              <a:rPr lang="en-US" sz="1901" b="1" spc="38" dirty="0">
                <a:solidFill>
                  <a:srgbClr val="155E14"/>
                </a:solidFill>
                <a:latin typeface="Open Sans"/>
                <a:ea typeface="Open Sans"/>
                <a:cs typeface="Open Sans"/>
                <a:sym typeface="Open Sans"/>
              </a:rPr>
              <a:t>provide the </a:t>
            </a:r>
            <a:r>
              <a:rPr lang="en-US" sz="1901" b="1" spc="38" dirty="0">
                <a:solidFill>
                  <a:srgbClr val="FF0000"/>
                </a:solidFill>
                <a:latin typeface="Open Sans"/>
                <a:ea typeface="Open Sans"/>
                <a:cs typeface="Open Sans"/>
                <a:sym typeface="Open Sans"/>
              </a:rPr>
              <a:t>technical and financial certainty t</a:t>
            </a:r>
            <a:r>
              <a:rPr lang="en-US" sz="1901" b="1" spc="38" dirty="0">
                <a:solidFill>
                  <a:srgbClr val="155E14"/>
                </a:solidFill>
                <a:latin typeface="Open Sans"/>
                <a:ea typeface="Open Sans"/>
                <a:cs typeface="Open Sans"/>
                <a:sym typeface="Open Sans"/>
              </a:rPr>
              <a:t>hat lenders, developers, and </a:t>
            </a:r>
            <a:r>
              <a:rPr lang="en-US" sz="1901" b="1" spc="38" dirty="0" err="1">
                <a:solidFill>
                  <a:srgbClr val="155E14"/>
                </a:solidFill>
                <a:latin typeface="Open Sans"/>
                <a:ea typeface="Open Sans"/>
                <a:cs typeface="Open Sans"/>
                <a:sym typeface="Open Sans"/>
              </a:rPr>
              <a:t>offtakers</a:t>
            </a:r>
            <a:r>
              <a:rPr lang="en-US" sz="1901" b="1" spc="38" dirty="0">
                <a:solidFill>
                  <a:srgbClr val="155E14"/>
                </a:solidFill>
                <a:latin typeface="Open Sans"/>
                <a:ea typeface="Open Sans"/>
                <a:cs typeface="Open Sans"/>
                <a:sym typeface="Open Sans"/>
              </a:rPr>
              <a:t> require to commit capital at scale.</a:t>
            </a:r>
          </a:p>
        </p:txBody>
      </p:sp>
      <p:grpSp>
        <p:nvGrpSpPr>
          <p:cNvPr id="16" name="Group 6">
            <a:extLst>
              <a:ext uri="{FF2B5EF4-FFF2-40B4-BE49-F238E27FC236}">
                <a16:creationId xmlns:a16="http://schemas.microsoft.com/office/drawing/2014/main" id="{8C7B9C30-CBE2-CDB0-378A-672E63A6B2D4}"/>
              </a:ext>
            </a:extLst>
          </p:cNvPr>
          <p:cNvGrpSpPr/>
          <p:nvPr/>
        </p:nvGrpSpPr>
        <p:grpSpPr>
          <a:xfrm>
            <a:off x="479378" y="327123"/>
            <a:ext cx="1129570" cy="399288"/>
            <a:chOff x="0" y="0"/>
            <a:chExt cx="1506093" cy="532384"/>
          </a:xfrm>
        </p:grpSpPr>
        <p:sp>
          <p:nvSpPr>
            <p:cNvPr id="17" name="Freeform 7" descr="preencoded.png">
              <a:extLst>
                <a:ext uri="{FF2B5EF4-FFF2-40B4-BE49-F238E27FC236}">
                  <a16:creationId xmlns:a16="http://schemas.microsoft.com/office/drawing/2014/main" id="{BED3DBEB-A32F-772E-E8FB-BBAECAD1893F}"/>
                </a:ext>
              </a:extLst>
            </p:cNvPr>
            <p:cNvSpPr/>
            <p:nvPr/>
          </p:nvSpPr>
          <p:spPr>
            <a:xfrm>
              <a:off x="0" y="0"/>
              <a:ext cx="1506093" cy="532384"/>
            </a:xfrm>
            <a:custGeom>
              <a:avLst/>
              <a:gdLst/>
              <a:ahLst/>
              <a:cxnLst/>
              <a:rect l="l" t="t" r="r" b="b"/>
              <a:pathLst>
                <a:path w="1506093" h="532384">
                  <a:moveTo>
                    <a:pt x="0" y="0"/>
                  </a:moveTo>
                  <a:lnTo>
                    <a:pt x="1506093" y="0"/>
                  </a:lnTo>
                  <a:lnTo>
                    <a:pt x="1506093" y="532384"/>
                  </a:lnTo>
                  <a:lnTo>
                    <a:pt x="0" y="532384"/>
                  </a:lnTo>
                  <a:lnTo>
                    <a:pt x="0" y="0"/>
                  </a:lnTo>
                  <a:close/>
                </a:path>
              </a:pathLst>
            </a:custGeom>
            <a:blipFill>
              <a:blip r:embed="rId5"/>
              <a:stretch>
                <a:fillRect t="-446" b="-446"/>
              </a:stretch>
            </a:blipFill>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55E1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D2FFAA">
                <a:alpha val="81176"/>
              </a:srgbClr>
            </a:solidFill>
          </p:spPr>
          <p:txBody>
            <a:bodyPr/>
            <a:lstStyle/>
            <a:p>
              <a:endParaRPr lang="en-US"/>
            </a:p>
          </p:txBody>
        </p:sp>
      </p:grpSp>
      <p:grpSp>
        <p:nvGrpSpPr>
          <p:cNvPr id="6" name="Group 6"/>
          <p:cNvGrpSpPr/>
          <p:nvPr/>
        </p:nvGrpSpPr>
        <p:grpSpPr>
          <a:xfrm>
            <a:off x="0" y="0"/>
            <a:ext cx="7200900" cy="10287000"/>
            <a:chOff x="0" y="0"/>
            <a:chExt cx="9601200" cy="13716000"/>
          </a:xfrm>
        </p:grpSpPr>
        <p:sp>
          <p:nvSpPr>
            <p:cNvPr id="7" name="Freeform 7" descr="preencoded.png"/>
            <p:cNvSpPr/>
            <p:nvPr/>
          </p:nvSpPr>
          <p:spPr>
            <a:xfrm>
              <a:off x="0" y="0"/>
              <a:ext cx="9601200" cy="13716000"/>
            </a:xfrm>
            <a:custGeom>
              <a:avLst/>
              <a:gdLst/>
              <a:ahLst/>
              <a:cxnLst/>
              <a:rect l="l" t="t" r="r" b="b"/>
              <a:pathLst>
                <a:path w="9601200" h="13716000">
                  <a:moveTo>
                    <a:pt x="0" y="0"/>
                  </a:moveTo>
                  <a:lnTo>
                    <a:pt x="9601200" y="0"/>
                  </a:lnTo>
                  <a:lnTo>
                    <a:pt x="9601200" y="13716000"/>
                  </a:lnTo>
                  <a:lnTo>
                    <a:pt x="0" y="13716000"/>
                  </a:lnTo>
                  <a:lnTo>
                    <a:pt x="0" y="0"/>
                  </a:lnTo>
                  <a:close/>
                </a:path>
              </a:pathLst>
            </a:custGeom>
            <a:blipFill>
              <a:blip r:embed="rId3"/>
              <a:stretch>
                <a:fillRect l="-44" r="-44"/>
              </a:stretch>
            </a:blipFill>
          </p:spPr>
          <p:txBody>
            <a:bodyPr/>
            <a:lstStyle/>
            <a:p>
              <a:endParaRPr lang="en-US"/>
            </a:p>
          </p:txBody>
        </p:sp>
      </p:grpSp>
      <p:grpSp>
        <p:nvGrpSpPr>
          <p:cNvPr id="8" name="Group 8"/>
          <p:cNvGrpSpPr/>
          <p:nvPr/>
        </p:nvGrpSpPr>
        <p:grpSpPr>
          <a:xfrm>
            <a:off x="7850238" y="1953816"/>
            <a:ext cx="3455479" cy="1667161"/>
            <a:chOff x="0" y="0"/>
            <a:chExt cx="4607306" cy="2222881"/>
          </a:xfrm>
        </p:grpSpPr>
        <p:sp>
          <p:nvSpPr>
            <p:cNvPr id="9" name="Freeform 9" descr="preencoded.png"/>
            <p:cNvSpPr/>
            <p:nvPr/>
          </p:nvSpPr>
          <p:spPr>
            <a:xfrm>
              <a:off x="0" y="0"/>
              <a:ext cx="4607306" cy="2222881"/>
            </a:xfrm>
            <a:custGeom>
              <a:avLst/>
              <a:gdLst/>
              <a:ahLst/>
              <a:cxnLst/>
              <a:rect l="l" t="t" r="r" b="b"/>
              <a:pathLst>
                <a:path w="4607306" h="2222881">
                  <a:moveTo>
                    <a:pt x="0" y="0"/>
                  </a:moveTo>
                  <a:lnTo>
                    <a:pt x="4607306" y="0"/>
                  </a:lnTo>
                  <a:lnTo>
                    <a:pt x="4607306" y="2222881"/>
                  </a:lnTo>
                  <a:lnTo>
                    <a:pt x="0" y="2222881"/>
                  </a:lnTo>
                  <a:lnTo>
                    <a:pt x="0" y="0"/>
                  </a:lnTo>
                  <a:close/>
                </a:path>
              </a:pathLst>
            </a:custGeom>
            <a:blipFill>
              <a:blip r:embed="rId4"/>
              <a:stretch>
                <a:fillRect l="-84" r="-84"/>
              </a:stretch>
            </a:blipFill>
          </p:spPr>
          <p:txBody>
            <a:bodyPr/>
            <a:lstStyle/>
            <a:p>
              <a:endParaRPr lang="en-US"/>
            </a:p>
          </p:txBody>
        </p:sp>
      </p:grpSp>
      <p:sp>
        <p:nvSpPr>
          <p:cNvPr id="10" name="TextBox 10"/>
          <p:cNvSpPr txBox="1"/>
          <p:nvPr/>
        </p:nvSpPr>
        <p:spPr>
          <a:xfrm>
            <a:off x="7850238" y="3960466"/>
            <a:ext cx="6790432" cy="1215949"/>
          </a:xfrm>
          <a:prstGeom prst="rect">
            <a:avLst/>
          </a:prstGeom>
        </p:spPr>
        <p:txBody>
          <a:bodyPr lIns="0" tIns="0" rIns="0" bIns="0" rtlCol="0" anchor="t">
            <a:spAutoFit/>
          </a:bodyPr>
          <a:lstStyle/>
          <a:p>
            <a:pPr algn="l">
              <a:lnSpc>
                <a:spcPts val="9624"/>
              </a:lnSpc>
            </a:pPr>
            <a:r>
              <a:rPr lang="en-US" sz="7686" spc="153">
                <a:solidFill>
                  <a:srgbClr val="E84E38"/>
                </a:solidFill>
                <a:latin typeface="Archivo Black"/>
                <a:ea typeface="Archivo Black"/>
                <a:cs typeface="Archivo Black"/>
                <a:sym typeface="Archivo Black"/>
              </a:rPr>
              <a:t>THANK YOU</a:t>
            </a:r>
          </a:p>
        </p:txBody>
      </p:sp>
      <p:sp>
        <p:nvSpPr>
          <p:cNvPr id="11" name="TextBox 11"/>
          <p:cNvSpPr txBox="1"/>
          <p:nvPr/>
        </p:nvSpPr>
        <p:spPr>
          <a:xfrm>
            <a:off x="7850238" y="5503659"/>
            <a:ext cx="9445523" cy="414325"/>
          </a:xfrm>
          <a:prstGeom prst="rect">
            <a:avLst/>
          </a:prstGeom>
        </p:spPr>
        <p:txBody>
          <a:bodyPr lIns="0" tIns="0" rIns="0" bIns="0" rtlCol="0" anchor="t">
            <a:spAutoFit/>
          </a:bodyPr>
          <a:lstStyle/>
          <a:p>
            <a:pPr algn="l">
              <a:lnSpc>
                <a:spcPts val="3561"/>
              </a:lnSpc>
            </a:pPr>
            <a:r>
              <a:rPr lang="en-US" sz="2187" b="1" spc="109">
                <a:solidFill>
                  <a:srgbClr val="155E14"/>
                </a:solidFill>
                <a:latin typeface="Open Sans Bold"/>
                <a:ea typeface="Open Sans Bold"/>
                <a:cs typeface="Open Sans Bold"/>
                <a:sym typeface="Open Sans Bold"/>
              </a:rPr>
              <a:t>MERCI · </a:t>
            </a:r>
            <a:r>
              <a:rPr lang="ar-EG" sz="2187" b="1" spc="109">
                <a:solidFill>
                  <a:srgbClr val="155E14"/>
                </a:solidFill>
                <a:latin typeface="Open Sans Bold"/>
                <a:ea typeface="Open Sans Bold"/>
                <a:cs typeface="Open Sans Bold"/>
                <a:sym typeface="Open Sans Bold"/>
                <a:rtl/>
              </a:rPr>
              <a:t>شكرا</a:t>
            </a:r>
            <a:r>
              <a:rPr lang="en-US" sz="2187" b="1" spc="109">
                <a:solidFill>
                  <a:srgbClr val="155E14"/>
                </a:solidFill>
                <a:latin typeface="Open Sans Bold"/>
                <a:ea typeface="Open Sans Bold"/>
                <a:cs typeface="Open Sans Bold"/>
                <a:sym typeface="Open Sans Bold"/>
              </a:rPr>
              <a:t> · OBRIGADO · ASANTE</a:t>
            </a:r>
          </a:p>
        </p:txBody>
      </p:sp>
      <p:grpSp>
        <p:nvGrpSpPr>
          <p:cNvPr id="12" name="Group 12"/>
          <p:cNvGrpSpPr/>
          <p:nvPr/>
        </p:nvGrpSpPr>
        <p:grpSpPr>
          <a:xfrm>
            <a:off x="7850238" y="6608455"/>
            <a:ext cx="9445562" cy="44958"/>
            <a:chOff x="0" y="0"/>
            <a:chExt cx="12594082" cy="59944"/>
          </a:xfrm>
        </p:grpSpPr>
        <p:sp>
          <p:nvSpPr>
            <p:cNvPr id="13" name="Freeform 13"/>
            <p:cNvSpPr/>
            <p:nvPr/>
          </p:nvSpPr>
          <p:spPr>
            <a:xfrm>
              <a:off x="0" y="0"/>
              <a:ext cx="12594082" cy="59944"/>
            </a:xfrm>
            <a:custGeom>
              <a:avLst/>
              <a:gdLst/>
              <a:ahLst/>
              <a:cxnLst/>
              <a:rect l="l" t="t" r="r" b="b"/>
              <a:pathLst>
                <a:path w="12594082" h="59944">
                  <a:moveTo>
                    <a:pt x="0" y="0"/>
                  </a:moveTo>
                  <a:lnTo>
                    <a:pt x="12594082" y="0"/>
                  </a:lnTo>
                  <a:lnTo>
                    <a:pt x="12594082" y="59944"/>
                  </a:lnTo>
                  <a:lnTo>
                    <a:pt x="0" y="59944"/>
                  </a:lnTo>
                  <a:close/>
                </a:path>
              </a:pathLst>
            </a:custGeom>
            <a:solidFill>
              <a:srgbClr val="155E14">
                <a:alpha val="5882"/>
              </a:srgbClr>
            </a:solidFill>
          </p:spPr>
          <p:txBody>
            <a:bodyPr/>
            <a:lstStyle/>
            <a:p>
              <a:endParaRPr lang="en-US"/>
            </a:p>
          </p:txBody>
        </p:sp>
      </p:grpSp>
      <p:sp>
        <p:nvSpPr>
          <p:cNvPr id="14" name="TextBox 14"/>
          <p:cNvSpPr txBox="1"/>
          <p:nvPr/>
        </p:nvSpPr>
        <p:spPr>
          <a:xfrm>
            <a:off x="6934200" y="6781800"/>
            <a:ext cx="10361561" cy="880306"/>
          </a:xfrm>
          <a:prstGeom prst="rect">
            <a:avLst/>
          </a:prstGeom>
        </p:spPr>
        <p:txBody>
          <a:bodyPr wrap="square" lIns="0" tIns="0" rIns="0" bIns="0" rtlCol="0" anchor="t">
            <a:spAutoFit/>
          </a:bodyPr>
          <a:lstStyle/>
          <a:p>
            <a:pPr algn="ctr">
              <a:lnSpc>
                <a:spcPts val="3561"/>
              </a:lnSpc>
            </a:pPr>
            <a:r>
              <a:rPr lang="en-US" sz="2187" b="1" spc="43" dirty="0">
                <a:solidFill>
                  <a:srgbClr val="FF0000"/>
                </a:solidFill>
                <a:latin typeface="Open Sans"/>
                <a:ea typeface="Open Sans"/>
                <a:cs typeface="Open Sans"/>
                <a:sym typeface="Open Sans"/>
              </a:rPr>
              <a:t>African Union Commission | Department of Infrastructure and Energy</a:t>
            </a:r>
          </a:p>
          <a:p>
            <a:pPr algn="ctr">
              <a:lnSpc>
                <a:spcPts val="3561"/>
              </a:lnSpc>
            </a:pPr>
            <a:r>
              <a:rPr lang="en-US" sz="2187" b="1" spc="43" dirty="0">
                <a:solidFill>
                  <a:srgbClr val="FF0000"/>
                </a:solidFill>
                <a:latin typeface="Open Sans"/>
                <a:ea typeface="Open Sans"/>
                <a:cs typeface="Open Sans"/>
                <a:sym typeface="Open Sans"/>
              </a:rPr>
              <a:t>African Single Electricity Market (AfSEM)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55E1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D2FFAA">
                <a:alpha val="81176"/>
              </a:srgbClr>
            </a:solidFill>
          </p:spPr>
          <p:txBody>
            <a:bodyPr/>
            <a:lstStyle/>
            <a:p>
              <a:endParaRPr lang="en-US"/>
            </a:p>
          </p:txBody>
        </p:sp>
      </p:grpSp>
      <p:grpSp>
        <p:nvGrpSpPr>
          <p:cNvPr id="6" name="Group 6"/>
          <p:cNvGrpSpPr/>
          <p:nvPr/>
        </p:nvGrpSpPr>
        <p:grpSpPr>
          <a:xfrm>
            <a:off x="992238" y="886120"/>
            <a:ext cx="1129570" cy="399288"/>
            <a:chOff x="0" y="0"/>
            <a:chExt cx="1506093" cy="532384"/>
          </a:xfrm>
        </p:grpSpPr>
        <p:sp>
          <p:nvSpPr>
            <p:cNvPr id="7" name="Freeform 7" descr="preencoded.png"/>
            <p:cNvSpPr/>
            <p:nvPr/>
          </p:nvSpPr>
          <p:spPr>
            <a:xfrm>
              <a:off x="0" y="0"/>
              <a:ext cx="1506093" cy="532384"/>
            </a:xfrm>
            <a:custGeom>
              <a:avLst/>
              <a:gdLst/>
              <a:ahLst/>
              <a:cxnLst/>
              <a:rect l="l" t="t" r="r" b="b"/>
              <a:pathLst>
                <a:path w="1506093" h="532384">
                  <a:moveTo>
                    <a:pt x="0" y="0"/>
                  </a:moveTo>
                  <a:lnTo>
                    <a:pt x="1506093" y="0"/>
                  </a:lnTo>
                  <a:lnTo>
                    <a:pt x="1506093" y="532384"/>
                  </a:lnTo>
                  <a:lnTo>
                    <a:pt x="0" y="532384"/>
                  </a:lnTo>
                  <a:lnTo>
                    <a:pt x="0" y="0"/>
                  </a:lnTo>
                  <a:close/>
                </a:path>
              </a:pathLst>
            </a:custGeom>
            <a:blipFill>
              <a:blip r:embed="rId3"/>
              <a:stretch>
                <a:fillRect t="-446" b="-446"/>
              </a:stretch>
            </a:blipFill>
          </p:spPr>
          <p:txBody>
            <a:bodyPr/>
            <a:lstStyle/>
            <a:p>
              <a:endParaRPr lang="en-US"/>
            </a:p>
          </p:txBody>
        </p:sp>
      </p:grpSp>
      <p:sp>
        <p:nvSpPr>
          <p:cNvPr id="8" name="TextBox 8"/>
          <p:cNvSpPr txBox="1"/>
          <p:nvPr/>
        </p:nvSpPr>
        <p:spPr>
          <a:xfrm>
            <a:off x="992238" y="1455409"/>
            <a:ext cx="12342762" cy="739826"/>
          </a:xfrm>
          <a:prstGeom prst="rect">
            <a:avLst/>
          </a:prstGeom>
        </p:spPr>
        <p:txBody>
          <a:bodyPr wrap="square" lIns="0" tIns="0" rIns="0" bIns="0" rtlCol="0" anchor="t">
            <a:spAutoFit/>
          </a:bodyPr>
          <a:lstStyle/>
          <a:p>
            <a:pPr algn="l">
              <a:lnSpc>
                <a:spcPts val="5873"/>
              </a:lnSpc>
            </a:pPr>
            <a:r>
              <a:rPr lang="en-US" sz="4686" spc="93" dirty="0">
                <a:solidFill>
                  <a:srgbClr val="FF0000"/>
                </a:solidFill>
                <a:latin typeface="Archivo Black"/>
                <a:ea typeface="Archivo Black"/>
                <a:cs typeface="Archivo Black"/>
                <a:sym typeface="Archivo Black"/>
              </a:rPr>
              <a:t>AFSEM BACKGROUND</a:t>
            </a:r>
          </a:p>
        </p:txBody>
      </p:sp>
      <p:sp>
        <p:nvSpPr>
          <p:cNvPr id="9" name="TextBox 9"/>
          <p:cNvSpPr txBox="1"/>
          <p:nvPr/>
        </p:nvSpPr>
        <p:spPr>
          <a:xfrm>
            <a:off x="992238" y="2529040"/>
            <a:ext cx="16303523" cy="669900"/>
          </a:xfrm>
          <a:prstGeom prst="rect">
            <a:avLst/>
          </a:prstGeom>
        </p:spPr>
        <p:txBody>
          <a:bodyPr lIns="0" tIns="0" rIns="0" bIns="0" rtlCol="0" anchor="t">
            <a:spAutoFit/>
          </a:bodyPr>
          <a:lstStyle/>
          <a:p>
            <a:pPr algn="l">
              <a:lnSpc>
                <a:spcPts val="2749"/>
              </a:lnSpc>
            </a:pPr>
            <a:r>
              <a:rPr lang="en-US" sz="1874" b="1" spc="37" dirty="0">
                <a:solidFill>
                  <a:srgbClr val="155E14"/>
                </a:solidFill>
                <a:latin typeface="Open Sans"/>
                <a:ea typeface="Open Sans"/>
                <a:cs typeface="Open Sans"/>
                <a:sym typeface="Open Sans"/>
              </a:rPr>
              <a:t>The African Single Electricity Market is the result of decades of continental commitment to energy integration supported by the EU. Its origins trace back to foundational decisions made at the highest levels of African governance.</a:t>
            </a:r>
          </a:p>
        </p:txBody>
      </p:sp>
      <p:grpSp>
        <p:nvGrpSpPr>
          <p:cNvPr id="10" name="Group 10"/>
          <p:cNvGrpSpPr/>
          <p:nvPr/>
        </p:nvGrpSpPr>
        <p:grpSpPr>
          <a:xfrm>
            <a:off x="9129712" y="3596430"/>
            <a:ext cx="28575" cy="5804440"/>
            <a:chOff x="0" y="0"/>
            <a:chExt cx="38100" cy="7739253"/>
          </a:xfrm>
        </p:grpSpPr>
        <p:sp>
          <p:nvSpPr>
            <p:cNvPr id="11" name="Freeform 11"/>
            <p:cNvSpPr/>
            <p:nvPr/>
          </p:nvSpPr>
          <p:spPr>
            <a:xfrm>
              <a:off x="0" y="0"/>
              <a:ext cx="38100" cy="7739253"/>
            </a:xfrm>
            <a:custGeom>
              <a:avLst/>
              <a:gdLst/>
              <a:ahLst/>
              <a:cxnLst/>
              <a:rect l="l" t="t" r="r" b="b"/>
              <a:pathLst>
                <a:path w="38100" h="7739253">
                  <a:moveTo>
                    <a:pt x="0" y="19050"/>
                  </a:moveTo>
                  <a:cubicBezTo>
                    <a:pt x="0" y="8509"/>
                    <a:pt x="8509" y="0"/>
                    <a:pt x="19050" y="0"/>
                  </a:cubicBezTo>
                  <a:cubicBezTo>
                    <a:pt x="29591" y="0"/>
                    <a:pt x="38100" y="8509"/>
                    <a:pt x="38100" y="19050"/>
                  </a:cubicBezTo>
                  <a:lnTo>
                    <a:pt x="38100" y="7720203"/>
                  </a:lnTo>
                  <a:cubicBezTo>
                    <a:pt x="38100" y="7730744"/>
                    <a:pt x="29591" y="7739253"/>
                    <a:pt x="19050" y="7739253"/>
                  </a:cubicBezTo>
                  <a:cubicBezTo>
                    <a:pt x="8509" y="7739253"/>
                    <a:pt x="0" y="7730744"/>
                    <a:pt x="0" y="7720203"/>
                  </a:cubicBezTo>
                  <a:close/>
                </a:path>
              </a:pathLst>
            </a:custGeom>
            <a:solidFill>
              <a:srgbClr val="155E14"/>
            </a:solidFill>
          </p:spPr>
          <p:txBody>
            <a:bodyPr/>
            <a:lstStyle/>
            <a:p>
              <a:endParaRPr lang="en-US"/>
            </a:p>
          </p:txBody>
        </p:sp>
      </p:grpSp>
      <p:grpSp>
        <p:nvGrpSpPr>
          <p:cNvPr id="12" name="Group 12"/>
          <p:cNvGrpSpPr/>
          <p:nvPr/>
        </p:nvGrpSpPr>
        <p:grpSpPr>
          <a:xfrm>
            <a:off x="8690667" y="3853158"/>
            <a:ext cx="481870" cy="28575"/>
            <a:chOff x="0" y="0"/>
            <a:chExt cx="642493" cy="38100"/>
          </a:xfrm>
        </p:grpSpPr>
        <p:sp>
          <p:nvSpPr>
            <p:cNvPr id="13" name="Freeform 13"/>
            <p:cNvSpPr/>
            <p:nvPr/>
          </p:nvSpPr>
          <p:spPr>
            <a:xfrm>
              <a:off x="0" y="0"/>
              <a:ext cx="642493" cy="38100"/>
            </a:xfrm>
            <a:custGeom>
              <a:avLst/>
              <a:gdLst/>
              <a:ahLst/>
              <a:cxnLst/>
              <a:rect l="l" t="t" r="r" b="b"/>
              <a:pathLst>
                <a:path w="642493" h="38100">
                  <a:moveTo>
                    <a:pt x="0" y="19050"/>
                  </a:moveTo>
                  <a:cubicBezTo>
                    <a:pt x="0" y="8509"/>
                    <a:pt x="8509" y="0"/>
                    <a:pt x="19050" y="0"/>
                  </a:cubicBezTo>
                  <a:lnTo>
                    <a:pt x="623443" y="0"/>
                  </a:lnTo>
                  <a:cubicBezTo>
                    <a:pt x="633984" y="0"/>
                    <a:pt x="642493" y="8509"/>
                    <a:pt x="642493" y="19050"/>
                  </a:cubicBezTo>
                  <a:cubicBezTo>
                    <a:pt x="642493" y="29591"/>
                    <a:pt x="633984" y="38100"/>
                    <a:pt x="623443" y="38100"/>
                  </a:cubicBezTo>
                  <a:lnTo>
                    <a:pt x="19050" y="38100"/>
                  </a:lnTo>
                  <a:cubicBezTo>
                    <a:pt x="8509" y="38100"/>
                    <a:pt x="0" y="29591"/>
                    <a:pt x="0" y="19050"/>
                  </a:cubicBezTo>
                  <a:close/>
                </a:path>
              </a:pathLst>
            </a:custGeom>
            <a:solidFill>
              <a:srgbClr val="155E14"/>
            </a:solidFill>
          </p:spPr>
          <p:txBody>
            <a:bodyPr/>
            <a:lstStyle/>
            <a:p>
              <a:endParaRPr lang="en-US"/>
            </a:p>
          </p:txBody>
        </p:sp>
      </p:grpSp>
      <p:grpSp>
        <p:nvGrpSpPr>
          <p:cNvPr id="14" name="Group 14"/>
          <p:cNvGrpSpPr/>
          <p:nvPr/>
        </p:nvGrpSpPr>
        <p:grpSpPr>
          <a:xfrm>
            <a:off x="9053665" y="3777110"/>
            <a:ext cx="180594" cy="180594"/>
            <a:chOff x="0" y="0"/>
            <a:chExt cx="240792" cy="240792"/>
          </a:xfrm>
        </p:grpSpPr>
        <p:sp>
          <p:nvSpPr>
            <p:cNvPr id="15" name="Freeform 15"/>
            <p:cNvSpPr/>
            <p:nvPr/>
          </p:nvSpPr>
          <p:spPr>
            <a:xfrm>
              <a:off x="0" y="0"/>
              <a:ext cx="240792" cy="240792"/>
            </a:xfrm>
            <a:custGeom>
              <a:avLst/>
              <a:gdLst/>
              <a:ahLst/>
              <a:cxnLst/>
              <a:rect l="l" t="t" r="r" b="b"/>
              <a:pathLst>
                <a:path w="240792" h="240792">
                  <a:moveTo>
                    <a:pt x="0" y="120396"/>
                  </a:moveTo>
                  <a:cubicBezTo>
                    <a:pt x="0" y="53975"/>
                    <a:pt x="53975" y="0"/>
                    <a:pt x="120396" y="0"/>
                  </a:cubicBezTo>
                  <a:cubicBezTo>
                    <a:pt x="186817" y="0"/>
                    <a:pt x="240792" y="53975"/>
                    <a:pt x="240792" y="120396"/>
                  </a:cubicBezTo>
                  <a:cubicBezTo>
                    <a:pt x="240792" y="186817"/>
                    <a:pt x="186817" y="240792"/>
                    <a:pt x="120396" y="240792"/>
                  </a:cubicBezTo>
                  <a:cubicBezTo>
                    <a:pt x="53975" y="240792"/>
                    <a:pt x="0" y="186944"/>
                    <a:pt x="0" y="120396"/>
                  </a:cubicBezTo>
                  <a:close/>
                </a:path>
              </a:pathLst>
            </a:custGeom>
            <a:solidFill>
              <a:srgbClr val="E84E38"/>
            </a:solidFill>
          </p:spPr>
          <p:txBody>
            <a:bodyPr/>
            <a:lstStyle/>
            <a:p>
              <a:endParaRPr lang="en-US"/>
            </a:p>
          </p:txBody>
        </p:sp>
      </p:grpSp>
      <p:sp>
        <p:nvSpPr>
          <p:cNvPr id="16" name="TextBox 16"/>
          <p:cNvSpPr txBox="1"/>
          <p:nvPr/>
        </p:nvSpPr>
        <p:spPr>
          <a:xfrm>
            <a:off x="5167608" y="3641084"/>
            <a:ext cx="3012434" cy="355482"/>
          </a:xfrm>
          <a:prstGeom prst="rect">
            <a:avLst/>
          </a:prstGeom>
        </p:spPr>
        <p:txBody>
          <a:bodyPr lIns="0" tIns="0" rIns="0" bIns="0" rtlCol="0" anchor="t">
            <a:spAutoFit/>
          </a:bodyPr>
          <a:lstStyle/>
          <a:p>
            <a:pPr algn="r">
              <a:lnSpc>
                <a:spcPts val="2937"/>
              </a:lnSpc>
            </a:pPr>
            <a:r>
              <a:rPr lang="en-US" sz="2312" b="1" spc="115" dirty="0">
                <a:solidFill>
                  <a:srgbClr val="FF0000"/>
                </a:solidFill>
                <a:latin typeface="Open Sans Bold"/>
                <a:ea typeface="Open Sans Bold"/>
                <a:cs typeface="Open Sans Bold"/>
                <a:sym typeface="Open Sans Bold"/>
              </a:rPr>
              <a:t>2010</a:t>
            </a:r>
          </a:p>
        </p:txBody>
      </p:sp>
      <p:sp>
        <p:nvSpPr>
          <p:cNvPr id="17" name="TextBox 17"/>
          <p:cNvSpPr txBox="1"/>
          <p:nvPr/>
        </p:nvSpPr>
        <p:spPr>
          <a:xfrm>
            <a:off x="992238" y="4054678"/>
            <a:ext cx="7187803" cy="1014252"/>
          </a:xfrm>
          <a:prstGeom prst="rect">
            <a:avLst/>
          </a:prstGeom>
        </p:spPr>
        <p:txBody>
          <a:bodyPr lIns="0" tIns="0" rIns="0" bIns="0" rtlCol="0" anchor="t">
            <a:spAutoFit/>
          </a:bodyPr>
          <a:lstStyle/>
          <a:p>
            <a:pPr algn="r">
              <a:lnSpc>
                <a:spcPts val="2749"/>
              </a:lnSpc>
            </a:pPr>
            <a:r>
              <a:rPr lang="en-US" sz="1874" b="1" spc="37" dirty="0">
                <a:solidFill>
                  <a:srgbClr val="155E14"/>
                </a:solidFill>
                <a:latin typeface="Open Sans"/>
                <a:ea typeface="Open Sans"/>
                <a:cs typeface="Open Sans"/>
                <a:sym typeface="Open Sans"/>
              </a:rPr>
              <a:t>CEMA Decision — Call to strengthen and harmonize legal and regulatory frameworks across the African energy sector.</a:t>
            </a:r>
          </a:p>
        </p:txBody>
      </p:sp>
      <p:grpSp>
        <p:nvGrpSpPr>
          <p:cNvPr id="18" name="Group 18"/>
          <p:cNvGrpSpPr/>
          <p:nvPr/>
        </p:nvGrpSpPr>
        <p:grpSpPr>
          <a:xfrm>
            <a:off x="9115425" y="5226691"/>
            <a:ext cx="481870" cy="28575"/>
            <a:chOff x="0" y="0"/>
            <a:chExt cx="642493" cy="38100"/>
          </a:xfrm>
        </p:grpSpPr>
        <p:sp>
          <p:nvSpPr>
            <p:cNvPr id="19" name="Freeform 19"/>
            <p:cNvSpPr/>
            <p:nvPr/>
          </p:nvSpPr>
          <p:spPr>
            <a:xfrm>
              <a:off x="0" y="0"/>
              <a:ext cx="642493" cy="38100"/>
            </a:xfrm>
            <a:custGeom>
              <a:avLst/>
              <a:gdLst/>
              <a:ahLst/>
              <a:cxnLst/>
              <a:rect l="l" t="t" r="r" b="b"/>
              <a:pathLst>
                <a:path w="642493" h="38100">
                  <a:moveTo>
                    <a:pt x="0" y="19050"/>
                  </a:moveTo>
                  <a:cubicBezTo>
                    <a:pt x="0" y="8509"/>
                    <a:pt x="8509" y="0"/>
                    <a:pt x="19050" y="0"/>
                  </a:cubicBezTo>
                  <a:lnTo>
                    <a:pt x="623443" y="0"/>
                  </a:lnTo>
                  <a:cubicBezTo>
                    <a:pt x="633984" y="0"/>
                    <a:pt x="642493" y="8509"/>
                    <a:pt x="642493" y="19050"/>
                  </a:cubicBezTo>
                  <a:cubicBezTo>
                    <a:pt x="642493" y="29591"/>
                    <a:pt x="633984" y="38100"/>
                    <a:pt x="623443" y="38100"/>
                  </a:cubicBezTo>
                  <a:lnTo>
                    <a:pt x="19050" y="38100"/>
                  </a:lnTo>
                  <a:cubicBezTo>
                    <a:pt x="8509" y="38100"/>
                    <a:pt x="0" y="29591"/>
                    <a:pt x="0" y="19050"/>
                  </a:cubicBezTo>
                  <a:close/>
                </a:path>
              </a:pathLst>
            </a:custGeom>
            <a:solidFill>
              <a:srgbClr val="155E14"/>
            </a:solidFill>
          </p:spPr>
          <p:txBody>
            <a:bodyPr/>
            <a:lstStyle/>
            <a:p>
              <a:endParaRPr lang="en-US"/>
            </a:p>
          </p:txBody>
        </p:sp>
      </p:grpSp>
      <p:grpSp>
        <p:nvGrpSpPr>
          <p:cNvPr id="20" name="Group 20"/>
          <p:cNvGrpSpPr/>
          <p:nvPr/>
        </p:nvGrpSpPr>
        <p:grpSpPr>
          <a:xfrm>
            <a:off x="9053665" y="5150644"/>
            <a:ext cx="180594" cy="180594"/>
            <a:chOff x="0" y="0"/>
            <a:chExt cx="240792" cy="240792"/>
          </a:xfrm>
        </p:grpSpPr>
        <p:sp>
          <p:nvSpPr>
            <p:cNvPr id="21" name="Freeform 21"/>
            <p:cNvSpPr/>
            <p:nvPr/>
          </p:nvSpPr>
          <p:spPr>
            <a:xfrm>
              <a:off x="0" y="0"/>
              <a:ext cx="240792" cy="240792"/>
            </a:xfrm>
            <a:custGeom>
              <a:avLst/>
              <a:gdLst/>
              <a:ahLst/>
              <a:cxnLst/>
              <a:rect l="l" t="t" r="r" b="b"/>
              <a:pathLst>
                <a:path w="240792" h="240792">
                  <a:moveTo>
                    <a:pt x="0" y="120396"/>
                  </a:moveTo>
                  <a:cubicBezTo>
                    <a:pt x="0" y="53975"/>
                    <a:pt x="53975" y="0"/>
                    <a:pt x="120396" y="0"/>
                  </a:cubicBezTo>
                  <a:cubicBezTo>
                    <a:pt x="186817" y="0"/>
                    <a:pt x="240792" y="53975"/>
                    <a:pt x="240792" y="120396"/>
                  </a:cubicBezTo>
                  <a:cubicBezTo>
                    <a:pt x="240792" y="186817"/>
                    <a:pt x="186817" y="240792"/>
                    <a:pt x="120396" y="240792"/>
                  </a:cubicBezTo>
                  <a:cubicBezTo>
                    <a:pt x="53975" y="240792"/>
                    <a:pt x="0" y="186944"/>
                    <a:pt x="0" y="120396"/>
                  </a:cubicBezTo>
                  <a:close/>
                </a:path>
              </a:pathLst>
            </a:custGeom>
            <a:solidFill>
              <a:srgbClr val="E84E38"/>
            </a:solidFill>
          </p:spPr>
          <p:txBody>
            <a:bodyPr/>
            <a:lstStyle/>
            <a:p>
              <a:endParaRPr lang="en-US"/>
            </a:p>
          </p:txBody>
        </p:sp>
      </p:grpSp>
      <p:sp>
        <p:nvSpPr>
          <p:cNvPr id="22" name="TextBox 22"/>
          <p:cNvSpPr txBox="1"/>
          <p:nvPr/>
        </p:nvSpPr>
        <p:spPr>
          <a:xfrm>
            <a:off x="10107959" y="5014617"/>
            <a:ext cx="3012434" cy="355482"/>
          </a:xfrm>
          <a:prstGeom prst="rect">
            <a:avLst/>
          </a:prstGeom>
        </p:spPr>
        <p:txBody>
          <a:bodyPr lIns="0" tIns="0" rIns="0" bIns="0" rtlCol="0" anchor="t">
            <a:spAutoFit/>
          </a:bodyPr>
          <a:lstStyle/>
          <a:p>
            <a:pPr algn="l">
              <a:lnSpc>
                <a:spcPts val="2937"/>
              </a:lnSpc>
            </a:pPr>
            <a:r>
              <a:rPr lang="en-US" sz="2312" b="1" spc="115" dirty="0">
                <a:solidFill>
                  <a:srgbClr val="FF0000"/>
                </a:solidFill>
                <a:latin typeface="Open Sans Bold"/>
                <a:ea typeface="Open Sans Bold"/>
                <a:cs typeface="Open Sans Bold"/>
                <a:sym typeface="Open Sans Bold"/>
              </a:rPr>
              <a:t>2015</a:t>
            </a:r>
          </a:p>
        </p:txBody>
      </p:sp>
      <p:sp>
        <p:nvSpPr>
          <p:cNvPr id="23" name="TextBox 23"/>
          <p:cNvSpPr txBox="1"/>
          <p:nvPr/>
        </p:nvSpPr>
        <p:spPr>
          <a:xfrm>
            <a:off x="10107959" y="5428212"/>
            <a:ext cx="7187803" cy="1012800"/>
          </a:xfrm>
          <a:prstGeom prst="rect">
            <a:avLst/>
          </a:prstGeom>
        </p:spPr>
        <p:txBody>
          <a:bodyPr lIns="0" tIns="0" rIns="0" bIns="0" rtlCol="0" anchor="t">
            <a:spAutoFit/>
          </a:bodyPr>
          <a:lstStyle/>
          <a:p>
            <a:pPr algn="l">
              <a:lnSpc>
                <a:spcPts val="2749"/>
              </a:lnSpc>
            </a:pPr>
            <a:r>
              <a:rPr lang="en-US" sz="1874" b="1" spc="37" dirty="0">
                <a:solidFill>
                  <a:srgbClr val="155E14"/>
                </a:solidFill>
                <a:latin typeface="Open Sans"/>
                <a:ea typeface="Open Sans"/>
                <a:cs typeface="Open Sans"/>
                <a:sym typeface="Open Sans"/>
              </a:rPr>
              <a:t>AU–EU Cooperation — Launch of the initial programme on the Harmonisation of Regulatory Frameworks for Electricity Markets in Africa.</a:t>
            </a:r>
          </a:p>
        </p:txBody>
      </p:sp>
      <p:grpSp>
        <p:nvGrpSpPr>
          <p:cNvPr id="24" name="Group 24"/>
          <p:cNvGrpSpPr/>
          <p:nvPr/>
        </p:nvGrpSpPr>
        <p:grpSpPr>
          <a:xfrm>
            <a:off x="8690667" y="6436814"/>
            <a:ext cx="481870" cy="28575"/>
            <a:chOff x="0" y="0"/>
            <a:chExt cx="642493" cy="38100"/>
          </a:xfrm>
        </p:grpSpPr>
        <p:sp>
          <p:nvSpPr>
            <p:cNvPr id="25" name="Freeform 25"/>
            <p:cNvSpPr/>
            <p:nvPr/>
          </p:nvSpPr>
          <p:spPr>
            <a:xfrm>
              <a:off x="0" y="0"/>
              <a:ext cx="642493" cy="38100"/>
            </a:xfrm>
            <a:custGeom>
              <a:avLst/>
              <a:gdLst/>
              <a:ahLst/>
              <a:cxnLst/>
              <a:rect l="l" t="t" r="r" b="b"/>
              <a:pathLst>
                <a:path w="642493" h="38100">
                  <a:moveTo>
                    <a:pt x="0" y="19050"/>
                  </a:moveTo>
                  <a:cubicBezTo>
                    <a:pt x="0" y="8509"/>
                    <a:pt x="8509" y="0"/>
                    <a:pt x="19050" y="0"/>
                  </a:cubicBezTo>
                  <a:lnTo>
                    <a:pt x="623443" y="0"/>
                  </a:lnTo>
                  <a:cubicBezTo>
                    <a:pt x="633984" y="0"/>
                    <a:pt x="642493" y="8509"/>
                    <a:pt x="642493" y="19050"/>
                  </a:cubicBezTo>
                  <a:cubicBezTo>
                    <a:pt x="642493" y="29591"/>
                    <a:pt x="633984" y="38100"/>
                    <a:pt x="623443" y="38100"/>
                  </a:cubicBezTo>
                  <a:lnTo>
                    <a:pt x="19050" y="38100"/>
                  </a:lnTo>
                  <a:cubicBezTo>
                    <a:pt x="8509" y="38100"/>
                    <a:pt x="0" y="29591"/>
                    <a:pt x="0" y="19050"/>
                  </a:cubicBezTo>
                  <a:close/>
                </a:path>
              </a:pathLst>
            </a:custGeom>
            <a:solidFill>
              <a:srgbClr val="155E14"/>
            </a:solidFill>
          </p:spPr>
          <p:txBody>
            <a:bodyPr/>
            <a:lstStyle/>
            <a:p>
              <a:endParaRPr lang="en-US"/>
            </a:p>
          </p:txBody>
        </p:sp>
      </p:grpSp>
      <p:grpSp>
        <p:nvGrpSpPr>
          <p:cNvPr id="26" name="Group 26"/>
          <p:cNvGrpSpPr/>
          <p:nvPr/>
        </p:nvGrpSpPr>
        <p:grpSpPr>
          <a:xfrm>
            <a:off x="9053665" y="6360766"/>
            <a:ext cx="180594" cy="180594"/>
            <a:chOff x="0" y="0"/>
            <a:chExt cx="240792" cy="240792"/>
          </a:xfrm>
        </p:grpSpPr>
        <p:sp>
          <p:nvSpPr>
            <p:cNvPr id="27" name="Freeform 27"/>
            <p:cNvSpPr/>
            <p:nvPr/>
          </p:nvSpPr>
          <p:spPr>
            <a:xfrm>
              <a:off x="0" y="0"/>
              <a:ext cx="240792" cy="240792"/>
            </a:xfrm>
            <a:custGeom>
              <a:avLst/>
              <a:gdLst/>
              <a:ahLst/>
              <a:cxnLst/>
              <a:rect l="l" t="t" r="r" b="b"/>
              <a:pathLst>
                <a:path w="240792" h="240792">
                  <a:moveTo>
                    <a:pt x="0" y="120396"/>
                  </a:moveTo>
                  <a:cubicBezTo>
                    <a:pt x="0" y="53975"/>
                    <a:pt x="53975" y="0"/>
                    <a:pt x="120396" y="0"/>
                  </a:cubicBezTo>
                  <a:cubicBezTo>
                    <a:pt x="186817" y="0"/>
                    <a:pt x="240792" y="53975"/>
                    <a:pt x="240792" y="120396"/>
                  </a:cubicBezTo>
                  <a:cubicBezTo>
                    <a:pt x="240792" y="186817"/>
                    <a:pt x="186817" y="240792"/>
                    <a:pt x="120396" y="240792"/>
                  </a:cubicBezTo>
                  <a:cubicBezTo>
                    <a:pt x="53975" y="240792"/>
                    <a:pt x="0" y="186944"/>
                    <a:pt x="0" y="120396"/>
                  </a:cubicBezTo>
                  <a:close/>
                </a:path>
              </a:pathLst>
            </a:custGeom>
            <a:solidFill>
              <a:srgbClr val="E84E38"/>
            </a:solidFill>
          </p:spPr>
          <p:txBody>
            <a:bodyPr/>
            <a:lstStyle/>
            <a:p>
              <a:endParaRPr lang="en-US"/>
            </a:p>
          </p:txBody>
        </p:sp>
      </p:grpSp>
      <p:sp>
        <p:nvSpPr>
          <p:cNvPr id="28" name="TextBox 28"/>
          <p:cNvSpPr txBox="1"/>
          <p:nvPr/>
        </p:nvSpPr>
        <p:spPr>
          <a:xfrm>
            <a:off x="5167608" y="6224740"/>
            <a:ext cx="3012434" cy="355482"/>
          </a:xfrm>
          <a:prstGeom prst="rect">
            <a:avLst/>
          </a:prstGeom>
        </p:spPr>
        <p:txBody>
          <a:bodyPr lIns="0" tIns="0" rIns="0" bIns="0" rtlCol="0" anchor="t">
            <a:spAutoFit/>
          </a:bodyPr>
          <a:lstStyle/>
          <a:p>
            <a:pPr algn="r">
              <a:lnSpc>
                <a:spcPts val="2937"/>
              </a:lnSpc>
            </a:pPr>
            <a:r>
              <a:rPr lang="en-US" sz="2312" b="1" spc="115" dirty="0">
                <a:solidFill>
                  <a:srgbClr val="FF0000"/>
                </a:solidFill>
                <a:latin typeface="Open Sans Bold"/>
                <a:ea typeface="Open Sans Bold"/>
                <a:cs typeface="Open Sans Bold"/>
                <a:sym typeface="Open Sans Bold"/>
              </a:rPr>
              <a:t>2020–2023</a:t>
            </a:r>
          </a:p>
        </p:txBody>
      </p:sp>
      <p:sp>
        <p:nvSpPr>
          <p:cNvPr id="29" name="TextBox 29"/>
          <p:cNvSpPr txBox="1"/>
          <p:nvPr/>
        </p:nvSpPr>
        <p:spPr>
          <a:xfrm>
            <a:off x="992238" y="6638334"/>
            <a:ext cx="7187803" cy="1014252"/>
          </a:xfrm>
          <a:prstGeom prst="rect">
            <a:avLst/>
          </a:prstGeom>
        </p:spPr>
        <p:txBody>
          <a:bodyPr lIns="0" tIns="0" rIns="0" bIns="0" rtlCol="0" anchor="t">
            <a:spAutoFit/>
          </a:bodyPr>
          <a:lstStyle/>
          <a:p>
            <a:pPr algn="r">
              <a:lnSpc>
                <a:spcPts val="2749"/>
              </a:lnSpc>
            </a:pPr>
            <a:r>
              <a:rPr lang="en-US" sz="1874" b="1" spc="37" dirty="0">
                <a:solidFill>
                  <a:srgbClr val="155E14"/>
                </a:solidFill>
                <a:latin typeface="Open Sans"/>
                <a:ea typeface="Open Sans"/>
                <a:cs typeface="Open Sans"/>
                <a:sym typeface="Open Sans"/>
              </a:rPr>
              <a:t>AfSEM Adopted — AfSEM recognized as an attribute of WAPP and integrated into continental energy planning frameworks.</a:t>
            </a:r>
          </a:p>
        </p:txBody>
      </p:sp>
      <p:grpSp>
        <p:nvGrpSpPr>
          <p:cNvPr id="30" name="Group 30"/>
          <p:cNvGrpSpPr/>
          <p:nvPr/>
        </p:nvGrpSpPr>
        <p:grpSpPr>
          <a:xfrm>
            <a:off x="9115425" y="7646937"/>
            <a:ext cx="481870" cy="28575"/>
            <a:chOff x="0" y="0"/>
            <a:chExt cx="642493" cy="38100"/>
          </a:xfrm>
        </p:grpSpPr>
        <p:sp>
          <p:nvSpPr>
            <p:cNvPr id="31" name="Freeform 31"/>
            <p:cNvSpPr/>
            <p:nvPr/>
          </p:nvSpPr>
          <p:spPr>
            <a:xfrm>
              <a:off x="0" y="0"/>
              <a:ext cx="642493" cy="38100"/>
            </a:xfrm>
            <a:custGeom>
              <a:avLst/>
              <a:gdLst/>
              <a:ahLst/>
              <a:cxnLst/>
              <a:rect l="l" t="t" r="r" b="b"/>
              <a:pathLst>
                <a:path w="642493" h="38100">
                  <a:moveTo>
                    <a:pt x="0" y="19050"/>
                  </a:moveTo>
                  <a:cubicBezTo>
                    <a:pt x="0" y="8509"/>
                    <a:pt x="8509" y="0"/>
                    <a:pt x="19050" y="0"/>
                  </a:cubicBezTo>
                  <a:lnTo>
                    <a:pt x="623443" y="0"/>
                  </a:lnTo>
                  <a:cubicBezTo>
                    <a:pt x="633984" y="0"/>
                    <a:pt x="642493" y="8509"/>
                    <a:pt x="642493" y="19050"/>
                  </a:cubicBezTo>
                  <a:cubicBezTo>
                    <a:pt x="642493" y="29591"/>
                    <a:pt x="633984" y="38100"/>
                    <a:pt x="623443" y="38100"/>
                  </a:cubicBezTo>
                  <a:lnTo>
                    <a:pt x="19050" y="38100"/>
                  </a:lnTo>
                  <a:cubicBezTo>
                    <a:pt x="8509" y="38100"/>
                    <a:pt x="0" y="29591"/>
                    <a:pt x="0" y="19050"/>
                  </a:cubicBezTo>
                  <a:close/>
                </a:path>
              </a:pathLst>
            </a:custGeom>
            <a:solidFill>
              <a:srgbClr val="155E14"/>
            </a:solidFill>
          </p:spPr>
          <p:txBody>
            <a:bodyPr/>
            <a:lstStyle/>
            <a:p>
              <a:endParaRPr lang="en-US"/>
            </a:p>
          </p:txBody>
        </p:sp>
      </p:grpSp>
      <p:grpSp>
        <p:nvGrpSpPr>
          <p:cNvPr id="32" name="Group 32"/>
          <p:cNvGrpSpPr/>
          <p:nvPr/>
        </p:nvGrpSpPr>
        <p:grpSpPr>
          <a:xfrm>
            <a:off x="9053665" y="7570889"/>
            <a:ext cx="180594" cy="180594"/>
            <a:chOff x="0" y="0"/>
            <a:chExt cx="240792" cy="240792"/>
          </a:xfrm>
        </p:grpSpPr>
        <p:sp>
          <p:nvSpPr>
            <p:cNvPr id="33" name="Freeform 33"/>
            <p:cNvSpPr/>
            <p:nvPr/>
          </p:nvSpPr>
          <p:spPr>
            <a:xfrm>
              <a:off x="0" y="0"/>
              <a:ext cx="240792" cy="240792"/>
            </a:xfrm>
            <a:custGeom>
              <a:avLst/>
              <a:gdLst/>
              <a:ahLst/>
              <a:cxnLst/>
              <a:rect l="l" t="t" r="r" b="b"/>
              <a:pathLst>
                <a:path w="240792" h="240792">
                  <a:moveTo>
                    <a:pt x="0" y="120396"/>
                  </a:moveTo>
                  <a:cubicBezTo>
                    <a:pt x="0" y="53975"/>
                    <a:pt x="53975" y="0"/>
                    <a:pt x="120396" y="0"/>
                  </a:cubicBezTo>
                  <a:cubicBezTo>
                    <a:pt x="186817" y="0"/>
                    <a:pt x="240792" y="53975"/>
                    <a:pt x="240792" y="120396"/>
                  </a:cubicBezTo>
                  <a:cubicBezTo>
                    <a:pt x="240792" y="186817"/>
                    <a:pt x="186817" y="240792"/>
                    <a:pt x="120396" y="240792"/>
                  </a:cubicBezTo>
                  <a:cubicBezTo>
                    <a:pt x="53975" y="240792"/>
                    <a:pt x="0" y="186944"/>
                    <a:pt x="0" y="120396"/>
                  </a:cubicBezTo>
                  <a:close/>
                </a:path>
              </a:pathLst>
            </a:custGeom>
            <a:solidFill>
              <a:srgbClr val="E84E38"/>
            </a:solidFill>
          </p:spPr>
          <p:txBody>
            <a:bodyPr/>
            <a:lstStyle/>
            <a:p>
              <a:endParaRPr lang="en-US"/>
            </a:p>
          </p:txBody>
        </p:sp>
      </p:grpSp>
      <p:sp>
        <p:nvSpPr>
          <p:cNvPr id="34" name="TextBox 34"/>
          <p:cNvSpPr txBox="1"/>
          <p:nvPr/>
        </p:nvSpPr>
        <p:spPr>
          <a:xfrm>
            <a:off x="10107959" y="7434853"/>
            <a:ext cx="3012434" cy="355482"/>
          </a:xfrm>
          <a:prstGeom prst="rect">
            <a:avLst/>
          </a:prstGeom>
        </p:spPr>
        <p:txBody>
          <a:bodyPr lIns="0" tIns="0" rIns="0" bIns="0" rtlCol="0" anchor="t">
            <a:spAutoFit/>
          </a:bodyPr>
          <a:lstStyle/>
          <a:p>
            <a:pPr algn="l">
              <a:lnSpc>
                <a:spcPts val="2937"/>
              </a:lnSpc>
            </a:pPr>
            <a:r>
              <a:rPr lang="en-US" sz="2312" b="1" spc="115" dirty="0">
                <a:solidFill>
                  <a:srgbClr val="FF0000"/>
                </a:solidFill>
                <a:latin typeface="Open Sans Bold"/>
                <a:ea typeface="Open Sans Bold"/>
                <a:cs typeface="Open Sans Bold"/>
                <a:sym typeface="Open Sans Bold"/>
              </a:rPr>
              <a:t>2024</a:t>
            </a:r>
          </a:p>
        </p:txBody>
      </p:sp>
      <p:sp>
        <p:nvSpPr>
          <p:cNvPr id="35" name="TextBox 35"/>
          <p:cNvSpPr txBox="1"/>
          <p:nvPr/>
        </p:nvSpPr>
        <p:spPr>
          <a:xfrm>
            <a:off x="10107959" y="7848448"/>
            <a:ext cx="7187803" cy="1012800"/>
          </a:xfrm>
          <a:prstGeom prst="rect">
            <a:avLst/>
          </a:prstGeom>
        </p:spPr>
        <p:txBody>
          <a:bodyPr lIns="0" tIns="0" rIns="0" bIns="0" rtlCol="0" anchor="t">
            <a:spAutoFit/>
          </a:bodyPr>
          <a:lstStyle/>
          <a:p>
            <a:pPr algn="l">
              <a:lnSpc>
                <a:spcPts val="2749"/>
              </a:lnSpc>
            </a:pPr>
            <a:r>
              <a:rPr lang="en-US" sz="1874" b="1" spc="37" dirty="0">
                <a:solidFill>
                  <a:srgbClr val="155E14"/>
                </a:solidFill>
                <a:latin typeface="Open Sans"/>
                <a:ea typeface="Open Sans"/>
                <a:cs typeface="Open Sans"/>
                <a:sym typeface="Open Sans"/>
              </a:rPr>
              <a:t>Action Plan Approved — The 44th Executive Council of the AU adopted the AfSEM Action Plan and approved AfSEM as a Flagship Project of AU Agenda 2063.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5E1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D2FFAA">
                <a:alpha val="81176"/>
              </a:srgbClr>
            </a:solidFill>
          </p:spPr>
          <p:txBody>
            <a:bodyPr/>
            <a:lstStyle/>
            <a:p>
              <a:endParaRPr lang="en-US"/>
            </a:p>
          </p:txBody>
        </p:sp>
      </p:grpSp>
      <p:grpSp>
        <p:nvGrpSpPr>
          <p:cNvPr id="6" name="Group 6"/>
          <p:cNvGrpSpPr/>
          <p:nvPr/>
        </p:nvGrpSpPr>
        <p:grpSpPr>
          <a:xfrm>
            <a:off x="0" y="0"/>
            <a:ext cx="7200900" cy="10287000"/>
            <a:chOff x="0" y="0"/>
            <a:chExt cx="9601200" cy="13716000"/>
          </a:xfrm>
        </p:grpSpPr>
        <p:sp>
          <p:nvSpPr>
            <p:cNvPr id="7" name="Freeform 7" descr="preencoded.png"/>
            <p:cNvSpPr/>
            <p:nvPr/>
          </p:nvSpPr>
          <p:spPr>
            <a:xfrm>
              <a:off x="0" y="0"/>
              <a:ext cx="9601200" cy="13716000"/>
            </a:xfrm>
            <a:custGeom>
              <a:avLst/>
              <a:gdLst/>
              <a:ahLst/>
              <a:cxnLst/>
              <a:rect l="l" t="t" r="r" b="b"/>
              <a:pathLst>
                <a:path w="9601200" h="13716000">
                  <a:moveTo>
                    <a:pt x="0" y="0"/>
                  </a:moveTo>
                  <a:lnTo>
                    <a:pt x="9601200" y="0"/>
                  </a:lnTo>
                  <a:lnTo>
                    <a:pt x="9601200" y="13716000"/>
                  </a:lnTo>
                  <a:lnTo>
                    <a:pt x="0" y="13716000"/>
                  </a:lnTo>
                  <a:lnTo>
                    <a:pt x="0" y="0"/>
                  </a:lnTo>
                  <a:close/>
                </a:path>
              </a:pathLst>
            </a:custGeom>
            <a:blipFill>
              <a:blip r:embed="rId3"/>
              <a:stretch>
                <a:fillRect l="-44" r="-44"/>
              </a:stretch>
            </a:blipFill>
          </p:spPr>
          <p:txBody>
            <a:bodyPr/>
            <a:lstStyle/>
            <a:p>
              <a:endParaRPr lang="en-US"/>
            </a:p>
          </p:txBody>
        </p:sp>
      </p:grpSp>
      <p:grpSp>
        <p:nvGrpSpPr>
          <p:cNvPr id="8" name="Group 8"/>
          <p:cNvGrpSpPr/>
          <p:nvPr/>
        </p:nvGrpSpPr>
        <p:grpSpPr>
          <a:xfrm>
            <a:off x="7850238" y="864984"/>
            <a:ext cx="1063276" cy="375761"/>
            <a:chOff x="0" y="0"/>
            <a:chExt cx="1417701" cy="501015"/>
          </a:xfrm>
        </p:grpSpPr>
        <p:sp>
          <p:nvSpPr>
            <p:cNvPr id="9" name="Freeform 9" descr="preencoded.png"/>
            <p:cNvSpPr/>
            <p:nvPr/>
          </p:nvSpPr>
          <p:spPr>
            <a:xfrm>
              <a:off x="0" y="0"/>
              <a:ext cx="1417701" cy="501015"/>
            </a:xfrm>
            <a:custGeom>
              <a:avLst/>
              <a:gdLst/>
              <a:ahLst/>
              <a:cxnLst/>
              <a:rect l="l" t="t" r="r" b="b"/>
              <a:pathLst>
                <a:path w="1417701" h="501015">
                  <a:moveTo>
                    <a:pt x="0" y="0"/>
                  </a:moveTo>
                  <a:lnTo>
                    <a:pt x="1417701" y="0"/>
                  </a:lnTo>
                  <a:lnTo>
                    <a:pt x="1417701" y="501015"/>
                  </a:lnTo>
                  <a:lnTo>
                    <a:pt x="0" y="501015"/>
                  </a:lnTo>
                  <a:lnTo>
                    <a:pt x="0" y="0"/>
                  </a:lnTo>
                  <a:close/>
                </a:path>
              </a:pathLst>
            </a:custGeom>
            <a:blipFill>
              <a:blip r:embed="rId4"/>
              <a:stretch>
                <a:fillRect l="-439" r="-439"/>
              </a:stretch>
            </a:blipFill>
          </p:spPr>
          <p:txBody>
            <a:bodyPr/>
            <a:lstStyle/>
            <a:p>
              <a:endParaRPr lang="en-US"/>
            </a:p>
          </p:txBody>
        </p:sp>
      </p:grpSp>
      <p:sp>
        <p:nvSpPr>
          <p:cNvPr id="10" name="TextBox 10"/>
          <p:cNvSpPr txBox="1"/>
          <p:nvPr/>
        </p:nvSpPr>
        <p:spPr>
          <a:xfrm>
            <a:off x="7850238" y="1455687"/>
            <a:ext cx="9445523" cy="1417625"/>
          </a:xfrm>
          <a:prstGeom prst="rect">
            <a:avLst/>
          </a:prstGeom>
        </p:spPr>
        <p:txBody>
          <a:bodyPr lIns="0" tIns="0" rIns="0" bIns="0" rtlCol="0" anchor="t">
            <a:spAutoFit/>
          </a:bodyPr>
          <a:lstStyle/>
          <a:p>
            <a:pPr algn="l">
              <a:lnSpc>
                <a:spcPts val="5562"/>
              </a:lnSpc>
            </a:pPr>
            <a:r>
              <a:rPr lang="en-US" sz="4437" spc="88" dirty="0">
                <a:solidFill>
                  <a:srgbClr val="E84E38"/>
                </a:solidFill>
                <a:latin typeface="Archivo Black"/>
                <a:ea typeface="Archivo Black"/>
                <a:cs typeface="Archivo Black"/>
                <a:sym typeface="Archivo Black"/>
              </a:rPr>
              <a:t>AFSEM ROADMAP: THREE STRATEGIC PHASES</a:t>
            </a:r>
          </a:p>
        </p:txBody>
      </p:sp>
      <p:sp>
        <p:nvSpPr>
          <p:cNvPr id="11" name="TextBox 11"/>
          <p:cNvSpPr txBox="1"/>
          <p:nvPr/>
        </p:nvSpPr>
        <p:spPr>
          <a:xfrm>
            <a:off x="7850238" y="3097559"/>
            <a:ext cx="9445523" cy="974819"/>
          </a:xfrm>
          <a:prstGeom prst="rect">
            <a:avLst/>
          </a:prstGeom>
        </p:spPr>
        <p:txBody>
          <a:bodyPr lIns="0" tIns="0" rIns="0" bIns="0" rtlCol="0" anchor="t">
            <a:spAutoFit/>
          </a:bodyPr>
          <a:lstStyle/>
          <a:p>
            <a:pPr algn="l">
              <a:lnSpc>
                <a:spcPts val="2561"/>
              </a:lnSpc>
            </a:pPr>
            <a:r>
              <a:rPr lang="en-US" sz="1749" b="1" spc="34" dirty="0">
                <a:solidFill>
                  <a:srgbClr val="155E14"/>
                </a:solidFill>
                <a:latin typeface="Open Sans"/>
                <a:ea typeface="Open Sans"/>
                <a:cs typeface="Open Sans"/>
                <a:sym typeface="Open Sans"/>
              </a:rPr>
              <a:t>The AfSEM implementation roadmap spans 15 years across three distinct phases, each building the institutional, regulatory, and market foundations needed for a fully integrated continental electricity market by 2040.</a:t>
            </a:r>
          </a:p>
        </p:txBody>
      </p:sp>
      <p:grpSp>
        <p:nvGrpSpPr>
          <p:cNvPr id="12" name="Group 12"/>
          <p:cNvGrpSpPr/>
          <p:nvPr/>
        </p:nvGrpSpPr>
        <p:grpSpPr>
          <a:xfrm>
            <a:off x="7850238" y="4385967"/>
            <a:ext cx="1134046" cy="1569815"/>
            <a:chOff x="0" y="0"/>
            <a:chExt cx="1512062" cy="2093087"/>
          </a:xfrm>
        </p:grpSpPr>
        <p:sp>
          <p:nvSpPr>
            <p:cNvPr id="13" name="Freeform 13" descr="preencoded.png"/>
            <p:cNvSpPr/>
            <p:nvPr/>
          </p:nvSpPr>
          <p:spPr>
            <a:xfrm>
              <a:off x="0" y="0"/>
              <a:ext cx="1512062" cy="2093087"/>
            </a:xfrm>
            <a:custGeom>
              <a:avLst/>
              <a:gdLst/>
              <a:ahLst/>
              <a:cxnLst/>
              <a:rect l="l" t="t" r="r" b="b"/>
              <a:pathLst>
                <a:path w="1512062" h="2093087">
                  <a:moveTo>
                    <a:pt x="0" y="0"/>
                  </a:moveTo>
                  <a:lnTo>
                    <a:pt x="1512062" y="0"/>
                  </a:lnTo>
                  <a:lnTo>
                    <a:pt x="1512062" y="2093087"/>
                  </a:lnTo>
                  <a:lnTo>
                    <a:pt x="0" y="2093087"/>
                  </a:lnTo>
                  <a:lnTo>
                    <a:pt x="0" y="0"/>
                  </a:lnTo>
                  <a:close/>
                </a:path>
              </a:pathLst>
            </a:custGeom>
            <a:blipFill>
              <a:blip r:embed="rId5"/>
              <a:stretch>
                <a:fillRect t="-12" b="-12"/>
              </a:stretch>
            </a:blipFill>
          </p:spPr>
          <p:txBody>
            <a:bodyPr/>
            <a:lstStyle/>
            <a:p>
              <a:endParaRPr lang="en-US"/>
            </a:p>
          </p:txBody>
        </p:sp>
      </p:grpSp>
      <p:sp>
        <p:nvSpPr>
          <p:cNvPr id="14" name="TextBox 14"/>
          <p:cNvSpPr txBox="1"/>
          <p:nvPr/>
        </p:nvSpPr>
        <p:spPr>
          <a:xfrm>
            <a:off x="9165727" y="4584202"/>
            <a:ext cx="3435696" cy="306494"/>
          </a:xfrm>
          <a:prstGeom prst="rect">
            <a:avLst/>
          </a:prstGeom>
        </p:spPr>
        <p:txBody>
          <a:bodyPr lIns="0" tIns="0" rIns="0" bIns="0" rtlCol="0" anchor="t">
            <a:spAutoFit/>
          </a:bodyPr>
          <a:lstStyle/>
          <a:p>
            <a:pPr algn="l">
              <a:lnSpc>
                <a:spcPts val="2509"/>
              </a:lnSpc>
            </a:pPr>
            <a:r>
              <a:rPr lang="en-US" sz="1995" b="1" spc="99" dirty="0">
                <a:solidFill>
                  <a:srgbClr val="FF0000"/>
                </a:solidFill>
                <a:latin typeface="Open Sans Bold"/>
                <a:ea typeface="Open Sans Bold"/>
                <a:cs typeface="Open Sans Bold"/>
                <a:sym typeface="Open Sans Bold"/>
              </a:rPr>
              <a:t>SHORT-TERM (2025–2028)</a:t>
            </a:r>
          </a:p>
        </p:txBody>
      </p:sp>
      <p:sp>
        <p:nvSpPr>
          <p:cNvPr id="15" name="TextBox 15"/>
          <p:cNvSpPr txBox="1"/>
          <p:nvPr/>
        </p:nvSpPr>
        <p:spPr>
          <a:xfrm>
            <a:off x="9165727" y="4971155"/>
            <a:ext cx="8130035" cy="974819"/>
          </a:xfrm>
          <a:prstGeom prst="rect">
            <a:avLst/>
          </a:prstGeom>
        </p:spPr>
        <p:txBody>
          <a:bodyPr lIns="0" tIns="0" rIns="0" bIns="0" rtlCol="0" anchor="t">
            <a:spAutoFit/>
          </a:bodyPr>
          <a:lstStyle/>
          <a:p>
            <a:pPr algn="l">
              <a:lnSpc>
                <a:spcPts val="2561"/>
              </a:lnSpc>
            </a:pPr>
            <a:r>
              <a:rPr lang="en-US" sz="1749" b="1" spc="34" dirty="0">
                <a:solidFill>
                  <a:srgbClr val="155E14"/>
                </a:solidFill>
                <a:latin typeface="Open Sans"/>
                <a:ea typeface="Open Sans"/>
                <a:cs typeface="Open Sans"/>
                <a:sym typeface="Open Sans"/>
              </a:rPr>
              <a:t>Governance Establishment and Regional Regulatory and Institutional Strengthening — building the coordination and oversight structures for AfSEM.</a:t>
            </a:r>
          </a:p>
        </p:txBody>
      </p:sp>
      <p:grpSp>
        <p:nvGrpSpPr>
          <p:cNvPr id="16" name="Group 16"/>
          <p:cNvGrpSpPr/>
          <p:nvPr/>
        </p:nvGrpSpPr>
        <p:grpSpPr>
          <a:xfrm>
            <a:off x="7850238" y="5955802"/>
            <a:ext cx="1134046" cy="1896332"/>
            <a:chOff x="0" y="0"/>
            <a:chExt cx="1512062" cy="2528443"/>
          </a:xfrm>
        </p:grpSpPr>
        <p:sp>
          <p:nvSpPr>
            <p:cNvPr id="17" name="Freeform 17" descr="preencoded.png"/>
            <p:cNvSpPr/>
            <p:nvPr/>
          </p:nvSpPr>
          <p:spPr>
            <a:xfrm>
              <a:off x="0" y="0"/>
              <a:ext cx="1512062" cy="2528443"/>
            </a:xfrm>
            <a:custGeom>
              <a:avLst/>
              <a:gdLst/>
              <a:ahLst/>
              <a:cxnLst/>
              <a:rect l="l" t="t" r="r" b="b"/>
              <a:pathLst>
                <a:path w="1512062" h="2528443">
                  <a:moveTo>
                    <a:pt x="0" y="0"/>
                  </a:moveTo>
                  <a:lnTo>
                    <a:pt x="1512062" y="0"/>
                  </a:lnTo>
                  <a:lnTo>
                    <a:pt x="1512062" y="2528443"/>
                  </a:lnTo>
                  <a:lnTo>
                    <a:pt x="0" y="2528443"/>
                  </a:lnTo>
                  <a:lnTo>
                    <a:pt x="0" y="0"/>
                  </a:lnTo>
                  <a:close/>
                </a:path>
              </a:pathLst>
            </a:custGeom>
            <a:blipFill>
              <a:blip r:embed="rId6"/>
              <a:stretch>
                <a:fillRect l="-25" r="-26"/>
              </a:stretch>
            </a:blipFill>
          </p:spPr>
          <p:txBody>
            <a:bodyPr/>
            <a:lstStyle/>
            <a:p>
              <a:endParaRPr lang="en-US"/>
            </a:p>
          </p:txBody>
        </p:sp>
      </p:grpSp>
      <p:sp>
        <p:nvSpPr>
          <p:cNvPr id="18" name="TextBox 18"/>
          <p:cNvSpPr txBox="1"/>
          <p:nvPr/>
        </p:nvSpPr>
        <p:spPr>
          <a:xfrm>
            <a:off x="9165727" y="6163570"/>
            <a:ext cx="3848548" cy="318221"/>
          </a:xfrm>
          <a:prstGeom prst="rect">
            <a:avLst/>
          </a:prstGeom>
        </p:spPr>
        <p:txBody>
          <a:bodyPr lIns="0" tIns="0" rIns="0" bIns="0" rtlCol="0" anchor="t">
            <a:spAutoFit/>
          </a:bodyPr>
          <a:lstStyle/>
          <a:p>
            <a:pPr algn="l">
              <a:lnSpc>
                <a:spcPts val="2612"/>
              </a:lnSpc>
            </a:pPr>
            <a:r>
              <a:rPr lang="en-US" sz="2077" b="1" spc="103" dirty="0">
                <a:solidFill>
                  <a:srgbClr val="FF0000"/>
                </a:solidFill>
                <a:latin typeface="Open Sans Bold"/>
                <a:ea typeface="Open Sans Bold"/>
                <a:cs typeface="Open Sans Bold"/>
                <a:sym typeface="Open Sans Bold"/>
              </a:rPr>
              <a:t>MEDIUM-TERM (2029–2033)</a:t>
            </a:r>
          </a:p>
        </p:txBody>
      </p:sp>
      <p:sp>
        <p:nvSpPr>
          <p:cNvPr id="19" name="TextBox 19"/>
          <p:cNvSpPr txBox="1"/>
          <p:nvPr/>
        </p:nvSpPr>
        <p:spPr>
          <a:xfrm>
            <a:off x="9165727" y="6540998"/>
            <a:ext cx="8130035" cy="974819"/>
          </a:xfrm>
          <a:prstGeom prst="rect">
            <a:avLst/>
          </a:prstGeom>
        </p:spPr>
        <p:txBody>
          <a:bodyPr lIns="0" tIns="0" rIns="0" bIns="0" rtlCol="0" anchor="t">
            <a:spAutoFit/>
          </a:bodyPr>
          <a:lstStyle/>
          <a:p>
            <a:pPr algn="l">
              <a:lnSpc>
                <a:spcPts val="2561"/>
              </a:lnSpc>
            </a:pPr>
            <a:r>
              <a:rPr lang="en-US" sz="1749" b="1" spc="34" dirty="0">
                <a:solidFill>
                  <a:srgbClr val="155E14"/>
                </a:solidFill>
                <a:latin typeface="Open Sans"/>
                <a:ea typeface="Open Sans"/>
                <a:cs typeface="Open Sans"/>
                <a:sym typeface="Open Sans"/>
              </a:rPr>
              <a:t>Legal &amp; Regulatory Alignment — regional-continental harmonization of legal frameworks and the opening of regional power markets to cross-border trading.</a:t>
            </a:r>
          </a:p>
        </p:txBody>
      </p:sp>
      <p:grpSp>
        <p:nvGrpSpPr>
          <p:cNvPr id="20" name="Group 20"/>
          <p:cNvGrpSpPr/>
          <p:nvPr/>
        </p:nvGrpSpPr>
        <p:grpSpPr>
          <a:xfrm>
            <a:off x="7850238" y="7852172"/>
            <a:ext cx="1134046" cy="1569815"/>
            <a:chOff x="0" y="0"/>
            <a:chExt cx="1512062" cy="2093087"/>
          </a:xfrm>
        </p:grpSpPr>
        <p:sp>
          <p:nvSpPr>
            <p:cNvPr id="21" name="Freeform 21" descr="preencoded.png"/>
            <p:cNvSpPr/>
            <p:nvPr/>
          </p:nvSpPr>
          <p:spPr>
            <a:xfrm>
              <a:off x="0" y="0"/>
              <a:ext cx="1512062" cy="2093087"/>
            </a:xfrm>
            <a:custGeom>
              <a:avLst/>
              <a:gdLst/>
              <a:ahLst/>
              <a:cxnLst/>
              <a:rect l="l" t="t" r="r" b="b"/>
              <a:pathLst>
                <a:path w="1512062" h="2093087">
                  <a:moveTo>
                    <a:pt x="0" y="0"/>
                  </a:moveTo>
                  <a:lnTo>
                    <a:pt x="1512062" y="0"/>
                  </a:lnTo>
                  <a:lnTo>
                    <a:pt x="1512062" y="2093087"/>
                  </a:lnTo>
                  <a:lnTo>
                    <a:pt x="0" y="2093087"/>
                  </a:lnTo>
                  <a:lnTo>
                    <a:pt x="0" y="0"/>
                  </a:lnTo>
                  <a:close/>
                </a:path>
              </a:pathLst>
            </a:custGeom>
            <a:blipFill>
              <a:blip r:embed="rId7"/>
              <a:stretch>
                <a:fillRect t="-12" b="-12"/>
              </a:stretch>
            </a:blipFill>
          </p:spPr>
          <p:txBody>
            <a:bodyPr/>
            <a:lstStyle/>
            <a:p>
              <a:endParaRPr lang="en-US"/>
            </a:p>
          </p:txBody>
        </p:sp>
      </p:grpSp>
      <p:sp>
        <p:nvSpPr>
          <p:cNvPr id="22" name="TextBox 22"/>
          <p:cNvSpPr txBox="1"/>
          <p:nvPr/>
        </p:nvSpPr>
        <p:spPr>
          <a:xfrm>
            <a:off x="9165727" y="8050416"/>
            <a:ext cx="3364859" cy="318620"/>
          </a:xfrm>
          <a:prstGeom prst="rect">
            <a:avLst/>
          </a:prstGeom>
        </p:spPr>
        <p:txBody>
          <a:bodyPr lIns="0" tIns="0" rIns="0" bIns="0" rtlCol="0" anchor="t">
            <a:spAutoFit/>
          </a:bodyPr>
          <a:lstStyle/>
          <a:p>
            <a:pPr algn="l">
              <a:lnSpc>
                <a:spcPts val="2543"/>
              </a:lnSpc>
            </a:pPr>
            <a:r>
              <a:rPr lang="en-US" sz="2022" b="1" spc="101" dirty="0">
                <a:solidFill>
                  <a:srgbClr val="FF0000"/>
                </a:solidFill>
                <a:latin typeface="Open Sans Bold"/>
                <a:ea typeface="Open Sans Bold"/>
                <a:cs typeface="Open Sans Bold"/>
                <a:sym typeface="Open Sans Bold"/>
              </a:rPr>
              <a:t>LONG-TERM (2034–2040)</a:t>
            </a:r>
          </a:p>
        </p:txBody>
      </p:sp>
      <p:sp>
        <p:nvSpPr>
          <p:cNvPr id="23" name="TextBox 23"/>
          <p:cNvSpPr txBox="1"/>
          <p:nvPr/>
        </p:nvSpPr>
        <p:spPr>
          <a:xfrm>
            <a:off x="9165727" y="8437359"/>
            <a:ext cx="8130035" cy="641394"/>
          </a:xfrm>
          <a:prstGeom prst="rect">
            <a:avLst/>
          </a:prstGeom>
        </p:spPr>
        <p:txBody>
          <a:bodyPr lIns="0" tIns="0" rIns="0" bIns="0" rtlCol="0" anchor="t">
            <a:spAutoFit/>
          </a:bodyPr>
          <a:lstStyle/>
          <a:p>
            <a:pPr algn="l">
              <a:lnSpc>
                <a:spcPts val="2561"/>
              </a:lnSpc>
            </a:pPr>
            <a:r>
              <a:rPr lang="en-US" sz="1749" b="1" spc="34" dirty="0">
                <a:solidFill>
                  <a:srgbClr val="155E14"/>
                </a:solidFill>
                <a:latin typeface="Open Sans"/>
                <a:ea typeface="Open Sans"/>
                <a:cs typeface="Open Sans"/>
                <a:sym typeface="Open Sans"/>
              </a:rPr>
              <a:t>Full Market Integration — operationalization of a unified continental electricity market enabling inter-regional electricity trading at scale.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5E1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D2FFAA">
                <a:alpha val="81176"/>
              </a:srgbClr>
            </a:solidFill>
          </p:spPr>
          <p:txBody>
            <a:bodyPr/>
            <a:lstStyle/>
            <a:p>
              <a:endParaRPr lang="en-US"/>
            </a:p>
          </p:txBody>
        </p:sp>
      </p:grpSp>
      <p:grpSp>
        <p:nvGrpSpPr>
          <p:cNvPr id="6" name="Group 6"/>
          <p:cNvGrpSpPr/>
          <p:nvPr/>
        </p:nvGrpSpPr>
        <p:grpSpPr>
          <a:xfrm>
            <a:off x="992238" y="835076"/>
            <a:ext cx="1063276" cy="375761"/>
            <a:chOff x="0" y="0"/>
            <a:chExt cx="1417701" cy="501015"/>
          </a:xfrm>
        </p:grpSpPr>
        <p:sp>
          <p:nvSpPr>
            <p:cNvPr id="7" name="Freeform 7" descr="preencoded.png"/>
            <p:cNvSpPr/>
            <p:nvPr/>
          </p:nvSpPr>
          <p:spPr>
            <a:xfrm>
              <a:off x="0" y="0"/>
              <a:ext cx="1417701" cy="501015"/>
            </a:xfrm>
            <a:custGeom>
              <a:avLst/>
              <a:gdLst/>
              <a:ahLst/>
              <a:cxnLst/>
              <a:rect l="l" t="t" r="r" b="b"/>
              <a:pathLst>
                <a:path w="1417701" h="501015">
                  <a:moveTo>
                    <a:pt x="0" y="0"/>
                  </a:moveTo>
                  <a:lnTo>
                    <a:pt x="1417701" y="0"/>
                  </a:lnTo>
                  <a:lnTo>
                    <a:pt x="1417701" y="501015"/>
                  </a:lnTo>
                  <a:lnTo>
                    <a:pt x="0" y="501015"/>
                  </a:lnTo>
                  <a:lnTo>
                    <a:pt x="0" y="0"/>
                  </a:lnTo>
                  <a:close/>
                </a:path>
              </a:pathLst>
            </a:custGeom>
            <a:blipFill>
              <a:blip r:embed="rId3"/>
              <a:stretch>
                <a:fillRect l="-439" r="-439"/>
              </a:stretch>
            </a:blipFill>
          </p:spPr>
          <p:txBody>
            <a:bodyPr/>
            <a:lstStyle/>
            <a:p>
              <a:endParaRPr lang="en-US"/>
            </a:p>
          </p:txBody>
        </p:sp>
      </p:grpSp>
      <p:sp>
        <p:nvSpPr>
          <p:cNvPr id="8" name="TextBox 8"/>
          <p:cNvSpPr txBox="1"/>
          <p:nvPr/>
        </p:nvSpPr>
        <p:spPr>
          <a:xfrm>
            <a:off x="992238" y="1425778"/>
            <a:ext cx="16303523" cy="1417625"/>
          </a:xfrm>
          <a:prstGeom prst="rect">
            <a:avLst/>
          </a:prstGeom>
        </p:spPr>
        <p:txBody>
          <a:bodyPr lIns="0" tIns="0" rIns="0" bIns="0" rtlCol="0" anchor="t">
            <a:spAutoFit/>
          </a:bodyPr>
          <a:lstStyle/>
          <a:p>
            <a:pPr algn="l">
              <a:lnSpc>
                <a:spcPts val="5562"/>
              </a:lnSpc>
            </a:pPr>
            <a:r>
              <a:rPr lang="en-US" sz="4437" spc="88" dirty="0">
                <a:solidFill>
                  <a:srgbClr val="FF0000"/>
                </a:solidFill>
                <a:latin typeface="Archivo Black"/>
                <a:ea typeface="Archivo Black"/>
                <a:cs typeface="Archivo Black"/>
                <a:sym typeface="Archivo Black"/>
              </a:rPr>
              <a:t>SHORT-TERM IMPLEMENTATION PLAN (2025–2028): KEY SEGMENTS</a:t>
            </a:r>
          </a:p>
        </p:txBody>
      </p:sp>
      <p:sp>
        <p:nvSpPr>
          <p:cNvPr id="9" name="TextBox 9"/>
          <p:cNvSpPr txBox="1"/>
          <p:nvPr/>
        </p:nvSpPr>
        <p:spPr>
          <a:xfrm>
            <a:off x="992238" y="3067641"/>
            <a:ext cx="16303523" cy="641394"/>
          </a:xfrm>
          <a:prstGeom prst="rect">
            <a:avLst/>
          </a:prstGeom>
        </p:spPr>
        <p:txBody>
          <a:bodyPr lIns="0" tIns="0" rIns="0" bIns="0" rtlCol="0" anchor="t">
            <a:spAutoFit/>
          </a:bodyPr>
          <a:lstStyle/>
          <a:p>
            <a:pPr algn="l">
              <a:lnSpc>
                <a:spcPts val="2561"/>
              </a:lnSpc>
            </a:pPr>
            <a:r>
              <a:rPr lang="en-US" sz="1749" b="1" spc="34" dirty="0">
                <a:solidFill>
                  <a:srgbClr val="155E14"/>
                </a:solidFill>
                <a:latin typeface="Open Sans"/>
                <a:ea typeface="Open Sans"/>
                <a:cs typeface="Open Sans"/>
                <a:sym typeface="Open Sans"/>
              </a:rPr>
              <a:t>The Short-Term AfSEM Implementation Plan is organized into four operational segments, each addressing a distinct pillar of market development and institutional readiness.</a:t>
            </a:r>
          </a:p>
        </p:txBody>
      </p:sp>
      <p:sp>
        <p:nvSpPr>
          <p:cNvPr id="10" name="Freeform 10"/>
          <p:cNvSpPr/>
          <p:nvPr/>
        </p:nvSpPr>
        <p:spPr>
          <a:xfrm>
            <a:off x="977951" y="4015235"/>
            <a:ext cx="8089487" cy="2989516"/>
          </a:xfrm>
          <a:custGeom>
            <a:avLst/>
            <a:gdLst/>
            <a:ahLst/>
            <a:cxnLst/>
            <a:rect l="l" t="t" r="r" b="b"/>
            <a:pathLst>
              <a:path w="8089487" h="2989516">
                <a:moveTo>
                  <a:pt x="0" y="0"/>
                </a:moveTo>
                <a:lnTo>
                  <a:pt x="8089487" y="0"/>
                </a:lnTo>
                <a:lnTo>
                  <a:pt x="8089487" y="2989517"/>
                </a:lnTo>
                <a:lnTo>
                  <a:pt x="0" y="2989517"/>
                </a:lnTo>
                <a:lnTo>
                  <a:pt x="0" y="0"/>
                </a:lnTo>
                <a:close/>
              </a:path>
            </a:pathLst>
          </a:custGeom>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11" name="TextBox 11"/>
          <p:cNvSpPr txBox="1"/>
          <p:nvPr/>
        </p:nvSpPr>
        <p:spPr>
          <a:xfrm>
            <a:off x="1247623" y="4275382"/>
            <a:ext cx="5364804" cy="281359"/>
          </a:xfrm>
          <a:prstGeom prst="rect">
            <a:avLst/>
          </a:prstGeom>
        </p:spPr>
        <p:txBody>
          <a:bodyPr lIns="0" tIns="0" rIns="0" bIns="0" rtlCol="0" anchor="t">
            <a:spAutoFit/>
          </a:bodyPr>
          <a:lstStyle/>
          <a:p>
            <a:pPr algn="l">
              <a:lnSpc>
                <a:spcPts val="2283"/>
              </a:lnSpc>
            </a:pPr>
            <a:r>
              <a:rPr lang="en-US" sz="1816" b="1" spc="90" dirty="0">
                <a:solidFill>
                  <a:srgbClr val="FF0000"/>
                </a:solidFill>
                <a:latin typeface="Open Sans Bold"/>
                <a:ea typeface="Open Sans Bold"/>
                <a:cs typeface="Open Sans Bold"/>
                <a:sym typeface="Open Sans Bold"/>
              </a:rPr>
              <a:t>SEGMENT 1: GOVERNANCE COORDINATION</a:t>
            </a:r>
          </a:p>
        </p:txBody>
      </p:sp>
      <p:sp>
        <p:nvSpPr>
          <p:cNvPr id="12" name="TextBox 12"/>
          <p:cNvSpPr txBox="1"/>
          <p:nvPr/>
        </p:nvSpPr>
        <p:spPr>
          <a:xfrm>
            <a:off x="1247623" y="4643285"/>
            <a:ext cx="7550201" cy="1308243"/>
          </a:xfrm>
          <a:prstGeom prst="rect">
            <a:avLst/>
          </a:prstGeom>
        </p:spPr>
        <p:txBody>
          <a:bodyPr lIns="0" tIns="0" rIns="0" bIns="0" rtlCol="0" anchor="t">
            <a:spAutoFit/>
          </a:bodyPr>
          <a:lstStyle/>
          <a:p>
            <a:pPr algn="l">
              <a:lnSpc>
                <a:spcPts val="2561"/>
              </a:lnSpc>
            </a:pPr>
            <a:r>
              <a:rPr lang="en-US" sz="1749" b="1" spc="34" dirty="0">
                <a:solidFill>
                  <a:srgbClr val="155E14"/>
                </a:solidFill>
                <a:latin typeface="Open Sans"/>
                <a:ea typeface="Open Sans"/>
                <a:cs typeface="Open Sans"/>
                <a:sym typeface="Open Sans"/>
              </a:rPr>
              <a:t>Operationalize the SPCU; constitute the AfSEM Forum and Oversight Committee; create Technical Working Groups; ensure coordination, administration, and monitoring across all AfSEM activities.</a:t>
            </a:r>
          </a:p>
        </p:txBody>
      </p:sp>
      <p:sp>
        <p:nvSpPr>
          <p:cNvPr id="13" name="Freeform 13"/>
          <p:cNvSpPr/>
          <p:nvPr/>
        </p:nvSpPr>
        <p:spPr>
          <a:xfrm>
            <a:off x="9220352" y="4015235"/>
            <a:ext cx="8089678" cy="2989516"/>
          </a:xfrm>
          <a:custGeom>
            <a:avLst/>
            <a:gdLst/>
            <a:ahLst/>
            <a:cxnLst/>
            <a:rect l="l" t="t" r="r" b="b"/>
            <a:pathLst>
              <a:path w="8089678" h="2989516">
                <a:moveTo>
                  <a:pt x="0" y="0"/>
                </a:moveTo>
                <a:lnTo>
                  <a:pt x="8089678" y="0"/>
                </a:lnTo>
                <a:lnTo>
                  <a:pt x="8089678" y="2989517"/>
                </a:lnTo>
                <a:lnTo>
                  <a:pt x="0" y="2989517"/>
                </a:lnTo>
                <a:lnTo>
                  <a:pt x="0" y="0"/>
                </a:lnTo>
                <a:close/>
              </a:path>
            </a:pathLst>
          </a:custGeom>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14" name="TextBox 14"/>
          <p:cNvSpPr txBox="1"/>
          <p:nvPr/>
        </p:nvSpPr>
        <p:spPr>
          <a:xfrm>
            <a:off x="9490024" y="4265857"/>
            <a:ext cx="7550353" cy="700769"/>
          </a:xfrm>
          <a:prstGeom prst="rect">
            <a:avLst/>
          </a:prstGeom>
        </p:spPr>
        <p:txBody>
          <a:bodyPr lIns="0" tIns="0" rIns="0" bIns="0" rtlCol="0" anchor="t">
            <a:spAutoFit/>
          </a:bodyPr>
          <a:lstStyle/>
          <a:p>
            <a:pPr algn="l">
              <a:lnSpc>
                <a:spcPts val="2750"/>
              </a:lnSpc>
            </a:pPr>
            <a:r>
              <a:rPr lang="en-US" sz="2187" b="1" spc="109" dirty="0">
                <a:solidFill>
                  <a:srgbClr val="FF0000"/>
                </a:solidFill>
                <a:latin typeface="Open Sans Bold"/>
                <a:ea typeface="Open Sans Bold"/>
                <a:cs typeface="Open Sans Bold"/>
                <a:sym typeface="Open Sans Bold"/>
              </a:rPr>
              <a:t>SEGMENT 2: REGULATORY &amp; INSTITUTIONAL STRENGTHENING</a:t>
            </a:r>
          </a:p>
        </p:txBody>
      </p:sp>
      <p:sp>
        <p:nvSpPr>
          <p:cNvPr id="15" name="TextBox 15"/>
          <p:cNvSpPr txBox="1"/>
          <p:nvPr/>
        </p:nvSpPr>
        <p:spPr>
          <a:xfrm>
            <a:off x="9490024" y="4997653"/>
            <a:ext cx="7550353" cy="1900649"/>
          </a:xfrm>
          <a:prstGeom prst="rect">
            <a:avLst/>
          </a:prstGeom>
        </p:spPr>
        <p:txBody>
          <a:bodyPr lIns="0" tIns="0" rIns="0" bIns="0" rtlCol="0" anchor="t">
            <a:spAutoFit/>
          </a:bodyPr>
          <a:lstStyle/>
          <a:p>
            <a:pPr algn="l">
              <a:lnSpc>
                <a:spcPts val="2529"/>
              </a:lnSpc>
            </a:pPr>
            <a:r>
              <a:rPr lang="en-US" sz="1728" b="1" spc="34" dirty="0">
                <a:solidFill>
                  <a:srgbClr val="155E14"/>
                </a:solidFill>
                <a:latin typeface="Open Sans"/>
                <a:ea typeface="Open Sans"/>
                <a:cs typeface="Open Sans"/>
                <a:sym typeface="Open Sans"/>
              </a:rPr>
              <a:t>Support power pools (EAPP, SAPP, CAPP, COMELEC) to establish functional regional regulatory agencies; develop and implement regulatory instruments for regional power trading; support Member States to build independent national regulators. Adopt the AfDB Electricity Regulatory Index (ERI) for AfSEM monitoring and evaluation.</a:t>
            </a:r>
          </a:p>
        </p:txBody>
      </p:sp>
      <p:sp>
        <p:nvSpPr>
          <p:cNvPr id="16" name="Freeform 16"/>
          <p:cNvSpPr/>
          <p:nvPr/>
        </p:nvSpPr>
        <p:spPr>
          <a:xfrm>
            <a:off x="977951" y="7157589"/>
            <a:ext cx="8089582" cy="2651559"/>
          </a:xfrm>
          <a:custGeom>
            <a:avLst/>
            <a:gdLst/>
            <a:ahLst/>
            <a:cxnLst/>
            <a:rect l="l" t="t" r="r" b="b"/>
            <a:pathLst>
              <a:path w="8089582" h="2308574">
                <a:moveTo>
                  <a:pt x="0" y="0"/>
                </a:moveTo>
                <a:lnTo>
                  <a:pt x="8089582" y="0"/>
                </a:lnTo>
                <a:lnTo>
                  <a:pt x="8089582" y="2308574"/>
                </a:lnTo>
                <a:lnTo>
                  <a:pt x="0" y="2308574"/>
                </a:lnTo>
                <a:lnTo>
                  <a:pt x="0" y="0"/>
                </a:lnTo>
                <a:close/>
              </a:path>
            </a:pathLst>
          </a:custGeom>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17" name="TextBox 17"/>
          <p:cNvSpPr txBox="1"/>
          <p:nvPr/>
        </p:nvSpPr>
        <p:spPr>
          <a:xfrm>
            <a:off x="1247623" y="7408221"/>
            <a:ext cx="6994474" cy="291109"/>
          </a:xfrm>
          <a:prstGeom prst="rect">
            <a:avLst/>
          </a:prstGeom>
        </p:spPr>
        <p:txBody>
          <a:bodyPr lIns="0" tIns="0" rIns="0" bIns="0" rtlCol="0" anchor="t">
            <a:spAutoFit/>
          </a:bodyPr>
          <a:lstStyle/>
          <a:p>
            <a:pPr algn="l">
              <a:lnSpc>
                <a:spcPts val="2360"/>
              </a:lnSpc>
            </a:pPr>
            <a:r>
              <a:rPr lang="en-US" sz="1877" b="1" spc="93" dirty="0">
                <a:solidFill>
                  <a:srgbClr val="FF0000"/>
                </a:solidFill>
                <a:latin typeface="Open Sans Bold"/>
                <a:ea typeface="Open Sans Bold"/>
                <a:cs typeface="Open Sans Bold"/>
                <a:sym typeface="Open Sans Bold"/>
              </a:rPr>
              <a:t>SEGMENT 3: REGIONAL POWER MARKET DEVELOPMENT</a:t>
            </a:r>
          </a:p>
        </p:txBody>
      </p:sp>
      <p:sp>
        <p:nvSpPr>
          <p:cNvPr id="18" name="TextBox 18"/>
          <p:cNvSpPr txBox="1"/>
          <p:nvPr/>
        </p:nvSpPr>
        <p:spPr>
          <a:xfrm>
            <a:off x="1247623" y="7785649"/>
            <a:ext cx="7550201" cy="1308243"/>
          </a:xfrm>
          <a:prstGeom prst="rect">
            <a:avLst/>
          </a:prstGeom>
        </p:spPr>
        <p:txBody>
          <a:bodyPr lIns="0" tIns="0" rIns="0" bIns="0" rtlCol="0" anchor="t">
            <a:spAutoFit/>
          </a:bodyPr>
          <a:lstStyle/>
          <a:p>
            <a:pPr algn="l">
              <a:lnSpc>
                <a:spcPts val="2561"/>
              </a:lnSpc>
            </a:pPr>
            <a:r>
              <a:rPr lang="en-US" sz="1749" b="1" spc="34" dirty="0">
                <a:solidFill>
                  <a:srgbClr val="155E14"/>
                </a:solidFill>
                <a:latin typeface="Open Sans"/>
                <a:ea typeface="Open Sans"/>
                <a:cs typeface="Open Sans"/>
                <a:sym typeface="Open Sans"/>
              </a:rPr>
              <a:t>Strengthen capacity of SAPP, EAPP, CAPP, WAPP, and COMELEC to harmonize market rules and tariffs; establish Market Trading Platforms; operationalize regional power markets for cross-border electricity trading.</a:t>
            </a:r>
          </a:p>
        </p:txBody>
      </p:sp>
      <p:sp>
        <p:nvSpPr>
          <p:cNvPr id="19" name="Freeform 19"/>
          <p:cNvSpPr/>
          <p:nvPr/>
        </p:nvSpPr>
        <p:spPr>
          <a:xfrm>
            <a:off x="9220352" y="7157590"/>
            <a:ext cx="8089773" cy="2651558"/>
          </a:xfrm>
          <a:custGeom>
            <a:avLst/>
            <a:gdLst/>
            <a:ahLst/>
            <a:cxnLst/>
            <a:rect l="l" t="t" r="r" b="b"/>
            <a:pathLst>
              <a:path w="8089773" h="2308574">
                <a:moveTo>
                  <a:pt x="0" y="0"/>
                </a:moveTo>
                <a:lnTo>
                  <a:pt x="8089773" y="0"/>
                </a:lnTo>
                <a:lnTo>
                  <a:pt x="8089773" y="2308574"/>
                </a:lnTo>
                <a:lnTo>
                  <a:pt x="0" y="2308574"/>
                </a:lnTo>
                <a:lnTo>
                  <a:pt x="0" y="0"/>
                </a:lnTo>
                <a:close/>
              </a:path>
            </a:pathLst>
          </a:custGeom>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20" name="TextBox 20"/>
          <p:cNvSpPr txBox="1"/>
          <p:nvPr/>
        </p:nvSpPr>
        <p:spPr>
          <a:xfrm>
            <a:off x="9490024" y="7408221"/>
            <a:ext cx="7133634" cy="291109"/>
          </a:xfrm>
          <a:prstGeom prst="rect">
            <a:avLst/>
          </a:prstGeom>
        </p:spPr>
        <p:txBody>
          <a:bodyPr lIns="0" tIns="0" rIns="0" bIns="0" rtlCol="0" anchor="t">
            <a:spAutoFit/>
          </a:bodyPr>
          <a:lstStyle/>
          <a:p>
            <a:pPr algn="l">
              <a:lnSpc>
                <a:spcPts val="2360"/>
              </a:lnSpc>
            </a:pPr>
            <a:r>
              <a:rPr lang="en-US" sz="1877" b="1" spc="93" dirty="0">
                <a:solidFill>
                  <a:srgbClr val="FF0000"/>
                </a:solidFill>
                <a:latin typeface="Open Sans Bold"/>
                <a:ea typeface="Open Sans Bold"/>
                <a:cs typeface="Open Sans Bold"/>
                <a:sym typeface="Open Sans Bold"/>
              </a:rPr>
              <a:t>SEGMENT 4: OFF-GRID &amp; RENEWABLE ENERGY MARKETS</a:t>
            </a:r>
          </a:p>
        </p:txBody>
      </p:sp>
      <p:sp>
        <p:nvSpPr>
          <p:cNvPr id="21" name="TextBox 21"/>
          <p:cNvSpPr txBox="1"/>
          <p:nvPr/>
        </p:nvSpPr>
        <p:spPr>
          <a:xfrm>
            <a:off x="9490024" y="7785649"/>
            <a:ext cx="7550353" cy="1579343"/>
          </a:xfrm>
          <a:prstGeom prst="rect">
            <a:avLst/>
          </a:prstGeom>
        </p:spPr>
        <p:txBody>
          <a:bodyPr lIns="0" tIns="0" rIns="0" bIns="0" rtlCol="0" anchor="t">
            <a:spAutoFit/>
          </a:bodyPr>
          <a:lstStyle/>
          <a:p>
            <a:pPr algn="l">
              <a:lnSpc>
                <a:spcPts val="2497"/>
              </a:lnSpc>
            </a:pPr>
            <a:r>
              <a:rPr lang="en-US" sz="1706" b="1" spc="34" dirty="0">
                <a:solidFill>
                  <a:srgbClr val="155E14"/>
                </a:solidFill>
                <a:latin typeface="Open Sans"/>
                <a:ea typeface="Open Sans"/>
                <a:cs typeface="Open Sans"/>
                <a:sym typeface="Open Sans"/>
              </a:rPr>
              <a:t>Work with REERECE to harmonize off-grid and mini-grid market policies; develop a competitive RE technology market framework; implement Renewable Energy Markets for African island states; collaborate with </a:t>
            </a:r>
            <a:r>
              <a:rPr lang="en-US" sz="1706" b="1" spc="34" dirty="0" err="1">
                <a:solidFill>
                  <a:srgbClr val="155E14"/>
                </a:solidFill>
                <a:latin typeface="Open Sans"/>
                <a:ea typeface="Open Sans"/>
                <a:cs typeface="Open Sans"/>
                <a:sym typeface="Open Sans"/>
              </a:rPr>
              <a:t>AfCFTA</a:t>
            </a:r>
            <a:r>
              <a:rPr lang="en-US" sz="1706" b="1" spc="34" dirty="0">
                <a:solidFill>
                  <a:srgbClr val="155E14"/>
                </a:solidFill>
                <a:latin typeface="Open Sans"/>
                <a:ea typeface="Open Sans"/>
                <a:cs typeface="Open Sans"/>
                <a:sym typeface="Open Sans"/>
              </a:rPr>
              <a:t> on a continental strategy for renewable technology trading.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55E1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D2FFAA">
                <a:alpha val="81176"/>
              </a:srgbClr>
            </a:solidFill>
          </p:spPr>
          <p:txBody>
            <a:bodyPr/>
            <a:lstStyle/>
            <a:p>
              <a:endParaRPr lang="en-US"/>
            </a:p>
          </p:txBody>
        </p:sp>
      </p:grpSp>
      <p:sp>
        <p:nvSpPr>
          <p:cNvPr id="11" name="TextBox 11"/>
          <p:cNvSpPr txBox="1"/>
          <p:nvPr/>
        </p:nvSpPr>
        <p:spPr>
          <a:xfrm>
            <a:off x="1371600" y="1633550"/>
            <a:ext cx="15924161" cy="1746760"/>
          </a:xfrm>
          <a:prstGeom prst="rect">
            <a:avLst/>
          </a:prstGeom>
        </p:spPr>
        <p:txBody>
          <a:bodyPr wrap="square" lIns="0" tIns="0" rIns="0" bIns="0" rtlCol="0" anchor="t">
            <a:spAutoFit/>
          </a:bodyPr>
          <a:lstStyle/>
          <a:p>
            <a:pPr algn="ctr">
              <a:lnSpc>
                <a:spcPts val="6936"/>
              </a:lnSpc>
            </a:pPr>
            <a:r>
              <a:rPr lang="en-US" sz="5562" spc="111" dirty="0">
                <a:solidFill>
                  <a:srgbClr val="E84E38"/>
                </a:solidFill>
                <a:latin typeface="Archivo Black"/>
                <a:ea typeface="Archivo Black"/>
                <a:cs typeface="Archivo Black"/>
                <a:sym typeface="Archivo Black"/>
              </a:rPr>
              <a:t>SEGMENT 1: AFSEM COORDINATION AND GOVERNANCE ESTABLISHMENT</a:t>
            </a:r>
          </a:p>
        </p:txBody>
      </p:sp>
      <p:sp>
        <p:nvSpPr>
          <p:cNvPr id="12" name="TextBox 12"/>
          <p:cNvSpPr txBox="1"/>
          <p:nvPr/>
        </p:nvSpPr>
        <p:spPr>
          <a:xfrm>
            <a:off x="4421238" y="4229100"/>
            <a:ext cx="9445523" cy="1341970"/>
          </a:xfrm>
          <a:prstGeom prst="rect">
            <a:avLst/>
          </a:prstGeom>
        </p:spPr>
        <p:txBody>
          <a:bodyPr lIns="0" tIns="0" rIns="0" bIns="0" rtlCol="0" anchor="t">
            <a:spAutoFit/>
          </a:bodyPr>
          <a:lstStyle/>
          <a:p>
            <a:pPr algn="ctr">
              <a:lnSpc>
                <a:spcPts val="3561"/>
              </a:lnSpc>
            </a:pPr>
            <a:r>
              <a:rPr lang="en-US" sz="2187" b="1" spc="43" dirty="0">
                <a:solidFill>
                  <a:srgbClr val="155E14"/>
                </a:solidFill>
                <a:latin typeface="Open Sans"/>
                <a:ea typeface="Open Sans"/>
                <a:cs typeface="Open Sans"/>
                <a:sym typeface="Open Sans"/>
              </a:rPr>
              <a:t>Building the foundational governance architecture to coordinate, monitor, and drive the implementation of the African Single Electricity Market across all institutional levels.</a:t>
            </a:r>
          </a:p>
        </p:txBody>
      </p:sp>
      <p:grpSp>
        <p:nvGrpSpPr>
          <p:cNvPr id="13" name="Group 6">
            <a:extLst>
              <a:ext uri="{FF2B5EF4-FFF2-40B4-BE49-F238E27FC236}">
                <a16:creationId xmlns:a16="http://schemas.microsoft.com/office/drawing/2014/main" id="{FB7D05CE-8EC3-CC33-E09F-10E028621D2B}"/>
              </a:ext>
            </a:extLst>
          </p:cNvPr>
          <p:cNvGrpSpPr/>
          <p:nvPr/>
        </p:nvGrpSpPr>
        <p:grpSpPr>
          <a:xfrm>
            <a:off x="992238" y="886120"/>
            <a:ext cx="1129570" cy="399288"/>
            <a:chOff x="0" y="0"/>
            <a:chExt cx="1506093" cy="532384"/>
          </a:xfrm>
        </p:grpSpPr>
        <p:sp>
          <p:nvSpPr>
            <p:cNvPr id="14" name="Freeform 7" descr="preencoded.png">
              <a:extLst>
                <a:ext uri="{FF2B5EF4-FFF2-40B4-BE49-F238E27FC236}">
                  <a16:creationId xmlns:a16="http://schemas.microsoft.com/office/drawing/2014/main" id="{E19395DA-0FA4-C73B-93AE-BFF6CD8F840E}"/>
                </a:ext>
              </a:extLst>
            </p:cNvPr>
            <p:cNvSpPr/>
            <p:nvPr/>
          </p:nvSpPr>
          <p:spPr>
            <a:xfrm>
              <a:off x="0" y="0"/>
              <a:ext cx="1506093" cy="532384"/>
            </a:xfrm>
            <a:custGeom>
              <a:avLst/>
              <a:gdLst/>
              <a:ahLst/>
              <a:cxnLst/>
              <a:rect l="l" t="t" r="r" b="b"/>
              <a:pathLst>
                <a:path w="1506093" h="532384">
                  <a:moveTo>
                    <a:pt x="0" y="0"/>
                  </a:moveTo>
                  <a:lnTo>
                    <a:pt x="1506093" y="0"/>
                  </a:lnTo>
                  <a:lnTo>
                    <a:pt x="1506093" y="532384"/>
                  </a:lnTo>
                  <a:lnTo>
                    <a:pt x="0" y="532384"/>
                  </a:lnTo>
                  <a:lnTo>
                    <a:pt x="0" y="0"/>
                  </a:lnTo>
                  <a:close/>
                </a:path>
              </a:pathLst>
            </a:custGeom>
            <a:blipFill>
              <a:blip r:embed="rId3"/>
              <a:stretch>
                <a:fillRect t="-446" b="-446"/>
              </a:stretch>
            </a:blipFill>
          </p:spPr>
          <p:txBody>
            <a:bodyP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55E1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D2FFAA">
                <a:alpha val="81176"/>
              </a:srgbClr>
            </a:solidFill>
          </p:spPr>
          <p:txBody>
            <a:bodyPr/>
            <a:lstStyle/>
            <a:p>
              <a:endParaRPr lang="en-US"/>
            </a:p>
          </p:txBody>
        </p:sp>
      </p:grpSp>
      <p:grpSp>
        <p:nvGrpSpPr>
          <p:cNvPr id="6" name="Group 6"/>
          <p:cNvGrpSpPr/>
          <p:nvPr/>
        </p:nvGrpSpPr>
        <p:grpSpPr>
          <a:xfrm>
            <a:off x="992238" y="1032567"/>
            <a:ext cx="1063276" cy="375761"/>
            <a:chOff x="0" y="0"/>
            <a:chExt cx="1417701" cy="501015"/>
          </a:xfrm>
        </p:grpSpPr>
        <p:sp>
          <p:nvSpPr>
            <p:cNvPr id="7" name="Freeform 7" descr="preencoded.png"/>
            <p:cNvSpPr/>
            <p:nvPr/>
          </p:nvSpPr>
          <p:spPr>
            <a:xfrm>
              <a:off x="0" y="0"/>
              <a:ext cx="1417701" cy="501015"/>
            </a:xfrm>
            <a:custGeom>
              <a:avLst/>
              <a:gdLst/>
              <a:ahLst/>
              <a:cxnLst/>
              <a:rect l="l" t="t" r="r" b="b"/>
              <a:pathLst>
                <a:path w="1417701" h="501015">
                  <a:moveTo>
                    <a:pt x="0" y="0"/>
                  </a:moveTo>
                  <a:lnTo>
                    <a:pt x="1417701" y="0"/>
                  </a:lnTo>
                  <a:lnTo>
                    <a:pt x="1417701" y="501015"/>
                  </a:lnTo>
                  <a:lnTo>
                    <a:pt x="0" y="501015"/>
                  </a:lnTo>
                  <a:lnTo>
                    <a:pt x="0" y="0"/>
                  </a:lnTo>
                  <a:close/>
                </a:path>
              </a:pathLst>
            </a:custGeom>
            <a:blipFill>
              <a:blip r:embed="rId3"/>
              <a:stretch>
                <a:fillRect l="-439" r="-439"/>
              </a:stretch>
            </a:blipFill>
          </p:spPr>
          <p:txBody>
            <a:bodyPr/>
            <a:lstStyle/>
            <a:p>
              <a:endParaRPr lang="en-US"/>
            </a:p>
          </p:txBody>
        </p:sp>
      </p:grpSp>
      <p:sp>
        <p:nvSpPr>
          <p:cNvPr id="8" name="TextBox 8"/>
          <p:cNvSpPr txBox="1"/>
          <p:nvPr/>
        </p:nvSpPr>
        <p:spPr>
          <a:xfrm>
            <a:off x="992238" y="1642320"/>
            <a:ext cx="17199471" cy="589905"/>
          </a:xfrm>
          <a:prstGeom prst="rect">
            <a:avLst/>
          </a:prstGeom>
        </p:spPr>
        <p:txBody>
          <a:bodyPr lIns="0" tIns="0" rIns="0" bIns="0" rtlCol="0" anchor="t">
            <a:spAutoFit/>
          </a:bodyPr>
          <a:lstStyle/>
          <a:p>
            <a:pPr algn="l">
              <a:lnSpc>
                <a:spcPts val="4580"/>
              </a:lnSpc>
            </a:pPr>
            <a:r>
              <a:rPr lang="en-US" sz="4000" spc="73" dirty="0">
                <a:solidFill>
                  <a:srgbClr val="FF0000"/>
                </a:solidFill>
                <a:latin typeface="Archivo Black"/>
                <a:ea typeface="Archivo Black"/>
                <a:cs typeface="Archivo Black"/>
                <a:sym typeface="Archivo Black"/>
              </a:rPr>
              <a:t>ESTABLISHMENT OF AFSEM GOVERNANCE ORGANS</a:t>
            </a:r>
          </a:p>
        </p:txBody>
      </p:sp>
      <p:sp>
        <p:nvSpPr>
          <p:cNvPr id="9" name="TextBox 9"/>
          <p:cNvSpPr txBox="1"/>
          <p:nvPr/>
        </p:nvSpPr>
        <p:spPr>
          <a:xfrm>
            <a:off x="992238" y="2556424"/>
            <a:ext cx="16303523" cy="641394"/>
          </a:xfrm>
          <a:prstGeom prst="rect">
            <a:avLst/>
          </a:prstGeom>
        </p:spPr>
        <p:txBody>
          <a:bodyPr lIns="0" tIns="0" rIns="0" bIns="0" rtlCol="0" anchor="t">
            <a:spAutoFit/>
          </a:bodyPr>
          <a:lstStyle/>
          <a:p>
            <a:pPr algn="l">
              <a:lnSpc>
                <a:spcPts val="2561"/>
              </a:lnSpc>
            </a:pPr>
            <a:r>
              <a:rPr lang="en-US" sz="1749" b="1" spc="34" dirty="0">
                <a:solidFill>
                  <a:srgbClr val="155E14"/>
                </a:solidFill>
                <a:latin typeface="Open Sans"/>
                <a:ea typeface="Open Sans"/>
                <a:cs typeface="Open Sans"/>
                <a:sym typeface="Open Sans"/>
              </a:rPr>
              <a:t>The AfSEM governance framework establishes four core functional organs, each playing a distinct and essential role in the successful implementation and oversight of the continental electricity market initiative.</a:t>
            </a:r>
          </a:p>
        </p:txBody>
      </p:sp>
      <p:sp>
        <p:nvSpPr>
          <p:cNvPr id="10" name="Freeform 10"/>
          <p:cNvSpPr/>
          <p:nvPr/>
        </p:nvSpPr>
        <p:spPr>
          <a:xfrm>
            <a:off x="987476" y="3513534"/>
            <a:ext cx="8070437" cy="2786729"/>
          </a:xfrm>
          <a:custGeom>
            <a:avLst/>
            <a:gdLst/>
            <a:ahLst/>
            <a:cxnLst/>
            <a:rect l="l" t="t" r="r" b="b"/>
            <a:pathLst>
              <a:path w="8070437" h="2786729">
                <a:moveTo>
                  <a:pt x="0" y="0"/>
                </a:moveTo>
                <a:lnTo>
                  <a:pt x="8070437" y="0"/>
                </a:lnTo>
                <a:lnTo>
                  <a:pt x="8070437" y="2786730"/>
                </a:lnTo>
                <a:lnTo>
                  <a:pt x="0" y="2786730"/>
                </a:lnTo>
                <a:lnTo>
                  <a:pt x="0" y="0"/>
                </a:lnTo>
                <a:close/>
              </a:path>
            </a:pathLst>
          </a:custGeom>
        </p:spPr>
        <p:style>
          <a:lnRef idx="1">
            <a:schemeClr val="accent3"/>
          </a:lnRef>
          <a:fillRef idx="2">
            <a:schemeClr val="accent3"/>
          </a:fillRef>
          <a:effectRef idx="1">
            <a:schemeClr val="accent3"/>
          </a:effectRef>
          <a:fontRef idx="minor">
            <a:schemeClr val="dk1"/>
          </a:fontRef>
        </p:style>
        <p:txBody>
          <a:bodyPr/>
          <a:lstStyle/>
          <a:p>
            <a:endParaRPr lang="en-US"/>
          </a:p>
        </p:txBody>
      </p:sp>
      <p:grpSp>
        <p:nvGrpSpPr>
          <p:cNvPr id="11" name="Group 11"/>
          <p:cNvGrpSpPr/>
          <p:nvPr/>
        </p:nvGrpSpPr>
        <p:grpSpPr>
          <a:xfrm>
            <a:off x="1228573" y="3754641"/>
            <a:ext cx="680466" cy="680466"/>
            <a:chOff x="0" y="0"/>
            <a:chExt cx="907288" cy="907288"/>
          </a:xfrm>
        </p:grpSpPr>
        <p:sp>
          <p:nvSpPr>
            <p:cNvPr id="12" name="Freeform 12"/>
            <p:cNvSpPr/>
            <p:nvPr/>
          </p:nvSpPr>
          <p:spPr>
            <a:xfrm>
              <a:off x="0" y="0"/>
              <a:ext cx="907288" cy="907288"/>
            </a:xfrm>
            <a:custGeom>
              <a:avLst/>
              <a:gdLst/>
              <a:ahLst/>
              <a:cxnLst/>
              <a:rect l="l" t="t" r="r" b="b"/>
              <a:pathLst>
                <a:path w="907288" h="907288">
                  <a:moveTo>
                    <a:pt x="0" y="453644"/>
                  </a:moveTo>
                  <a:cubicBezTo>
                    <a:pt x="0" y="203073"/>
                    <a:pt x="203073" y="0"/>
                    <a:pt x="453644" y="0"/>
                  </a:cubicBezTo>
                  <a:cubicBezTo>
                    <a:pt x="704215" y="0"/>
                    <a:pt x="907288" y="203073"/>
                    <a:pt x="907288" y="453644"/>
                  </a:cubicBezTo>
                  <a:cubicBezTo>
                    <a:pt x="907288" y="704215"/>
                    <a:pt x="704215" y="907288"/>
                    <a:pt x="453644" y="907288"/>
                  </a:cubicBezTo>
                  <a:cubicBezTo>
                    <a:pt x="203073" y="907288"/>
                    <a:pt x="0" y="704215"/>
                    <a:pt x="0" y="453644"/>
                  </a:cubicBezTo>
                  <a:close/>
                </a:path>
              </a:pathLst>
            </a:custGeom>
            <a:solidFill>
              <a:srgbClr val="155E14"/>
            </a:solidFill>
          </p:spPr>
          <p:txBody>
            <a:bodyPr/>
            <a:lstStyle/>
            <a:p>
              <a:endParaRPr lang="en-US"/>
            </a:p>
          </p:txBody>
        </p:sp>
      </p:grpSp>
      <p:sp>
        <p:nvSpPr>
          <p:cNvPr id="13" name="Freeform 13" descr="preencoded.png"/>
          <p:cNvSpPr/>
          <p:nvPr/>
        </p:nvSpPr>
        <p:spPr>
          <a:xfrm>
            <a:off x="1415653" y="3941712"/>
            <a:ext cx="306143" cy="306143"/>
          </a:xfrm>
          <a:custGeom>
            <a:avLst/>
            <a:gdLst/>
            <a:ahLst/>
            <a:cxnLst/>
            <a:rect l="l" t="t" r="r" b="b"/>
            <a:pathLst>
              <a:path w="306143" h="306143">
                <a:moveTo>
                  <a:pt x="0" y="0"/>
                </a:moveTo>
                <a:lnTo>
                  <a:pt x="306143" y="0"/>
                </a:lnTo>
                <a:lnTo>
                  <a:pt x="306143" y="306143"/>
                </a:lnTo>
                <a:lnTo>
                  <a:pt x="0" y="306143"/>
                </a:lnTo>
                <a:lnTo>
                  <a:pt x="0" y="0"/>
                </a:lnTo>
                <a:close/>
              </a:path>
            </a:pathLst>
          </a:custGeom>
          <a:blipFill>
            <a:blip r:embed="rId4">
              <a:extLst>
                <a:ext uri="{96DAC541-7B7A-43D3-8B79-37D633B846F1}">
                  <asvg:svgBlip xmlns:asvg="http://schemas.microsoft.com/office/drawing/2016/SVG/main" r:embed="rId5"/>
                </a:ext>
              </a:extLst>
            </a:blip>
            <a:stretch>
              <a:fillRect l="-4545" r="-4545"/>
            </a:stretch>
          </a:blipFill>
        </p:spPr>
        <p:txBody>
          <a:bodyPr/>
          <a:lstStyle/>
          <a:p>
            <a:endParaRPr lang="en-US"/>
          </a:p>
        </p:txBody>
      </p:sp>
      <p:sp>
        <p:nvSpPr>
          <p:cNvPr id="14" name="TextBox 14"/>
          <p:cNvSpPr txBox="1"/>
          <p:nvPr/>
        </p:nvSpPr>
        <p:spPr>
          <a:xfrm>
            <a:off x="1228573" y="4597451"/>
            <a:ext cx="5104057" cy="291109"/>
          </a:xfrm>
          <a:prstGeom prst="rect">
            <a:avLst/>
          </a:prstGeom>
        </p:spPr>
        <p:txBody>
          <a:bodyPr lIns="0" tIns="0" rIns="0" bIns="0" rtlCol="0" anchor="t">
            <a:spAutoFit/>
          </a:bodyPr>
          <a:lstStyle/>
          <a:p>
            <a:pPr algn="l">
              <a:lnSpc>
                <a:spcPts val="2360"/>
              </a:lnSpc>
            </a:pPr>
            <a:r>
              <a:rPr lang="en-US" sz="1877" b="1" spc="93" dirty="0">
                <a:solidFill>
                  <a:srgbClr val="FF0000"/>
                </a:solidFill>
                <a:latin typeface="Open Sans Bold"/>
                <a:ea typeface="Open Sans Bold"/>
                <a:cs typeface="Open Sans Bold"/>
                <a:sym typeface="Open Sans Bold"/>
              </a:rPr>
              <a:t>AFSEM IMPLEMENTATION MONITORING</a:t>
            </a:r>
          </a:p>
        </p:txBody>
      </p:sp>
      <p:sp>
        <p:nvSpPr>
          <p:cNvPr id="15" name="TextBox 15"/>
          <p:cNvSpPr txBox="1"/>
          <p:nvPr/>
        </p:nvSpPr>
        <p:spPr>
          <a:xfrm>
            <a:off x="1228573" y="4974879"/>
            <a:ext cx="7588301" cy="974819"/>
          </a:xfrm>
          <a:prstGeom prst="rect">
            <a:avLst/>
          </a:prstGeom>
        </p:spPr>
        <p:txBody>
          <a:bodyPr lIns="0" tIns="0" rIns="0" bIns="0" rtlCol="0" anchor="t">
            <a:spAutoFit/>
          </a:bodyPr>
          <a:lstStyle/>
          <a:p>
            <a:pPr algn="l">
              <a:lnSpc>
                <a:spcPts val="2561"/>
              </a:lnSpc>
            </a:pPr>
            <a:r>
              <a:rPr lang="en-US" sz="1749" b="1" spc="34" dirty="0">
                <a:solidFill>
                  <a:srgbClr val="155E14"/>
                </a:solidFill>
                <a:latin typeface="Open Sans"/>
                <a:ea typeface="Open Sans"/>
                <a:cs typeface="Open Sans"/>
                <a:sym typeface="Open Sans"/>
              </a:rPr>
              <a:t>Continuous tracking of milestones, deliverables, and outcomes across all phases of the AfSEM Action Plan to ensure accountability and timely course correction.</a:t>
            </a:r>
          </a:p>
        </p:txBody>
      </p:sp>
      <p:sp>
        <p:nvSpPr>
          <p:cNvPr id="16" name="Freeform 16"/>
          <p:cNvSpPr/>
          <p:nvPr/>
        </p:nvSpPr>
        <p:spPr>
          <a:xfrm>
            <a:off x="9229877" y="3513534"/>
            <a:ext cx="8070628" cy="2786729"/>
          </a:xfrm>
          <a:custGeom>
            <a:avLst/>
            <a:gdLst/>
            <a:ahLst/>
            <a:cxnLst/>
            <a:rect l="l" t="t" r="r" b="b"/>
            <a:pathLst>
              <a:path w="8070628" h="2786729">
                <a:moveTo>
                  <a:pt x="0" y="0"/>
                </a:moveTo>
                <a:lnTo>
                  <a:pt x="8070628" y="0"/>
                </a:lnTo>
                <a:lnTo>
                  <a:pt x="8070628" y="2786730"/>
                </a:lnTo>
                <a:lnTo>
                  <a:pt x="0" y="2786730"/>
                </a:lnTo>
                <a:lnTo>
                  <a:pt x="0" y="0"/>
                </a:lnTo>
                <a:close/>
              </a:path>
            </a:pathLst>
          </a:custGeom>
        </p:spPr>
        <p:style>
          <a:lnRef idx="1">
            <a:schemeClr val="accent3"/>
          </a:lnRef>
          <a:fillRef idx="2">
            <a:schemeClr val="accent3"/>
          </a:fillRef>
          <a:effectRef idx="1">
            <a:schemeClr val="accent3"/>
          </a:effectRef>
          <a:fontRef idx="minor">
            <a:schemeClr val="dk1"/>
          </a:fontRef>
        </p:style>
        <p:txBody>
          <a:bodyPr/>
          <a:lstStyle/>
          <a:p>
            <a:endParaRPr lang="en-US"/>
          </a:p>
        </p:txBody>
      </p:sp>
      <p:grpSp>
        <p:nvGrpSpPr>
          <p:cNvPr id="17" name="Group 17"/>
          <p:cNvGrpSpPr/>
          <p:nvPr/>
        </p:nvGrpSpPr>
        <p:grpSpPr>
          <a:xfrm>
            <a:off x="9470974" y="3754641"/>
            <a:ext cx="680466" cy="680466"/>
            <a:chOff x="0" y="0"/>
            <a:chExt cx="907288" cy="907288"/>
          </a:xfrm>
        </p:grpSpPr>
        <p:sp>
          <p:nvSpPr>
            <p:cNvPr id="18" name="Freeform 18"/>
            <p:cNvSpPr/>
            <p:nvPr/>
          </p:nvSpPr>
          <p:spPr>
            <a:xfrm>
              <a:off x="0" y="0"/>
              <a:ext cx="907288" cy="907288"/>
            </a:xfrm>
            <a:custGeom>
              <a:avLst/>
              <a:gdLst/>
              <a:ahLst/>
              <a:cxnLst/>
              <a:rect l="l" t="t" r="r" b="b"/>
              <a:pathLst>
                <a:path w="907288" h="907288">
                  <a:moveTo>
                    <a:pt x="0" y="453644"/>
                  </a:moveTo>
                  <a:cubicBezTo>
                    <a:pt x="0" y="203073"/>
                    <a:pt x="203073" y="0"/>
                    <a:pt x="453644" y="0"/>
                  </a:cubicBezTo>
                  <a:cubicBezTo>
                    <a:pt x="704215" y="0"/>
                    <a:pt x="907288" y="203073"/>
                    <a:pt x="907288" y="453644"/>
                  </a:cubicBezTo>
                  <a:cubicBezTo>
                    <a:pt x="907288" y="704215"/>
                    <a:pt x="704215" y="907288"/>
                    <a:pt x="453644" y="907288"/>
                  </a:cubicBezTo>
                  <a:cubicBezTo>
                    <a:pt x="203073" y="907288"/>
                    <a:pt x="0" y="704215"/>
                    <a:pt x="0" y="453644"/>
                  </a:cubicBezTo>
                  <a:close/>
                </a:path>
              </a:pathLst>
            </a:custGeom>
            <a:solidFill>
              <a:srgbClr val="155E14"/>
            </a:solidFill>
          </p:spPr>
          <p:txBody>
            <a:bodyPr/>
            <a:lstStyle/>
            <a:p>
              <a:endParaRPr lang="en-US"/>
            </a:p>
          </p:txBody>
        </p:sp>
      </p:grpSp>
      <p:sp>
        <p:nvSpPr>
          <p:cNvPr id="19" name="Freeform 19" descr="preencoded.png"/>
          <p:cNvSpPr/>
          <p:nvPr/>
        </p:nvSpPr>
        <p:spPr>
          <a:xfrm>
            <a:off x="9658055" y="3941712"/>
            <a:ext cx="306143" cy="306143"/>
          </a:xfrm>
          <a:custGeom>
            <a:avLst/>
            <a:gdLst/>
            <a:ahLst/>
            <a:cxnLst/>
            <a:rect l="l" t="t" r="r" b="b"/>
            <a:pathLst>
              <a:path w="306143" h="306143">
                <a:moveTo>
                  <a:pt x="0" y="0"/>
                </a:moveTo>
                <a:lnTo>
                  <a:pt x="306143" y="0"/>
                </a:lnTo>
                <a:lnTo>
                  <a:pt x="306143" y="306143"/>
                </a:lnTo>
                <a:lnTo>
                  <a:pt x="0" y="3061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TextBox 20"/>
          <p:cNvSpPr txBox="1"/>
          <p:nvPr/>
        </p:nvSpPr>
        <p:spPr>
          <a:xfrm>
            <a:off x="9470974" y="4587926"/>
            <a:ext cx="5329085" cy="282834"/>
          </a:xfrm>
          <a:prstGeom prst="rect">
            <a:avLst/>
          </a:prstGeom>
        </p:spPr>
        <p:txBody>
          <a:bodyPr lIns="0" tIns="0" rIns="0" bIns="0" rtlCol="0" anchor="t">
            <a:spAutoFit/>
          </a:bodyPr>
          <a:lstStyle/>
          <a:p>
            <a:pPr algn="l">
              <a:lnSpc>
                <a:spcPts val="2341"/>
              </a:lnSpc>
            </a:pPr>
            <a:r>
              <a:rPr lang="en-US" sz="1861" b="1" spc="93" dirty="0">
                <a:solidFill>
                  <a:srgbClr val="FF0000"/>
                </a:solidFill>
                <a:latin typeface="Open Sans Bold"/>
                <a:ea typeface="Open Sans Bold"/>
                <a:cs typeface="Open Sans Bold"/>
                <a:sym typeface="Open Sans Bold"/>
              </a:rPr>
              <a:t>AFSEM IMPLEMENTATION CONSULTATION</a:t>
            </a:r>
          </a:p>
        </p:txBody>
      </p:sp>
      <p:sp>
        <p:nvSpPr>
          <p:cNvPr id="21" name="TextBox 21"/>
          <p:cNvSpPr txBox="1"/>
          <p:nvPr/>
        </p:nvSpPr>
        <p:spPr>
          <a:xfrm>
            <a:off x="9470974" y="4974879"/>
            <a:ext cx="7588453" cy="974819"/>
          </a:xfrm>
          <a:prstGeom prst="rect">
            <a:avLst/>
          </a:prstGeom>
        </p:spPr>
        <p:txBody>
          <a:bodyPr lIns="0" tIns="0" rIns="0" bIns="0" rtlCol="0" anchor="t">
            <a:spAutoFit/>
          </a:bodyPr>
          <a:lstStyle/>
          <a:p>
            <a:pPr algn="l">
              <a:lnSpc>
                <a:spcPts val="2561"/>
              </a:lnSpc>
            </a:pPr>
            <a:r>
              <a:rPr lang="en-US" sz="1749" b="1" spc="34" dirty="0">
                <a:solidFill>
                  <a:srgbClr val="155E14"/>
                </a:solidFill>
                <a:latin typeface="Open Sans"/>
                <a:ea typeface="Open Sans"/>
                <a:cs typeface="Open Sans"/>
                <a:sym typeface="Open Sans"/>
              </a:rPr>
              <a:t>Structured engagement with Member States, RECs, Power Pools, development partners, and other stakeholders to ensure inclusive and informed decision-making.</a:t>
            </a:r>
          </a:p>
        </p:txBody>
      </p:sp>
      <p:sp>
        <p:nvSpPr>
          <p:cNvPr id="22" name="Freeform 22"/>
          <p:cNvSpPr/>
          <p:nvPr/>
        </p:nvSpPr>
        <p:spPr>
          <a:xfrm>
            <a:off x="987476" y="6472238"/>
            <a:ext cx="8070437" cy="2786729"/>
          </a:xfrm>
          <a:custGeom>
            <a:avLst/>
            <a:gdLst/>
            <a:ahLst/>
            <a:cxnLst/>
            <a:rect l="l" t="t" r="r" b="b"/>
            <a:pathLst>
              <a:path w="8070437" h="2786729">
                <a:moveTo>
                  <a:pt x="0" y="0"/>
                </a:moveTo>
                <a:lnTo>
                  <a:pt x="8070437" y="0"/>
                </a:lnTo>
                <a:lnTo>
                  <a:pt x="8070437" y="2786729"/>
                </a:lnTo>
                <a:lnTo>
                  <a:pt x="0" y="2786729"/>
                </a:lnTo>
                <a:lnTo>
                  <a:pt x="0" y="0"/>
                </a:lnTo>
                <a:close/>
              </a:path>
            </a:pathLst>
          </a:custGeom>
        </p:spPr>
        <p:style>
          <a:lnRef idx="1">
            <a:schemeClr val="accent3"/>
          </a:lnRef>
          <a:fillRef idx="2">
            <a:schemeClr val="accent3"/>
          </a:fillRef>
          <a:effectRef idx="1">
            <a:schemeClr val="accent3"/>
          </a:effectRef>
          <a:fontRef idx="minor">
            <a:schemeClr val="dk1"/>
          </a:fontRef>
        </p:style>
        <p:txBody>
          <a:bodyPr/>
          <a:lstStyle/>
          <a:p>
            <a:endParaRPr lang="en-US"/>
          </a:p>
        </p:txBody>
      </p:sp>
      <p:grpSp>
        <p:nvGrpSpPr>
          <p:cNvPr id="23" name="Group 23"/>
          <p:cNvGrpSpPr/>
          <p:nvPr/>
        </p:nvGrpSpPr>
        <p:grpSpPr>
          <a:xfrm>
            <a:off x="1228573" y="6713334"/>
            <a:ext cx="680466" cy="680466"/>
            <a:chOff x="0" y="0"/>
            <a:chExt cx="907288" cy="907288"/>
          </a:xfrm>
        </p:grpSpPr>
        <p:sp>
          <p:nvSpPr>
            <p:cNvPr id="24" name="Freeform 24"/>
            <p:cNvSpPr/>
            <p:nvPr/>
          </p:nvSpPr>
          <p:spPr>
            <a:xfrm>
              <a:off x="0" y="0"/>
              <a:ext cx="907288" cy="907288"/>
            </a:xfrm>
            <a:custGeom>
              <a:avLst/>
              <a:gdLst/>
              <a:ahLst/>
              <a:cxnLst/>
              <a:rect l="l" t="t" r="r" b="b"/>
              <a:pathLst>
                <a:path w="907288" h="907288">
                  <a:moveTo>
                    <a:pt x="0" y="453644"/>
                  </a:moveTo>
                  <a:cubicBezTo>
                    <a:pt x="0" y="203073"/>
                    <a:pt x="203073" y="0"/>
                    <a:pt x="453644" y="0"/>
                  </a:cubicBezTo>
                  <a:cubicBezTo>
                    <a:pt x="704215" y="0"/>
                    <a:pt x="907288" y="203073"/>
                    <a:pt x="907288" y="453644"/>
                  </a:cubicBezTo>
                  <a:cubicBezTo>
                    <a:pt x="907288" y="704215"/>
                    <a:pt x="704215" y="907288"/>
                    <a:pt x="453644" y="907288"/>
                  </a:cubicBezTo>
                  <a:cubicBezTo>
                    <a:pt x="203073" y="907288"/>
                    <a:pt x="0" y="704215"/>
                    <a:pt x="0" y="453644"/>
                  </a:cubicBezTo>
                  <a:close/>
                </a:path>
              </a:pathLst>
            </a:custGeom>
            <a:solidFill>
              <a:srgbClr val="155E14"/>
            </a:solidFill>
          </p:spPr>
          <p:txBody>
            <a:bodyPr/>
            <a:lstStyle/>
            <a:p>
              <a:endParaRPr lang="en-US"/>
            </a:p>
          </p:txBody>
        </p:sp>
      </p:grpSp>
      <p:sp>
        <p:nvSpPr>
          <p:cNvPr id="25" name="Freeform 25" descr="preencoded.png"/>
          <p:cNvSpPr/>
          <p:nvPr/>
        </p:nvSpPr>
        <p:spPr>
          <a:xfrm>
            <a:off x="1415653" y="6900415"/>
            <a:ext cx="306143" cy="306143"/>
          </a:xfrm>
          <a:custGeom>
            <a:avLst/>
            <a:gdLst/>
            <a:ahLst/>
            <a:cxnLst/>
            <a:rect l="l" t="t" r="r" b="b"/>
            <a:pathLst>
              <a:path w="306143" h="306143">
                <a:moveTo>
                  <a:pt x="0" y="0"/>
                </a:moveTo>
                <a:lnTo>
                  <a:pt x="306143" y="0"/>
                </a:lnTo>
                <a:lnTo>
                  <a:pt x="306143" y="306143"/>
                </a:lnTo>
                <a:lnTo>
                  <a:pt x="0" y="306143"/>
                </a:lnTo>
                <a:lnTo>
                  <a:pt x="0" y="0"/>
                </a:lnTo>
                <a:close/>
              </a:path>
            </a:pathLst>
          </a:custGeom>
          <a:blipFill>
            <a:blip r:embed="rId8">
              <a:extLst>
                <a:ext uri="{96DAC541-7B7A-43D3-8B79-37D633B846F1}">
                  <asvg:svgBlip xmlns:asvg="http://schemas.microsoft.com/office/drawing/2016/SVG/main" r:embed="rId9"/>
                </a:ext>
              </a:extLst>
            </a:blip>
            <a:stretch>
              <a:fillRect t="-7575" b="-7575"/>
            </a:stretch>
          </a:blipFill>
        </p:spPr>
        <p:txBody>
          <a:bodyPr/>
          <a:lstStyle/>
          <a:p>
            <a:endParaRPr lang="en-US"/>
          </a:p>
        </p:txBody>
      </p:sp>
      <p:sp>
        <p:nvSpPr>
          <p:cNvPr id="26" name="TextBox 26"/>
          <p:cNvSpPr txBox="1"/>
          <p:nvPr/>
        </p:nvSpPr>
        <p:spPr>
          <a:xfrm>
            <a:off x="1228573" y="7556154"/>
            <a:ext cx="4921596" cy="293927"/>
          </a:xfrm>
          <a:prstGeom prst="rect">
            <a:avLst/>
          </a:prstGeom>
        </p:spPr>
        <p:txBody>
          <a:bodyPr lIns="0" tIns="0" rIns="0" bIns="0" rtlCol="0" anchor="t">
            <a:spAutoFit/>
          </a:bodyPr>
          <a:lstStyle/>
          <a:p>
            <a:pPr algn="l">
              <a:lnSpc>
                <a:spcPts val="2398"/>
              </a:lnSpc>
            </a:pPr>
            <a:r>
              <a:rPr lang="en-US" sz="1907" b="1" spc="95" dirty="0">
                <a:solidFill>
                  <a:srgbClr val="FF0000"/>
                </a:solidFill>
                <a:latin typeface="Open Sans Bold"/>
                <a:ea typeface="Open Sans Bold"/>
                <a:cs typeface="Open Sans Bold"/>
                <a:sym typeface="Open Sans Bold"/>
              </a:rPr>
              <a:t>AFSEM IMPLEMENTATION REPORTING</a:t>
            </a:r>
          </a:p>
        </p:txBody>
      </p:sp>
      <p:sp>
        <p:nvSpPr>
          <p:cNvPr id="27" name="TextBox 27"/>
          <p:cNvSpPr txBox="1"/>
          <p:nvPr/>
        </p:nvSpPr>
        <p:spPr>
          <a:xfrm>
            <a:off x="1228573" y="7933582"/>
            <a:ext cx="7588301" cy="974819"/>
          </a:xfrm>
          <a:prstGeom prst="rect">
            <a:avLst/>
          </a:prstGeom>
        </p:spPr>
        <p:txBody>
          <a:bodyPr lIns="0" tIns="0" rIns="0" bIns="0" rtlCol="0" anchor="t">
            <a:spAutoFit/>
          </a:bodyPr>
          <a:lstStyle/>
          <a:p>
            <a:pPr algn="l">
              <a:lnSpc>
                <a:spcPts val="2561"/>
              </a:lnSpc>
            </a:pPr>
            <a:r>
              <a:rPr lang="en-US" sz="1749" b="1" spc="34" dirty="0">
                <a:solidFill>
                  <a:srgbClr val="155E14"/>
                </a:solidFill>
                <a:latin typeface="Open Sans"/>
                <a:ea typeface="Open Sans"/>
                <a:cs typeface="Open Sans"/>
                <a:sym typeface="Open Sans"/>
              </a:rPr>
              <a:t>Systematic documentation and reporting of progress, challenges, and results to AU governance bodies and development partners to maintain transparency and trust.</a:t>
            </a:r>
          </a:p>
        </p:txBody>
      </p:sp>
      <p:sp>
        <p:nvSpPr>
          <p:cNvPr id="28" name="Freeform 28"/>
          <p:cNvSpPr/>
          <p:nvPr/>
        </p:nvSpPr>
        <p:spPr>
          <a:xfrm>
            <a:off x="9229877" y="6472238"/>
            <a:ext cx="8070628" cy="2786729"/>
          </a:xfrm>
          <a:custGeom>
            <a:avLst/>
            <a:gdLst/>
            <a:ahLst/>
            <a:cxnLst/>
            <a:rect l="l" t="t" r="r" b="b"/>
            <a:pathLst>
              <a:path w="8070628" h="2786729">
                <a:moveTo>
                  <a:pt x="0" y="0"/>
                </a:moveTo>
                <a:lnTo>
                  <a:pt x="8070628" y="0"/>
                </a:lnTo>
                <a:lnTo>
                  <a:pt x="8070628" y="2786729"/>
                </a:lnTo>
                <a:lnTo>
                  <a:pt x="0" y="2786729"/>
                </a:lnTo>
                <a:lnTo>
                  <a:pt x="0" y="0"/>
                </a:lnTo>
                <a:close/>
              </a:path>
            </a:pathLst>
          </a:custGeom>
        </p:spPr>
        <p:style>
          <a:lnRef idx="1">
            <a:schemeClr val="accent3"/>
          </a:lnRef>
          <a:fillRef idx="2">
            <a:schemeClr val="accent3"/>
          </a:fillRef>
          <a:effectRef idx="1">
            <a:schemeClr val="accent3"/>
          </a:effectRef>
          <a:fontRef idx="minor">
            <a:schemeClr val="dk1"/>
          </a:fontRef>
        </p:style>
        <p:txBody>
          <a:bodyPr/>
          <a:lstStyle/>
          <a:p>
            <a:endParaRPr lang="en-US"/>
          </a:p>
        </p:txBody>
      </p:sp>
      <p:grpSp>
        <p:nvGrpSpPr>
          <p:cNvPr id="29" name="Group 29"/>
          <p:cNvGrpSpPr/>
          <p:nvPr/>
        </p:nvGrpSpPr>
        <p:grpSpPr>
          <a:xfrm>
            <a:off x="9470974" y="6713334"/>
            <a:ext cx="680466" cy="680466"/>
            <a:chOff x="0" y="0"/>
            <a:chExt cx="907288" cy="907288"/>
          </a:xfrm>
        </p:grpSpPr>
        <p:sp>
          <p:nvSpPr>
            <p:cNvPr id="30" name="Freeform 30"/>
            <p:cNvSpPr/>
            <p:nvPr/>
          </p:nvSpPr>
          <p:spPr>
            <a:xfrm>
              <a:off x="0" y="0"/>
              <a:ext cx="907288" cy="907288"/>
            </a:xfrm>
            <a:custGeom>
              <a:avLst/>
              <a:gdLst/>
              <a:ahLst/>
              <a:cxnLst/>
              <a:rect l="l" t="t" r="r" b="b"/>
              <a:pathLst>
                <a:path w="907288" h="907288">
                  <a:moveTo>
                    <a:pt x="0" y="453644"/>
                  </a:moveTo>
                  <a:cubicBezTo>
                    <a:pt x="0" y="203073"/>
                    <a:pt x="203073" y="0"/>
                    <a:pt x="453644" y="0"/>
                  </a:cubicBezTo>
                  <a:cubicBezTo>
                    <a:pt x="704215" y="0"/>
                    <a:pt x="907288" y="203073"/>
                    <a:pt x="907288" y="453644"/>
                  </a:cubicBezTo>
                  <a:cubicBezTo>
                    <a:pt x="907288" y="704215"/>
                    <a:pt x="704215" y="907288"/>
                    <a:pt x="453644" y="907288"/>
                  </a:cubicBezTo>
                  <a:cubicBezTo>
                    <a:pt x="203073" y="907288"/>
                    <a:pt x="0" y="704215"/>
                    <a:pt x="0" y="453644"/>
                  </a:cubicBezTo>
                  <a:close/>
                </a:path>
              </a:pathLst>
            </a:custGeom>
            <a:solidFill>
              <a:srgbClr val="155E14"/>
            </a:solidFill>
          </p:spPr>
          <p:txBody>
            <a:bodyPr/>
            <a:lstStyle/>
            <a:p>
              <a:endParaRPr lang="en-US"/>
            </a:p>
          </p:txBody>
        </p:sp>
      </p:grpSp>
      <p:sp>
        <p:nvSpPr>
          <p:cNvPr id="31" name="Freeform 31" descr="preencoded.png"/>
          <p:cNvSpPr/>
          <p:nvPr/>
        </p:nvSpPr>
        <p:spPr>
          <a:xfrm>
            <a:off x="9658055" y="6900415"/>
            <a:ext cx="306143" cy="306143"/>
          </a:xfrm>
          <a:custGeom>
            <a:avLst/>
            <a:gdLst/>
            <a:ahLst/>
            <a:cxnLst/>
            <a:rect l="l" t="t" r="r" b="b"/>
            <a:pathLst>
              <a:path w="306143" h="306143">
                <a:moveTo>
                  <a:pt x="0" y="0"/>
                </a:moveTo>
                <a:lnTo>
                  <a:pt x="306143" y="0"/>
                </a:lnTo>
                <a:lnTo>
                  <a:pt x="306143" y="306143"/>
                </a:lnTo>
                <a:lnTo>
                  <a:pt x="0" y="306143"/>
                </a:lnTo>
                <a:lnTo>
                  <a:pt x="0" y="0"/>
                </a:lnTo>
                <a:close/>
              </a:path>
            </a:pathLst>
          </a:custGeom>
          <a:blipFill>
            <a:blip r:embed="rId10">
              <a:extLst>
                <a:ext uri="{96DAC541-7B7A-43D3-8B79-37D633B846F1}">
                  <asvg:svgBlip xmlns:asvg="http://schemas.microsoft.com/office/drawing/2016/SVG/main" r:embed="rId11"/>
                </a:ext>
              </a:extLst>
            </a:blip>
            <a:stretch>
              <a:fillRect t="-4545" b="-4545"/>
            </a:stretch>
          </a:blipFill>
        </p:spPr>
        <p:txBody>
          <a:bodyPr/>
          <a:lstStyle/>
          <a:p>
            <a:endParaRPr lang="en-US"/>
          </a:p>
        </p:txBody>
      </p:sp>
      <p:sp>
        <p:nvSpPr>
          <p:cNvPr id="32" name="TextBox 32"/>
          <p:cNvSpPr txBox="1"/>
          <p:nvPr/>
        </p:nvSpPr>
        <p:spPr>
          <a:xfrm>
            <a:off x="9470974" y="7556154"/>
            <a:ext cx="7064426" cy="293927"/>
          </a:xfrm>
          <a:prstGeom prst="rect">
            <a:avLst/>
          </a:prstGeom>
        </p:spPr>
        <p:txBody>
          <a:bodyPr wrap="square" lIns="0" tIns="0" rIns="0" bIns="0" rtlCol="0" anchor="t">
            <a:spAutoFit/>
          </a:bodyPr>
          <a:lstStyle/>
          <a:p>
            <a:pPr algn="l">
              <a:lnSpc>
                <a:spcPts val="2360"/>
              </a:lnSpc>
            </a:pPr>
            <a:r>
              <a:rPr lang="en-US" sz="1877" b="1" spc="93" dirty="0">
                <a:solidFill>
                  <a:srgbClr val="FF0000"/>
                </a:solidFill>
                <a:latin typeface="Open Sans Bold"/>
                <a:ea typeface="Open Sans Bold"/>
                <a:cs typeface="Open Sans Bold"/>
                <a:sym typeface="Open Sans Bold"/>
              </a:rPr>
              <a:t>AFSEM IMPLEMENTATION COORDINATION</a:t>
            </a:r>
          </a:p>
        </p:txBody>
      </p:sp>
      <p:sp>
        <p:nvSpPr>
          <p:cNvPr id="33" name="TextBox 33"/>
          <p:cNvSpPr txBox="1"/>
          <p:nvPr/>
        </p:nvSpPr>
        <p:spPr>
          <a:xfrm>
            <a:off x="9470974" y="7933582"/>
            <a:ext cx="7588453" cy="974819"/>
          </a:xfrm>
          <a:prstGeom prst="rect">
            <a:avLst/>
          </a:prstGeom>
        </p:spPr>
        <p:txBody>
          <a:bodyPr lIns="0" tIns="0" rIns="0" bIns="0" rtlCol="0" anchor="t">
            <a:spAutoFit/>
          </a:bodyPr>
          <a:lstStyle/>
          <a:p>
            <a:pPr algn="l">
              <a:lnSpc>
                <a:spcPts val="2561"/>
              </a:lnSpc>
            </a:pPr>
            <a:r>
              <a:rPr lang="en-US" sz="1749" b="1" spc="34" dirty="0">
                <a:solidFill>
                  <a:srgbClr val="155E14"/>
                </a:solidFill>
                <a:latin typeface="Open Sans"/>
                <a:ea typeface="Open Sans"/>
                <a:cs typeface="Open Sans"/>
                <a:sym typeface="Open Sans"/>
              </a:rPr>
              <a:t>Centralized coordination through the Special Projects Coordination Unit (SPCU) to align activities, resources, and timelines across all AfSEM implementing entities.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5E1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D2FFAA">
                <a:alpha val="90196"/>
              </a:srgbClr>
            </a:solidFill>
          </p:spPr>
          <p:txBody>
            <a:bodyPr/>
            <a:lstStyle/>
            <a:p>
              <a:endParaRPr lang="en-US"/>
            </a:p>
          </p:txBody>
        </p:sp>
      </p:grpSp>
      <p:sp>
        <p:nvSpPr>
          <p:cNvPr id="8" name="TextBox 8"/>
          <p:cNvSpPr txBox="1"/>
          <p:nvPr/>
        </p:nvSpPr>
        <p:spPr>
          <a:xfrm>
            <a:off x="956072" y="689972"/>
            <a:ext cx="10397728" cy="1263166"/>
          </a:xfrm>
          <a:prstGeom prst="rect">
            <a:avLst/>
          </a:prstGeom>
        </p:spPr>
        <p:txBody>
          <a:bodyPr wrap="square" lIns="0" tIns="0" rIns="0" bIns="0" rtlCol="0" anchor="t">
            <a:spAutoFit/>
          </a:bodyPr>
          <a:lstStyle/>
          <a:p>
            <a:pPr algn="l">
              <a:lnSpc>
                <a:spcPts val="4960"/>
              </a:lnSpc>
            </a:pPr>
            <a:r>
              <a:rPr lang="en-US" sz="3958" spc="79" dirty="0">
                <a:solidFill>
                  <a:srgbClr val="E84E38"/>
                </a:solidFill>
                <a:latin typeface="Archivo Black"/>
                <a:ea typeface="Archivo Black"/>
                <a:cs typeface="Archivo Black"/>
                <a:sym typeface="Archivo Black"/>
              </a:rPr>
              <a:t>MILESTONE: INSTITUTIONAL COORDINATION AND GOVERNANCE</a:t>
            </a:r>
          </a:p>
        </p:txBody>
      </p:sp>
      <p:sp>
        <p:nvSpPr>
          <p:cNvPr id="9" name="TextBox 9"/>
          <p:cNvSpPr txBox="1"/>
          <p:nvPr/>
        </p:nvSpPr>
        <p:spPr>
          <a:xfrm>
            <a:off x="1067305" y="2096248"/>
            <a:ext cx="9517856" cy="1093724"/>
          </a:xfrm>
          <a:prstGeom prst="rect">
            <a:avLst/>
          </a:prstGeom>
        </p:spPr>
        <p:txBody>
          <a:bodyPr lIns="0" tIns="0" rIns="0" bIns="0" rtlCol="0" anchor="t">
            <a:spAutoFit/>
          </a:bodyPr>
          <a:lstStyle/>
          <a:p>
            <a:pPr algn="just">
              <a:lnSpc>
                <a:spcPts val="2937"/>
              </a:lnSpc>
            </a:pPr>
            <a:r>
              <a:rPr lang="en-US" sz="1875" b="1" spc="37" dirty="0">
                <a:solidFill>
                  <a:srgbClr val="155E14"/>
                </a:solidFill>
                <a:latin typeface="Open Sans"/>
                <a:ea typeface="Open Sans"/>
                <a:cs typeface="Open Sans"/>
                <a:sym typeface="Open Sans"/>
              </a:rPr>
              <a:t>AfSEM has moved swiftly to establish the institutional backbone required for continental energy market integration. Three landmark coordination milestones have been achieved:</a:t>
            </a:r>
          </a:p>
        </p:txBody>
      </p:sp>
      <p:grpSp>
        <p:nvGrpSpPr>
          <p:cNvPr id="10" name="Group 10"/>
          <p:cNvGrpSpPr/>
          <p:nvPr/>
        </p:nvGrpSpPr>
        <p:grpSpPr>
          <a:xfrm>
            <a:off x="952262" y="3938645"/>
            <a:ext cx="4651353" cy="3268447"/>
            <a:chOff x="0" y="0"/>
            <a:chExt cx="6201804" cy="4357929"/>
          </a:xfrm>
        </p:grpSpPr>
        <p:sp>
          <p:nvSpPr>
            <p:cNvPr id="11" name="Freeform 11"/>
            <p:cNvSpPr/>
            <p:nvPr/>
          </p:nvSpPr>
          <p:spPr>
            <a:xfrm>
              <a:off x="5080" y="5080"/>
              <a:ext cx="6191631" cy="4347718"/>
            </a:xfrm>
            <a:custGeom>
              <a:avLst/>
              <a:gdLst/>
              <a:ahLst/>
              <a:cxnLst/>
              <a:rect l="l" t="t" r="r" b="b"/>
              <a:pathLst>
                <a:path w="6191631" h="4347718">
                  <a:moveTo>
                    <a:pt x="0" y="286766"/>
                  </a:moveTo>
                  <a:cubicBezTo>
                    <a:pt x="0" y="128397"/>
                    <a:pt x="128524" y="0"/>
                    <a:pt x="287020" y="0"/>
                  </a:cubicBezTo>
                  <a:lnTo>
                    <a:pt x="5904611" y="0"/>
                  </a:lnTo>
                  <a:cubicBezTo>
                    <a:pt x="6063107" y="0"/>
                    <a:pt x="6191631" y="128397"/>
                    <a:pt x="6191631" y="286766"/>
                  </a:cubicBezTo>
                  <a:lnTo>
                    <a:pt x="6191631" y="4060952"/>
                  </a:lnTo>
                  <a:cubicBezTo>
                    <a:pt x="6191631" y="4219321"/>
                    <a:pt x="6063107" y="4347718"/>
                    <a:pt x="5904611" y="4347718"/>
                  </a:cubicBezTo>
                  <a:lnTo>
                    <a:pt x="287020" y="4347718"/>
                  </a:lnTo>
                  <a:cubicBezTo>
                    <a:pt x="128524" y="4347718"/>
                    <a:pt x="0" y="4219321"/>
                    <a:pt x="0" y="4060952"/>
                  </a:cubicBezTo>
                  <a:close/>
                </a:path>
              </a:pathLst>
            </a:custGeom>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12" name="Freeform 12"/>
            <p:cNvSpPr/>
            <p:nvPr/>
          </p:nvSpPr>
          <p:spPr>
            <a:xfrm>
              <a:off x="0" y="0"/>
              <a:ext cx="6201791" cy="4357878"/>
            </a:xfrm>
            <a:custGeom>
              <a:avLst/>
              <a:gdLst/>
              <a:ahLst/>
              <a:cxnLst/>
              <a:rect l="l" t="t" r="r" b="b"/>
              <a:pathLst>
                <a:path w="6201791" h="4357878">
                  <a:moveTo>
                    <a:pt x="0" y="291846"/>
                  </a:moveTo>
                  <a:cubicBezTo>
                    <a:pt x="0" y="130683"/>
                    <a:pt x="130810" y="0"/>
                    <a:pt x="292100" y="0"/>
                  </a:cubicBezTo>
                  <a:lnTo>
                    <a:pt x="5909691" y="0"/>
                  </a:lnTo>
                  <a:lnTo>
                    <a:pt x="5909691" y="5080"/>
                  </a:lnTo>
                  <a:lnTo>
                    <a:pt x="5909691" y="0"/>
                  </a:lnTo>
                  <a:cubicBezTo>
                    <a:pt x="6070981" y="0"/>
                    <a:pt x="6201791" y="130683"/>
                    <a:pt x="6201791" y="291846"/>
                  </a:cubicBezTo>
                  <a:lnTo>
                    <a:pt x="6196711" y="291846"/>
                  </a:lnTo>
                  <a:lnTo>
                    <a:pt x="6201791" y="291846"/>
                  </a:lnTo>
                  <a:lnTo>
                    <a:pt x="6201791" y="4066032"/>
                  </a:lnTo>
                  <a:lnTo>
                    <a:pt x="6196711" y="4066032"/>
                  </a:lnTo>
                  <a:lnTo>
                    <a:pt x="6201791" y="4066032"/>
                  </a:lnTo>
                  <a:cubicBezTo>
                    <a:pt x="6201791" y="4227195"/>
                    <a:pt x="6070981" y="4357878"/>
                    <a:pt x="5909691" y="4357878"/>
                  </a:cubicBezTo>
                  <a:lnTo>
                    <a:pt x="5909691" y="4352798"/>
                  </a:lnTo>
                  <a:lnTo>
                    <a:pt x="5909691" y="4357878"/>
                  </a:lnTo>
                  <a:lnTo>
                    <a:pt x="292100" y="4357878"/>
                  </a:lnTo>
                  <a:lnTo>
                    <a:pt x="292100" y="4352798"/>
                  </a:lnTo>
                  <a:lnTo>
                    <a:pt x="292100" y="4357878"/>
                  </a:lnTo>
                  <a:cubicBezTo>
                    <a:pt x="130810" y="4357878"/>
                    <a:pt x="0" y="4227195"/>
                    <a:pt x="0" y="4066032"/>
                  </a:cubicBezTo>
                  <a:lnTo>
                    <a:pt x="0" y="291846"/>
                  </a:lnTo>
                  <a:lnTo>
                    <a:pt x="5080" y="291846"/>
                  </a:lnTo>
                  <a:lnTo>
                    <a:pt x="0" y="291846"/>
                  </a:lnTo>
                  <a:moveTo>
                    <a:pt x="10160" y="291846"/>
                  </a:moveTo>
                  <a:lnTo>
                    <a:pt x="10160" y="4066032"/>
                  </a:lnTo>
                  <a:lnTo>
                    <a:pt x="5080" y="4066032"/>
                  </a:lnTo>
                  <a:lnTo>
                    <a:pt x="10160" y="4066032"/>
                  </a:lnTo>
                  <a:cubicBezTo>
                    <a:pt x="10160" y="4221607"/>
                    <a:pt x="136398" y="4347718"/>
                    <a:pt x="292100" y="4347718"/>
                  </a:cubicBezTo>
                  <a:lnTo>
                    <a:pt x="5909691" y="4347718"/>
                  </a:lnTo>
                  <a:cubicBezTo>
                    <a:pt x="6065393" y="4347718"/>
                    <a:pt x="6191631" y="4221607"/>
                    <a:pt x="6191631" y="4066032"/>
                  </a:cubicBezTo>
                  <a:lnTo>
                    <a:pt x="6191631" y="291846"/>
                  </a:lnTo>
                  <a:cubicBezTo>
                    <a:pt x="6191631" y="136271"/>
                    <a:pt x="6065393" y="10160"/>
                    <a:pt x="5909691" y="10160"/>
                  </a:cubicBezTo>
                  <a:lnTo>
                    <a:pt x="292100" y="10160"/>
                  </a:lnTo>
                  <a:lnTo>
                    <a:pt x="292100" y="5080"/>
                  </a:lnTo>
                  <a:lnTo>
                    <a:pt x="292100" y="10160"/>
                  </a:lnTo>
                  <a:cubicBezTo>
                    <a:pt x="136398" y="10160"/>
                    <a:pt x="10160" y="136271"/>
                    <a:pt x="10160" y="291846"/>
                  </a:cubicBezTo>
                  <a:close/>
                </a:path>
              </a:pathLst>
            </a:custGeom>
          </p:spPr>
          <p:style>
            <a:lnRef idx="1">
              <a:schemeClr val="accent3"/>
            </a:lnRef>
            <a:fillRef idx="2">
              <a:schemeClr val="accent3"/>
            </a:fillRef>
            <a:effectRef idx="1">
              <a:schemeClr val="accent3"/>
            </a:effectRef>
            <a:fontRef idx="minor">
              <a:schemeClr val="dk1"/>
            </a:fontRef>
          </p:style>
          <p:txBody>
            <a:bodyPr/>
            <a:lstStyle/>
            <a:p>
              <a:endParaRPr lang="en-US"/>
            </a:p>
          </p:txBody>
        </p:sp>
      </p:grpSp>
      <p:sp>
        <p:nvSpPr>
          <p:cNvPr id="13" name="TextBox 13"/>
          <p:cNvSpPr txBox="1"/>
          <p:nvPr/>
        </p:nvSpPr>
        <p:spPr>
          <a:xfrm>
            <a:off x="1204617" y="4171950"/>
            <a:ext cx="3878932" cy="355482"/>
          </a:xfrm>
          <a:prstGeom prst="rect">
            <a:avLst/>
          </a:prstGeom>
        </p:spPr>
        <p:txBody>
          <a:bodyPr wrap="square" lIns="0" tIns="0" rIns="0" bIns="0" rtlCol="0" anchor="t">
            <a:spAutoFit/>
          </a:bodyPr>
          <a:lstStyle/>
          <a:p>
            <a:pPr algn="l">
              <a:lnSpc>
                <a:spcPts val="2938"/>
              </a:lnSpc>
            </a:pPr>
            <a:r>
              <a:rPr lang="en-US" sz="2313" b="1" spc="115" dirty="0">
                <a:solidFill>
                  <a:srgbClr val="FF0000"/>
                </a:solidFill>
                <a:latin typeface="Open Sans Bold"/>
                <a:ea typeface="Open Sans Bold"/>
                <a:cs typeface="Open Sans Bold"/>
                <a:sym typeface="Open Sans Bold"/>
              </a:rPr>
              <a:t>SPCU ESTABLISHED</a:t>
            </a:r>
          </a:p>
        </p:txBody>
      </p:sp>
      <p:sp>
        <p:nvSpPr>
          <p:cNvPr id="14" name="TextBox 14"/>
          <p:cNvSpPr txBox="1"/>
          <p:nvPr/>
        </p:nvSpPr>
        <p:spPr>
          <a:xfrm>
            <a:off x="1204617" y="4635998"/>
            <a:ext cx="4146652" cy="2572371"/>
          </a:xfrm>
          <a:prstGeom prst="rect">
            <a:avLst/>
          </a:prstGeom>
        </p:spPr>
        <p:txBody>
          <a:bodyPr lIns="0" tIns="0" rIns="0" bIns="0" rtlCol="0" anchor="t">
            <a:spAutoFit/>
          </a:bodyPr>
          <a:lstStyle/>
          <a:p>
            <a:pPr algn="l">
              <a:lnSpc>
                <a:spcPts val="2937"/>
              </a:lnSpc>
            </a:pPr>
            <a:r>
              <a:rPr lang="en-US" sz="1875" b="1" spc="37" dirty="0">
                <a:solidFill>
                  <a:srgbClr val="155E14"/>
                </a:solidFill>
                <a:latin typeface="Open Sans"/>
                <a:ea typeface="Open Sans"/>
                <a:cs typeface="Open Sans"/>
                <a:sym typeface="Open Sans"/>
              </a:rPr>
              <a:t>The Single Project Coordination Unit (SPCU) is now operational supported by BMZ, providing centralized oversight and day-to-day management of AfSEM implementation across all regions.</a:t>
            </a:r>
          </a:p>
        </p:txBody>
      </p:sp>
      <p:grpSp>
        <p:nvGrpSpPr>
          <p:cNvPr id="15" name="Group 15"/>
          <p:cNvGrpSpPr/>
          <p:nvPr/>
        </p:nvGrpSpPr>
        <p:grpSpPr>
          <a:xfrm>
            <a:off x="5826233" y="3938645"/>
            <a:ext cx="4651505" cy="3268447"/>
            <a:chOff x="0" y="0"/>
            <a:chExt cx="6202007" cy="4357929"/>
          </a:xfrm>
        </p:grpSpPr>
        <p:sp>
          <p:nvSpPr>
            <p:cNvPr id="16" name="Freeform 16"/>
            <p:cNvSpPr/>
            <p:nvPr/>
          </p:nvSpPr>
          <p:spPr>
            <a:xfrm>
              <a:off x="5080" y="5080"/>
              <a:ext cx="6191885" cy="4347718"/>
            </a:xfrm>
            <a:custGeom>
              <a:avLst/>
              <a:gdLst/>
              <a:ahLst/>
              <a:cxnLst/>
              <a:rect l="l" t="t" r="r" b="b"/>
              <a:pathLst>
                <a:path w="6191885" h="4347718">
                  <a:moveTo>
                    <a:pt x="0" y="286766"/>
                  </a:moveTo>
                  <a:cubicBezTo>
                    <a:pt x="0" y="128397"/>
                    <a:pt x="128524" y="0"/>
                    <a:pt x="287020" y="0"/>
                  </a:cubicBezTo>
                  <a:lnTo>
                    <a:pt x="5904865" y="0"/>
                  </a:lnTo>
                  <a:cubicBezTo>
                    <a:pt x="6063361" y="0"/>
                    <a:pt x="6191885" y="128397"/>
                    <a:pt x="6191885" y="286766"/>
                  </a:cubicBezTo>
                  <a:lnTo>
                    <a:pt x="6191885" y="4060952"/>
                  </a:lnTo>
                  <a:cubicBezTo>
                    <a:pt x="6191885" y="4219321"/>
                    <a:pt x="6063361" y="4347718"/>
                    <a:pt x="5904865" y="4347718"/>
                  </a:cubicBezTo>
                  <a:lnTo>
                    <a:pt x="287020" y="4347718"/>
                  </a:lnTo>
                  <a:cubicBezTo>
                    <a:pt x="128524" y="4347718"/>
                    <a:pt x="0" y="4219321"/>
                    <a:pt x="0" y="4060952"/>
                  </a:cubicBezTo>
                  <a:close/>
                </a:path>
              </a:pathLst>
            </a:custGeom>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17" name="Freeform 17"/>
            <p:cNvSpPr/>
            <p:nvPr/>
          </p:nvSpPr>
          <p:spPr>
            <a:xfrm>
              <a:off x="0" y="0"/>
              <a:ext cx="6202045" cy="4357878"/>
            </a:xfrm>
            <a:custGeom>
              <a:avLst/>
              <a:gdLst/>
              <a:ahLst/>
              <a:cxnLst/>
              <a:rect l="l" t="t" r="r" b="b"/>
              <a:pathLst>
                <a:path w="6202045" h="4357878">
                  <a:moveTo>
                    <a:pt x="0" y="291846"/>
                  </a:moveTo>
                  <a:cubicBezTo>
                    <a:pt x="0" y="130683"/>
                    <a:pt x="130810" y="0"/>
                    <a:pt x="292100" y="0"/>
                  </a:cubicBezTo>
                  <a:lnTo>
                    <a:pt x="5909945" y="0"/>
                  </a:lnTo>
                  <a:lnTo>
                    <a:pt x="5909945" y="5080"/>
                  </a:lnTo>
                  <a:lnTo>
                    <a:pt x="5909945" y="0"/>
                  </a:lnTo>
                  <a:cubicBezTo>
                    <a:pt x="6071235" y="0"/>
                    <a:pt x="6202045" y="130683"/>
                    <a:pt x="6202045" y="291846"/>
                  </a:cubicBezTo>
                  <a:lnTo>
                    <a:pt x="6196965" y="291846"/>
                  </a:lnTo>
                  <a:lnTo>
                    <a:pt x="6202045" y="291846"/>
                  </a:lnTo>
                  <a:lnTo>
                    <a:pt x="6202045" y="4066032"/>
                  </a:lnTo>
                  <a:lnTo>
                    <a:pt x="6196965" y="4066032"/>
                  </a:lnTo>
                  <a:lnTo>
                    <a:pt x="6202045" y="4066032"/>
                  </a:lnTo>
                  <a:cubicBezTo>
                    <a:pt x="6202045" y="4227195"/>
                    <a:pt x="6071235" y="4357878"/>
                    <a:pt x="5909945" y="4357878"/>
                  </a:cubicBezTo>
                  <a:lnTo>
                    <a:pt x="5909945" y="4352798"/>
                  </a:lnTo>
                  <a:lnTo>
                    <a:pt x="5909945" y="4357878"/>
                  </a:lnTo>
                  <a:lnTo>
                    <a:pt x="292100" y="4357878"/>
                  </a:lnTo>
                  <a:lnTo>
                    <a:pt x="292100" y="4352798"/>
                  </a:lnTo>
                  <a:lnTo>
                    <a:pt x="292100" y="4357878"/>
                  </a:lnTo>
                  <a:cubicBezTo>
                    <a:pt x="130810" y="4357878"/>
                    <a:pt x="0" y="4227195"/>
                    <a:pt x="0" y="4066032"/>
                  </a:cubicBezTo>
                  <a:lnTo>
                    <a:pt x="0" y="291846"/>
                  </a:lnTo>
                  <a:lnTo>
                    <a:pt x="5080" y="291846"/>
                  </a:lnTo>
                  <a:lnTo>
                    <a:pt x="0" y="291846"/>
                  </a:lnTo>
                  <a:moveTo>
                    <a:pt x="10160" y="291846"/>
                  </a:moveTo>
                  <a:lnTo>
                    <a:pt x="10160" y="4066032"/>
                  </a:lnTo>
                  <a:lnTo>
                    <a:pt x="5080" y="4066032"/>
                  </a:lnTo>
                  <a:lnTo>
                    <a:pt x="10160" y="4066032"/>
                  </a:lnTo>
                  <a:cubicBezTo>
                    <a:pt x="10160" y="4221607"/>
                    <a:pt x="136398" y="4347718"/>
                    <a:pt x="292100" y="4347718"/>
                  </a:cubicBezTo>
                  <a:lnTo>
                    <a:pt x="5909945" y="4347718"/>
                  </a:lnTo>
                  <a:cubicBezTo>
                    <a:pt x="6065647" y="4347718"/>
                    <a:pt x="6191885" y="4221607"/>
                    <a:pt x="6191885" y="4066032"/>
                  </a:cubicBezTo>
                  <a:lnTo>
                    <a:pt x="6191885" y="291846"/>
                  </a:lnTo>
                  <a:cubicBezTo>
                    <a:pt x="6191885" y="136271"/>
                    <a:pt x="6065647" y="10160"/>
                    <a:pt x="5909945" y="10160"/>
                  </a:cubicBezTo>
                  <a:lnTo>
                    <a:pt x="292100" y="10160"/>
                  </a:lnTo>
                  <a:lnTo>
                    <a:pt x="292100" y="5080"/>
                  </a:lnTo>
                  <a:lnTo>
                    <a:pt x="292100" y="10160"/>
                  </a:lnTo>
                  <a:cubicBezTo>
                    <a:pt x="136398" y="10160"/>
                    <a:pt x="10160" y="136271"/>
                    <a:pt x="10160" y="291846"/>
                  </a:cubicBezTo>
                  <a:close/>
                </a:path>
              </a:pathLst>
            </a:custGeom>
          </p:spPr>
          <p:style>
            <a:lnRef idx="1">
              <a:schemeClr val="accent3"/>
            </a:lnRef>
            <a:fillRef idx="2">
              <a:schemeClr val="accent3"/>
            </a:fillRef>
            <a:effectRef idx="1">
              <a:schemeClr val="accent3"/>
            </a:effectRef>
            <a:fontRef idx="minor">
              <a:schemeClr val="dk1"/>
            </a:fontRef>
          </p:style>
          <p:txBody>
            <a:bodyPr/>
            <a:lstStyle/>
            <a:p>
              <a:endParaRPr lang="en-US"/>
            </a:p>
          </p:txBody>
        </p:sp>
      </p:grpSp>
      <p:sp>
        <p:nvSpPr>
          <p:cNvPr id="18" name="TextBox 18"/>
          <p:cNvSpPr txBox="1"/>
          <p:nvPr/>
        </p:nvSpPr>
        <p:spPr>
          <a:xfrm>
            <a:off x="6078588" y="4171950"/>
            <a:ext cx="4146794" cy="355482"/>
          </a:xfrm>
          <a:prstGeom prst="rect">
            <a:avLst/>
          </a:prstGeom>
        </p:spPr>
        <p:txBody>
          <a:bodyPr wrap="square" lIns="0" tIns="0" rIns="0" bIns="0" rtlCol="0" anchor="t">
            <a:spAutoFit/>
          </a:bodyPr>
          <a:lstStyle/>
          <a:p>
            <a:pPr algn="l">
              <a:lnSpc>
                <a:spcPts val="2938"/>
              </a:lnSpc>
            </a:pPr>
            <a:r>
              <a:rPr lang="en-US" sz="2313" b="1" spc="115" dirty="0">
                <a:solidFill>
                  <a:srgbClr val="FF0000"/>
                </a:solidFill>
                <a:latin typeface="Open Sans Bold"/>
                <a:ea typeface="Open Sans Bold"/>
                <a:cs typeface="Open Sans Bold"/>
                <a:sym typeface="Open Sans Bold"/>
              </a:rPr>
              <a:t>HTOC INAUGURATED</a:t>
            </a:r>
          </a:p>
        </p:txBody>
      </p:sp>
      <p:sp>
        <p:nvSpPr>
          <p:cNvPr id="19" name="TextBox 19"/>
          <p:cNvSpPr txBox="1"/>
          <p:nvPr/>
        </p:nvSpPr>
        <p:spPr>
          <a:xfrm>
            <a:off x="6078588" y="4635998"/>
            <a:ext cx="4146794" cy="2572371"/>
          </a:xfrm>
          <a:prstGeom prst="rect">
            <a:avLst/>
          </a:prstGeom>
        </p:spPr>
        <p:txBody>
          <a:bodyPr lIns="0" tIns="0" rIns="0" bIns="0" rtlCol="0" anchor="t">
            <a:spAutoFit/>
          </a:bodyPr>
          <a:lstStyle/>
          <a:p>
            <a:pPr algn="l">
              <a:lnSpc>
                <a:spcPts val="2937"/>
              </a:lnSpc>
            </a:pPr>
            <a:r>
              <a:rPr lang="en-US" sz="1875" b="1" spc="37" dirty="0">
                <a:solidFill>
                  <a:srgbClr val="155E14"/>
                </a:solidFill>
                <a:latin typeface="Open Sans"/>
                <a:ea typeface="Open Sans"/>
                <a:cs typeface="Open Sans"/>
                <a:sym typeface="Open Sans"/>
              </a:rPr>
              <a:t>The High-Level Technical Oversight Committee (HTOC) has been formally inaugurated, providing strategic direction and ensuring accountability at the highest technical and policy levels.</a:t>
            </a:r>
          </a:p>
        </p:txBody>
      </p:sp>
      <p:grpSp>
        <p:nvGrpSpPr>
          <p:cNvPr id="20" name="Group 20"/>
          <p:cNvGrpSpPr/>
          <p:nvPr/>
        </p:nvGrpSpPr>
        <p:grpSpPr>
          <a:xfrm>
            <a:off x="952262" y="7429710"/>
            <a:ext cx="9525476" cy="2142411"/>
            <a:chOff x="0" y="0"/>
            <a:chExt cx="12700635" cy="2856548"/>
          </a:xfrm>
        </p:grpSpPr>
        <p:sp>
          <p:nvSpPr>
            <p:cNvPr id="21" name="Freeform 21"/>
            <p:cNvSpPr/>
            <p:nvPr/>
          </p:nvSpPr>
          <p:spPr>
            <a:xfrm>
              <a:off x="5080" y="5080"/>
              <a:ext cx="12690475" cy="2846451"/>
            </a:xfrm>
            <a:custGeom>
              <a:avLst/>
              <a:gdLst/>
              <a:ahLst/>
              <a:cxnLst/>
              <a:rect l="l" t="t" r="r" b="b"/>
              <a:pathLst>
                <a:path w="12690475" h="2846451">
                  <a:moveTo>
                    <a:pt x="0" y="286893"/>
                  </a:moveTo>
                  <a:cubicBezTo>
                    <a:pt x="0" y="128397"/>
                    <a:pt x="128778" y="0"/>
                    <a:pt x="287655" y="0"/>
                  </a:cubicBezTo>
                  <a:lnTo>
                    <a:pt x="12402820" y="0"/>
                  </a:lnTo>
                  <a:cubicBezTo>
                    <a:pt x="12561697" y="0"/>
                    <a:pt x="12690475" y="128397"/>
                    <a:pt x="12690475" y="286893"/>
                  </a:cubicBezTo>
                  <a:lnTo>
                    <a:pt x="12690475" y="2559558"/>
                  </a:lnTo>
                  <a:cubicBezTo>
                    <a:pt x="12690475" y="2717927"/>
                    <a:pt x="12561697" y="2846451"/>
                    <a:pt x="12402820" y="2846451"/>
                  </a:cubicBezTo>
                  <a:lnTo>
                    <a:pt x="287655" y="2846451"/>
                  </a:lnTo>
                  <a:cubicBezTo>
                    <a:pt x="128778" y="2846324"/>
                    <a:pt x="0" y="2717927"/>
                    <a:pt x="0" y="2559558"/>
                  </a:cubicBezTo>
                  <a:close/>
                </a:path>
              </a:pathLst>
            </a:custGeom>
          </p:spPr>
          <p:style>
            <a:lnRef idx="1">
              <a:schemeClr val="accent5"/>
            </a:lnRef>
            <a:fillRef idx="2">
              <a:schemeClr val="accent5"/>
            </a:fillRef>
            <a:effectRef idx="1">
              <a:schemeClr val="accent5"/>
            </a:effectRef>
            <a:fontRef idx="minor">
              <a:schemeClr val="dk1"/>
            </a:fontRef>
          </p:style>
          <p:txBody>
            <a:bodyPr/>
            <a:lstStyle/>
            <a:p>
              <a:endParaRPr lang="en-US"/>
            </a:p>
          </p:txBody>
        </p:sp>
        <p:sp>
          <p:nvSpPr>
            <p:cNvPr id="22" name="Freeform 22"/>
            <p:cNvSpPr/>
            <p:nvPr/>
          </p:nvSpPr>
          <p:spPr>
            <a:xfrm>
              <a:off x="0" y="0"/>
              <a:ext cx="12700635" cy="2856611"/>
            </a:xfrm>
            <a:custGeom>
              <a:avLst/>
              <a:gdLst/>
              <a:ahLst/>
              <a:cxnLst/>
              <a:rect l="l" t="t" r="r" b="b"/>
              <a:pathLst>
                <a:path w="12700635" h="2856611">
                  <a:moveTo>
                    <a:pt x="0" y="291973"/>
                  </a:moveTo>
                  <a:cubicBezTo>
                    <a:pt x="0" y="130683"/>
                    <a:pt x="131064" y="0"/>
                    <a:pt x="292735" y="0"/>
                  </a:cubicBezTo>
                  <a:lnTo>
                    <a:pt x="12407900" y="0"/>
                  </a:lnTo>
                  <a:lnTo>
                    <a:pt x="12407900" y="5080"/>
                  </a:lnTo>
                  <a:lnTo>
                    <a:pt x="12407900" y="0"/>
                  </a:lnTo>
                  <a:cubicBezTo>
                    <a:pt x="12569571" y="0"/>
                    <a:pt x="12700635" y="130683"/>
                    <a:pt x="12700635" y="291973"/>
                  </a:cubicBezTo>
                  <a:lnTo>
                    <a:pt x="12695555" y="291973"/>
                  </a:lnTo>
                  <a:lnTo>
                    <a:pt x="12700635" y="291973"/>
                  </a:lnTo>
                  <a:lnTo>
                    <a:pt x="12700635" y="2564638"/>
                  </a:lnTo>
                  <a:lnTo>
                    <a:pt x="12695555" y="2564638"/>
                  </a:lnTo>
                  <a:lnTo>
                    <a:pt x="12700635" y="2564638"/>
                  </a:lnTo>
                  <a:cubicBezTo>
                    <a:pt x="12700635" y="2725928"/>
                    <a:pt x="12569571" y="2856611"/>
                    <a:pt x="12407900" y="2856611"/>
                  </a:cubicBezTo>
                  <a:lnTo>
                    <a:pt x="12407900" y="2851531"/>
                  </a:lnTo>
                  <a:lnTo>
                    <a:pt x="12407900" y="2856611"/>
                  </a:lnTo>
                  <a:lnTo>
                    <a:pt x="292735" y="2856611"/>
                  </a:lnTo>
                  <a:lnTo>
                    <a:pt x="292735" y="2851531"/>
                  </a:lnTo>
                  <a:lnTo>
                    <a:pt x="292735" y="2856611"/>
                  </a:lnTo>
                  <a:cubicBezTo>
                    <a:pt x="131064" y="2856484"/>
                    <a:pt x="0" y="2725928"/>
                    <a:pt x="0" y="2564638"/>
                  </a:cubicBezTo>
                  <a:lnTo>
                    <a:pt x="0" y="291973"/>
                  </a:lnTo>
                  <a:lnTo>
                    <a:pt x="5080" y="291973"/>
                  </a:lnTo>
                  <a:lnTo>
                    <a:pt x="0" y="291973"/>
                  </a:lnTo>
                  <a:moveTo>
                    <a:pt x="10160" y="291973"/>
                  </a:moveTo>
                  <a:lnTo>
                    <a:pt x="10160" y="2564638"/>
                  </a:lnTo>
                  <a:lnTo>
                    <a:pt x="5080" y="2564638"/>
                  </a:lnTo>
                  <a:lnTo>
                    <a:pt x="10160" y="2564638"/>
                  </a:lnTo>
                  <a:cubicBezTo>
                    <a:pt x="10160" y="2720213"/>
                    <a:pt x="136652" y="2846451"/>
                    <a:pt x="292735" y="2846451"/>
                  </a:cubicBezTo>
                  <a:lnTo>
                    <a:pt x="12407900" y="2846451"/>
                  </a:lnTo>
                  <a:cubicBezTo>
                    <a:pt x="12563983" y="2846451"/>
                    <a:pt x="12690475" y="2720340"/>
                    <a:pt x="12690475" y="2564638"/>
                  </a:cubicBezTo>
                  <a:lnTo>
                    <a:pt x="12690475" y="291973"/>
                  </a:lnTo>
                  <a:cubicBezTo>
                    <a:pt x="12690475" y="136271"/>
                    <a:pt x="12563983" y="10160"/>
                    <a:pt x="12407900" y="10160"/>
                  </a:cubicBezTo>
                  <a:lnTo>
                    <a:pt x="292735" y="10160"/>
                  </a:lnTo>
                  <a:lnTo>
                    <a:pt x="292735" y="5080"/>
                  </a:lnTo>
                  <a:lnTo>
                    <a:pt x="292735" y="10160"/>
                  </a:lnTo>
                  <a:cubicBezTo>
                    <a:pt x="136652" y="10160"/>
                    <a:pt x="10160" y="136271"/>
                    <a:pt x="10160" y="291973"/>
                  </a:cubicBezTo>
                  <a:close/>
                </a:path>
              </a:pathLst>
            </a:custGeom>
          </p:spPr>
          <p:style>
            <a:lnRef idx="1">
              <a:schemeClr val="accent5"/>
            </a:lnRef>
            <a:fillRef idx="2">
              <a:schemeClr val="accent5"/>
            </a:fillRef>
            <a:effectRef idx="1">
              <a:schemeClr val="accent5"/>
            </a:effectRef>
            <a:fontRef idx="minor">
              <a:schemeClr val="dk1"/>
            </a:fontRef>
          </p:style>
          <p:txBody>
            <a:bodyPr/>
            <a:lstStyle/>
            <a:p>
              <a:endParaRPr lang="en-US"/>
            </a:p>
          </p:txBody>
        </p:sp>
      </p:grpSp>
      <p:sp>
        <p:nvSpPr>
          <p:cNvPr id="23" name="TextBox 23"/>
          <p:cNvSpPr txBox="1"/>
          <p:nvPr/>
        </p:nvSpPr>
        <p:spPr>
          <a:xfrm>
            <a:off x="1204617" y="7663015"/>
            <a:ext cx="5700614" cy="355482"/>
          </a:xfrm>
          <a:prstGeom prst="rect">
            <a:avLst/>
          </a:prstGeom>
        </p:spPr>
        <p:txBody>
          <a:bodyPr lIns="0" tIns="0" rIns="0" bIns="0" rtlCol="0" anchor="t">
            <a:spAutoFit/>
          </a:bodyPr>
          <a:lstStyle/>
          <a:p>
            <a:pPr algn="l">
              <a:lnSpc>
                <a:spcPts val="2938"/>
              </a:lnSpc>
            </a:pPr>
            <a:r>
              <a:rPr lang="en-US" sz="2313" b="1" spc="115" dirty="0">
                <a:solidFill>
                  <a:srgbClr val="FF0000"/>
                </a:solidFill>
                <a:latin typeface="Open Sans Bold"/>
                <a:ea typeface="Open Sans Bold"/>
                <a:cs typeface="Open Sans Bold"/>
                <a:sym typeface="Open Sans Bold"/>
              </a:rPr>
              <a:t>AFSEM FORUM: 1ST &amp; 2ND EDITIONS</a:t>
            </a:r>
          </a:p>
        </p:txBody>
      </p:sp>
      <p:sp>
        <p:nvSpPr>
          <p:cNvPr id="24" name="TextBox 24"/>
          <p:cNvSpPr txBox="1"/>
          <p:nvPr/>
        </p:nvSpPr>
        <p:spPr>
          <a:xfrm>
            <a:off x="1204617" y="8127054"/>
            <a:ext cx="9020766" cy="1093724"/>
          </a:xfrm>
          <a:prstGeom prst="rect">
            <a:avLst/>
          </a:prstGeom>
        </p:spPr>
        <p:txBody>
          <a:bodyPr lIns="0" tIns="0" rIns="0" bIns="0" rtlCol="0" anchor="t">
            <a:spAutoFit/>
          </a:bodyPr>
          <a:lstStyle/>
          <a:p>
            <a:pPr algn="l">
              <a:lnSpc>
                <a:spcPts val="2937"/>
              </a:lnSpc>
            </a:pPr>
            <a:r>
              <a:rPr lang="en-US" sz="1875" b="1" spc="37" dirty="0">
                <a:solidFill>
                  <a:srgbClr val="155E14"/>
                </a:solidFill>
                <a:latin typeface="Open Sans"/>
                <a:ea typeface="Open Sans"/>
                <a:cs typeface="Open Sans"/>
                <a:sym typeface="Open Sans"/>
              </a:rPr>
              <a:t>The 1st AfSEM Forum was convened in Sharm El-Sheikh (2024) and the 2nd in Cairo (2025), establishing a recurring platform for stakeholder alignment, policy dialogue, and progress review.</a:t>
            </a:r>
          </a:p>
        </p:txBody>
      </p:sp>
      <p:grpSp>
        <p:nvGrpSpPr>
          <p:cNvPr id="25" name="Group 6">
            <a:extLst>
              <a:ext uri="{FF2B5EF4-FFF2-40B4-BE49-F238E27FC236}">
                <a16:creationId xmlns:a16="http://schemas.microsoft.com/office/drawing/2014/main" id="{4F7BE82E-57FA-77CF-DEEC-4AA6CE5EB287}"/>
              </a:ext>
            </a:extLst>
          </p:cNvPr>
          <p:cNvGrpSpPr/>
          <p:nvPr/>
        </p:nvGrpSpPr>
        <p:grpSpPr>
          <a:xfrm>
            <a:off x="11220450" y="-190500"/>
            <a:ext cx="7200900" cy="10287000"/>
            <a:chOff x="0" y="0"/>
            <a:chExt cx="9601200" cy="13716000"/>
          </a:xfrm>
        </p:grpSpPr>
        <p:sp>
          <p:nvSpPr>
            <p:cNvPr id="26" name="Freeform 7" descr="preencoded.png">
              <a:extLst>
                <a:ext uri="{FF2B5EF4-FFF2-40B4-BE49-F238E27FC236}">
                  <a16:creationId xmlns:a16="http://schemas.microsoft.com/office/drawing/2014/main" id="{7B8502C1-135C-661F-B64E-CAE8384F30EB}"/>
                </a:ext>
              </a:extLst>
            </p:cNvPr>
            <p:cNvSpPr/>
            <p:nvPr/>
          </p:nvSpPr>
          <p:spPr>
            <a:xfrm>
              <a:off x="0" y="0"/>
              <a:ext cx="9601200" cy="13716000"/>
            </a:xfrm>
            <a:custGeom>
              <a:avLst/>
              <a:gdLst/>
              <a:ahLst/>
              <a:cxnLst/>
              <a:rect l="l" t="t" r="r" b="b"/>
              <a:pathLst>
                <a:path w="9601200" h="13716000">
                  <a:moveTo>
                    <a:pt x="0" y="0"/>
                  </a:moveTo>
                  <a:lnTo>
                    <a:pt x="9601200" y="0"/>
                  </a:lnTo>
                  <a:lnTo>
                    <a:pt x="9601200" y="13716000"/>
                  </a:lnTo>
                  <a:lnTo>
                    <a:pt x="0" y="13716000"/>
                  </a:lnTo>
                  <a:lnTo>
                    <a:pt x="0" y="0"/>
                  </a:lnTo>
                  <a:close/>
                </a:path>
              </a:pathLst>
            </a:custGeom>
            <a:blipFill>
              <a:blip r:embed="rId3"/>
              <a:stretch>
                <a:fillRect l="-44" r="-44"/>
              </a:stretch>
            </a:blipFill>
          </p:spPr>
          <p:txBody>
            <a:bodyPr/>
            <a:lstStyle/>
            <a:p>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5E1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D2FFAA">
                <a:alpha val="81176"/>
              </a:srgbClr>
            </a:solidFill>
          </p:spPr>
          <p:txBody>
            <a:bodyPr/>
            <a:lstStyle/>
            <a:p>
              <a:endParaRPr lang="en-US"/>
            </a:p>
          </p:txBody>
        </p:sp>
      </p:grpSp>
      <p:sp>
        <p:nvSpPr>
          <p:cNvPr id="13" name="TextBox 13"/>
          <p:cNvSpPr txBox="1"/>
          <p:nvPr/>
        </p:nvSpPr>
        <p:spPr>
          <a:xfrm>
            <a:off x="1219200" y="1648101"/>
            <a:ext cx="16076561" cy="1744260"/>
          </a:xfrm>
          <a:prstGeom prst="rect">
            <a:avLst/>
          </a:prstGeom>
        </p:spPr>
        <p:txBody>
          <a:bodyPr wrap="square" lIns="0" tIns="0" rIns="0" bIns="0" rtlCol="0" anchor="t">
            <a:spAutoFit/>
          </a:bodyPr>
          <a:lstStyle/>
          <a:p>
            <a:pPr algn="ctr">
              <a:lnSpc>
                <a:spcPts val="6850"/>
              </a:lnSpc>
            </a:pPr>
            <a:r>
              <a:rPr lang="en-US" sz="5492" spc="109" dirty="0">
                <a:solidFill>
                  <a:srgbClr val="E84E38"/>
                </a:solidFill>
                <a:latin typeface="Archivo Black"/>
                <a:ea typeface="Archivo Black"/>
                <a:cs typeface="Archivo Black"/>
                <a:sym typeface="Archivo Black"/>
              </a:rPr>
              <a:t>SEGMENT 2: REGIONAL REGULATORY AND INSTITUTIONAL STRENGTHENING</a:t>
            </a:r>
          </a:p>
        </p:txBody>
      </p:sp>
      <p:sp>
        <p:nvSpPr>
          <p:cNvPr id="14" name="TextBox 14"/>
          <p:cNvSpPr txBox="1"/>
          <p:nvPr/>
        </p:nvSpPr>
        <p:spPr>
          <a:xfrm>
            <a:off x="3886200" y="4488662"/>
            <a:ext cx="9445523" cy="1602939"/>
          </a:xfrm>
          <a:prstGeom prst="rect">
            <a:avLst/>
          </a:prstGeom>
        </p:spPr>
        <p:txBody>
          <a:bodyPr lIns="0" tIns="0" rIns="0" bIns="0" rtlCol="0" anchor="t">
            <a:spAutoFit/>
          </a:bodyPr>
          <a:lstStyle/>
          <a:p>
            <a:pPr algn="ctr">
              <a:lnSpc>
                <a:spcPct val="150000"/>
              </a:lnSpc>
            </a:pPr>
            <a:r>
              <a:rPr lang="en-US" sz="2400" b="1" spc="43" dirty="0">
                <a:solidFill>
                  <a:srgbClr val="155E14"/>
                </a:solidFill>
                <a:latin typeface="Open Sans"/>
                <a:ea typeface="Open Sans"/>
                <a:cs typeface="Open Sans"/>
                <a:sym typeface="Open Sans"/>
              </a:rPr>
              <a:t>Establishing the regulatory backbone and institutional architecture needed to enable a rules-based, harmonized, and functional African electricity market.</a:t>
            </a:r>
          </a:p>
        </p:txBody>
      </p:sp>
      <p:grpSp>
        <p:nvGrpSpPr>
          <p:cNvPr id="15" name="Group 6">
            <a:extLst>
              <a:ext uri="{FF2B5EF4-FFF2-40B4-BE49-F238E27FC236}">
                <a16:creationId xmlns:a16="http://schemas.microsoft.com/office/drawing/2014/main" id="{F6229640-D3E7-B8DA-CB60-40E6B2E8EF75}"/>
              </a:ext>
            </a:extLst>
          </p:cNvPr>
          <p:cNvGrpSpPr/>
          <p:nvPr/>
        </p:nvGrpSpPr>
        <p:grpSpPr>
          <a:xfrm>
            <a:off x="992238" y="886120"/>
            <a:ext cx="1129570" cy="399288"/>
            <a:chOff x="0" y="0"/>
            <a:chExt cx="1506093" cy="532384"/>
          </a:xfrm>
        </p:grpSpPr>
        <p:sp>
          <p:nvSpPr>
            <p:cNvPr id="16" name="Freeform 7" descr="preencoded.png">
              <a:extLst>
                <a:ext uri="{FF2B5EF4-FFF2-40B4-BE49-F238E27FC236}">
                  <a16:creationId xmlns:a16="http://schemas.microsoft.com/office/drawing/2014/main" id="{7F5968AB-AA82-1D11-629C-CFA1281970AA}"/>
                </a:ext>
              </a:extLst>
            </p:cNvPr>
            <p:cNvSpPr/>
            <p:nvPr/>
          </p:nvSpPr>
          <p:spPr>
            <a:xfrm>
              <a:off x="0" y="0"/>
              <a:ext cx="1506093" cy="532384"/>
            </a:xfrm>
            <a:custGeom>
              <a:avLst/>
              <a:gdLst/>
              <a:ahLst/>
              <a:cxnLst/>
              <a:rect l="l" t="t" r="r" b="b"/>
              <a:pathLst>
                <a:path w="1506093" h="532384">
                  <a:moveTo>
                    <a:pt x="0" y="0"/>
                  </a:moveTo>
                  <a:lnTo>
                    <a:pt x="1506093" y="0"/>
                  </a:lnTo>
                  <a:lnTo>
                    <a:pt x="1506093" y="532384"/>
                  </a:lnTo>
                  <a:lnTo>
                    <a:pt x="0" y="532384"/>
                  </a:lnTo>
                  <a:lnTo>
                    <a:pt x="0" y="0"/>
                  </a:lnTo>
                  <a:close/>
                </a:path>
              </a:pathLst>
            </a:custGeom>
            <a:blipFill>
              <a:blip r:embed="rId3"/>
              <a:stretch>
                <a:fillRect t="-446" b="-446"/>
              </a:stretch>
            </a:blipFill>
          </p:spPr>
          <p:txBody>
            <a:bodyP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55E1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115428"/>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E84E38">
                <a:alpha val="81176"/>
              </a:srgbClr>
            </a:solidFill>
          </p:spPr>
          <p:txBody>
            <a:bodyPr/>
            <a:lstStyle/>
            <a:p>
              <a:endParaRPr lang="en-US"/>
            </a:p>
          </p:txBody>
        </p:sp>
      </p:grpSp>
      <p:grpSp>
        <p:nvGrpSpPr>
          <p:cNvPr id="6" name="Group 6"/>
          <p:cNvGrpSpPr/>
          <p:nvPr/>
        </p:nvGrpSpPr>
        <p:grpSpPr>
          <a:xfrm>
            <a:off x="992238" y="1250156"/>
            <a:ext cx="996696" cy="352234"/>
            <a:chOff x="0" y="0"/>
            <a:chExt cx="1328928" cy="469646"/>
          </a:xfrm>
        </p:grpSpPr>
        <p:sp>
          <p:nvSpPr>
            <p:cNvPr id="7" name="Freeform 7" descr="preencoded.png"/>
            <p:cNvSpPr/>
            <p:nvPr/>
          </p:nvSpPr>
          <p:spPr>
            <a:xfrm>
              <a:off x="0" y="0"/>
              <a:ext cx="1328928" cy="469646"/>
            </a:xfrm>
            <a:custGeom>
              <a:avLst/>
              <a:gdLst/>
              <a:ahLst/>
              <a:cxnLst/>
              <a:rect l="l" t="t" r="r" b="b"/>
              <a:pathLst>
                <a:path w="1328928" h="469646">
                  <a:moveTo>
                    <a:pt x="0" y="0"/>
                  </a:moveTo>
                  <a:lnTo>
                    <a:pt x="1328928" y="0"/>
                  </a:lnTo>
                  <a:lnTo>
                    <a:pt x="1328928" y="469646"/>
                  </a:lnTo>
                  <a:lnTo>
                    <a:pt x="0" y="469646"/>
                  </a:lnTo>
                  <a:lnTo>
                    <a:pt x="0" y="0"/>
                  </a:lnTo>
                  <a:close/>
                </a:path>
              </a:pathLst>
            </a:custGeom>
            <a:blipFill>
              <a:blip r:embed="rId3">
                <a:lum bright="70000" contrast="-70000"/>
              </a:blip>
              <a:stretch>
                <a:fillRect t="-530" b="-527"/>
              </a:stretch>
            </a:blipFill>
          </p:spPr>
          <p:txBody>
            <a:bodyPr/>
            <a:lstStyle/>
            <a:p>
              <a:endParaRPr lang="en-US"/>
            </a:p>
          </p:txBody>
        </p:sp>
      </p:grpSp>
      <p:sp>
        <p:nvSpPr>
          <p:cNvPr id="8" name="TextBox 8"/>
          <p:cNvSpPr txBox="1"/>
          <p:nvPr/>
        </p:nvSpPr>
        <p:spPr>
          <a:xfrm>
            <a:off x="765048" y="1841298"/>
            <a:ext cx="17675352" cy="1312774"/>
          </a:xfrm>
          <a:prstGeom prst="rect">
            <a:avLst/>
          </a:prstGeom>
        </p:spPr>
        <p:txBody>
          <a:bodyPr wrap="square" lIns="0" tIns="0" rIns="0" bIns="0" rtlCol="0" anchor="t">
            <a:spAutoFit/>
          </a:bodyPr>
          <a:lstStyle/>
          <a:p>
            <a:pPr algn="l">
              <a:lnSpc>
                <a:spcPts val="5187"/>
              </a:lnSpc>
            </a:pPr>
            <a:r>
              <a:rPr lang="en-US" sz="4124" spc="82" dirty="0">
                <a:solidFill>
                  <a:srgbClr val="D2FFAA"/>
                </a:solidFill>
                <a:latin typeface="Archivo Black"/>
                <a:ea typeface="Archivo Black"/>
                <a:cs typeface="Archivo Black"/>
                <a:sym typeface="Archivo Black"/>
              </a:rPr>
              <a:t>REGIONAL REGULATORY &amp; INSTITUTIONAL STRENGTHENING</a:t>
            </a:r>
          </a:p>
        </p:txBody>
      </p:sp>
      <p:sp>
        <p:nvSpPr>
          <p:cNvPr id="9" name="TextBox 9"/>
          <p:cNvSpPr txBox="1"/>
          <p:nvPr/>
        </p:nvSpPr>
        <p:spPr>
          <a:xfrm>
            <a:off x="748483" y="3224343"/>
            <a:ext cx="16990961" cy="786754"/>
          </a:xfrm>
          <a:prstGeom prst="rect">
            <a:avLst/>
          </a:prstGeom>
        </p:spPr>
        <p:txBody>
          <a:bodyPr wrap="square" lIns="0" tIns="0" rIns="0" bIns="0" rtlCol="0" anchor="t">
            <a:spAutoFit/>
          </a:bodyPr>
          <a:lstStyle/>
          <a:p>
            <a:pPr algn="l">
              <a:lnSpc>
                <a:spcPct val="150000"/>
              </a:lnSpc>
            </a:pPr>
            <a:r>
              <a:rPr lang="en-US" b="1" spc="32" dirty="0">
                <a:solidFill>
                  <a:srgbClr val="D2FFAA"/>
                </a:solidFill>
                <a:latin typeface="Open Sans"/>
                <a:ea typeface="Open Sans"/>
                <a:cs typeface="Open Sans"/>
                <a:sym typeface="Open Sans"/>
              </a:rPr>
              <a:t>AfSEM will work systematically with all regional power pools and their member countries to build the regulatory institutions and instruments required for a unified continental electricity market.</a:t>
            </a:r>
          </a:p>
        </p:txBody>
      </p:sp>
      <p:grpSp>
        <p:nvGrpSpPr>
          <p:cNvPr id="10" name="Group 10"/>
          <p:cNvGrpSpPr/>
          <p:nvPr/>
        </p:nvGrpSpPr>
        <p:grpSpPr>
          <a:xfrm>
            <a:off x="467468" y="4184447"/>
            <a:ext cx="8570271" cy="4852416"/>
            <a:chOff x="0" y="0"/>
            <a:chExt cx="10931525" cy="6469888"/>
          </a:xfrm>
        </p:grpSpPr>
        <p:sp>
          <p:nvSpPr>
            <p:cNvPr id="11" name="Freeform 11"/>
            <p:cNvSpPr/>
            <p:nvPr/>
          </p:nvSpPr>
          <p:spPr>
            <a:xfrm>
              <a:off x="0" y="0"/>
              <a:ext cx="10931525" cy="6469888"/>
            </a:xfrm>
            <a:custGeom>
              <a:avLst/>
              <a:gdLst/>
              <a:ahLst/>
              <a:cxnLst/>
              <a:rect l="l" t="t" r="r" b="b"/>
              <a:pathLst>
                <a:path w="10931525" h="6469888">
                  <a:moveTo>
                    <a:pt x="0" y="408305"/>
                  </a:moveTo>
                  <a:cubicBezTo>
                    <a:pt x="0" y="182753"/>
                    <a:pt x="182753" y="0"/>
                    <a:pt x="408305" y="0"/>
                  </a:cubicBezTo>
                  <a:lnTo>
                    <a:pt x="10523220" y="0"/>
                  </a:lnTo>
                  <a:cubicBezTo>
                    <a:pt x="10748772" y="0"/>
                    <a:pt x="10931525" y="182753"/>
                    <a:pt x="10931525" y="408305"/>
                  </a:cubicBezTo>
                  <a:lnTo>
                    <a:pt x="10931525" y="6061583"/>
                  </a:lnTo>
                  <a:cubicBezTo>
                    <a:pt x="10931525" y="6287135"/>
                    <a:pt x="10748772" y="6469888"/>
                    <a:pt x="10523220" y="6469888"/>
                  </a:cubicBezTo>
                  <a:lnTo>
                    <a:pt x="408305" y="6469888"/>
                  </a:lnTo>
                  <a:cubicBezTo>
                    <a:pt x="182753" y="6469888"/>
                    <a:pt x="0" y="6287008"/>
                    <a:pt x="0" y="6061583"/>
                  </a:cubicBezTo>
                  <a:close/>
                </a:path>
              </a:pathLst>
            </a:custGeom>
            <a:solidFill>
              <a:srgbClr val="155E14">
                <a:alpha val="81176"/>
              </a:srgbClr>
            </a:solidFill>
          </p:spPr>
          <p:txBody>
            <a:bodyPr/>
            <a:lstStyle/>
            <a:p>
              <a:endParaRPr lang="en-US"/>
            </a:p>
          </p:txBody>
        </p:sp>
      </p:grpSp>
      <p:sp>
        <p:nvSpPr>
          <p:cNvPr id="12" name="TextBox 12"/>
          <p:cNvSpPr txBox="1"/>
          <p:nvPr/>
        </p:nvSpPr>
        <p:spPr>
          <a:xfrm>
            <a:off x="748483" y="4369011"/>
            <a:ext cx="8107660" cy="312725"/>
          </a:xfrm>
          <a:prstGeom prst="rect">
            <a:avLst/>
          </a:prstGeom>
        </p:spPr>
        <p:txBody>
          <a:bodyPr lIns="0" tIns="0" rIns="0" bIns="0" rtlCol="0" anchor="t">
            <a:spAutoFit/>
          </a:bodyPr>
          <a:lstStyle/>
          <a:p>
            <a:pPr algn="l">
              <a:lnSpc>
                <a:spcPts val="2561"/>
              </a:lnSpc>
            </a:pPr>
            <a:r>
              <a:rPr lang="en-US" sz="2061" b="1" spc="103" dirty="0">
                <a:solidFill>
                  <a:srgbClr val="D2FFAA"/>
                </a:solidFill>
                <a:latin typeface="Open Sans Bold"/>
                <a:ea typeface="Open Sans Bold"/>
                <a:cs typeface="Open Sans Bold"/>
                <a:sym typeface="Open Sans Bold"/>
              </a:rPr>
              <a:t>DEVELOPMENT OF REGIONAL REGULATORY INSTRUMENTS</a:t>
            </a:r>
          </a:p>
        </p:txBody>
      </p:sp>
      <p:sp>
        <p:nvSpPr>
          <p:cNvPr id="13" name="TextBox 13"/>
          <p:cNvSpPr txBox="1"/>
          <p:nvPr/>
        </p:nvSpPr>
        <p:spPr>
          <a:xfrm>
            <a:off x="1051617" y="4740173"/>
            <a:ext cx="7773591" cy="4110741"/>
          </a:xfrm>
          <a:prstGeom prst="rect">
            <a:avLst/>
          </a:prstGeom>
        </p:spPr>
        <p:txBody>
          <a:bodyPr lIns="0" tIns="0" rIns="0" bIns="0" rtlCol="0" anchor="t">
            <a:spAutoFit/>
          </a:bodyPr>
          <a:lstStyle/>
          <a:p>
            <a:pPr marL="318592" lvl="2" indent="-106197" algn="l">
              <a:lnSpc>
                <a:spcPct val="150000"/>
              </a:lnSpc>
              <a:buFont typeface="Arial"/>
              <a:buChar char="⚬"/>
            </a:pPr>
            <a:r>
              <a:rPr lang="en-US" b="1" spc="32" dirty="0">
                <a:solidFill>
                  <a:srgbClr val="D2FFAA"/>
                </a:solidFill>
                <a:latin typeface="Open Sans"/>
                <a:ea typeface="Open Sans"/>
                <a:cs typeface="Open Sans"/>
                <a:sym typeface="Open Sans"/>
              </a:rPr>
              <a:t>Establish functional regional and national regulatory authorities</a:t>
            </a:r>
          </a:p>
          <a:p>
            <a:pPr marL="318592" lvl="2" indent="-106197" algn="l">
              <a:lnSpc>
                <a:spcPct val="150000"/>
              </a:lnSpc>
              <a:buFont typeface="Arial"/>
              <a:buChar char="⚬"/>
            </a:pPr>
            <a:r>
              <a:rPr lang="en-US" b="1" spc="32" dirty="0">
                <a:solidFill>
                  <a:srgbClr val="D2FFAA"/>
                </a:solidFill>
                <a:latin typeface="Open Sans"/>
                <a:ea typeface="Open Sans"/>
                <a:cs typeface="Open Sans"/>
                <a:sym typeface="Open Sans"/>
              </a:rPr>
              <a:t>Develop and implement regional Market Rules and Grid Codes</a:t>
            </a:r>
          </a:p>
          <a:p>
            <a:pPr marL="318592" lvl="2" indent="-106197" algn="l">
              <a:lnSpc>
                <a:spcPct val="150000"/>
              </a:lnSpc>
              <a:buFont typeface="Arial"/>
              <a:buChar char="⚬"/>
            </a:pPr>
            <a:r>
              <a:rPr lang="en-US" b="1" spc="32" dirty="0">
                <a:solidFill>
                  <a:srgbClr val="D2FFAA"/>
                </a:solidFill>
                <a:latin typeface="Open Sans"/>
                <a:ea typeface="Open Sans"/>
                <a:cs typeface="Open Sans"/>
                <a:sym typeface="Open Sans"/>
              </a:rPr>
              <a:t>Harmonize cross-border transaction documents</a:t>
            </a:r>
          </a:p>
          <a:p>
            <a:pPr marL="318592" lvl="2" indent="-106197" algn="l">
              <a:lnSpc>
                <a:spcPct val="150000"/>
              </a:lnSpc>
              <a:buFont typeface="Arial"/>
              <a:buChar char="⚬"/>
            </a:pPr>
            <a:r>
              <a:rPr lang="en-US" b="1" spc="32" dirty="0">
                <a:solidFill>
                  <a:srgbClr val="D2FFAA"/>
                </a:solidFill>
                <a:latin typeface="Open Sans"/>
                <a:ea typeface="Open Sans"/>
                <a:cs typeface="Open Sans"/>
                <a:sym typeface="Open Sans"/>
              </a:rPr>
              <a:t>Develop harmonized transmission tariff methodology</a:t>
            </a:r>
          </a:p>
          <a:p>
            <a:pPr marL="318592" lvl="2" indent="-106197" algn="l">
              <a:lnSpc>
                <a:spcPct val="150000"/>
              </a:lnSpc>
              <a:buFont typeface="Arial"/>
              <a:buChar char="⚬"/>
            </a:pPr>
            <a:r>
              <a:rPr lang="en-US" b="1" spc="32" dirty="0">
                <a:solidFill>
                  <a:srgbClr val="D2FFAA"/>
                </a:solidFill>
                <a:latin typeface="Open Sans"/>
                <a:ea typeface="Open Sans"/>
                <a:cs typeface="Open Sans"/>
                <a:sym typeface="Open Sans"/>
              </a:rPr>
              <a:t>Build regulatory capacity for current and future market stages</a:t>
            </a:r>
          </a:p>
          <a:p>
            <a:pPr marL="318592" lvl="2" indent="-106197" algn="l">
              <a:lnSpc>
                <a:spcPct val="150000"/>
              </a:lnSpc>
              <a:buFont typeface="Arial"/>
              <a:buChar char="⚬"/>
            </a:pPr>
            <a:r>
              <a:rPr lang="en-US" b="1" spc="32" dirty="0">
                <a:solidFill>
                  <a:srgbClr val="D2FFAA"/>
                </a:solidFill>
                <a:latin typeface="Open Sans"/>
                <a:ea typeface="Open Sans"/>
                <a:cs typeface="Open Sans"/>
                <a:sym typeface="Open Sans"/>
              </a:rPr>
              <a:t>Develop Trading Platforms for futures, forwards, Day-Ahead, and intra-day markets</a:t>
            </a:r>
          </a:p>
          <a:p>
            <a:pPr marL="318592" lvl="2" indent="-106197" algn="l">
              <a:lnSpc>
                <a:spcPct val="150000"/>
              </a:lnSpc>
              <a:buFont typeface="Arial"/>
              <a:buChar char="⚬"/>
            </a:pPr>
            <a:r>
              <a:rPr lang="en-US" b="1" spc="32" dirty="0">
                <a:solidFill>
                  <a:srgbClr val="D2FFAA"/>
                </a:solidFill>
                <a:latin typeface="Open Sans"/>
                <a:ea typeface="Open Sans"/>
                <a:cs typeface="Open Sans"/>
                <a:sym typeface="Open Sans"/>
              </a:rPr>
              <a:t>Develop and adopt Market Surveillance Rules</a:t>
            </a:r>
          </a:p>
          <a:p>
            <a:pPr marL="318592" lvl="2" indent="-106197" algn="l">
              <a:lnSpc>
                <a:spcPct val="150000"/>
              </a:lnSpc>
              <a:buFont typeface="Arial"/>
              <a:buChar char="⚬"/>
            </a:pPr>
            <a:r>
              <a:rPr lang="en-US" b="1" spc="32" dirty="0">
                <a:solidFill>
                  <a:srgbClr val="D2FFAA"/>
                </a:solidFill>
                <a:latin typeface="Open Sans"/>
                <a:ea typeface="Open Sans"/>
                <a:cs typeface="Open Sans"/>
                <a:sym typeface="Open Sans"/>
              </a:rPr>
              <a:t>Develop Ancillary Services Market and pricing methodology</a:t>
            </a:r>
          </a:p>
        </p:txBody>
      </p:sp>
      <p:sp>
        <p:nvSpPr>
          <p:cNvPr id="14" name="TextBox 14"/>
          <p:cNvSpPr txBox="1"/>
          <p:nvPr/>
        </p:nvSpPr>
        <p:spPr>
          <a:xfrm>
            <a:off x="9412929" y="4343848"/>
            <a:ext cx="4972249" cy="312725"/>
          </a:xfrm>
          <a:prstGeom prst="rect">
            <a:avLst/>
          </a:prstGeom>
        </p:spPr>
        <p:txBody>
          <a:bodyPr lIns="0" tIns="0" rIns="0" bIns="0" rtlCol="0" anchor="t">
            <a:spAutoFit/>
          </a:bodyPr>
          <a:lstStyle/>
          <a:p>
            <a:pPr algn="l">
              <a:lnSpc>
                <a:spcPts val="2561"/>
              </a:lnSpc>
            </a:pPr>
            <a:r>
              <a:rPr lang="en-US" sz="2061" b="1" spc="103" dirty="0">
                <a:solidFill>
                  <a:srgbClr val="D2FFAA"/>
                </a:solidFill>
                <a:latin typeface="Open Sans Bold"/>
                <a:ea typeface="Open Sans Bold"/>
                <a:cs typeface="Open Sans Bold"/>
                <a:sym typeface="Open Sans Bold"/>
              </a:rPr>
              <a:t>REGIONAL POWER POOL COVERAGE</a:t>
            </a:r>
          </a:p>
        </p:txBody>
      </p:sp>
      <p:sp>
        <p:nvSpPr>
          <p:cNvPr id="15" name="TextBox 15"/>
          <p:cNvSpPr txBox="1"/>
          <p:nvPr/>
        </p:nvSpPr>
        <p:spPr>
          <a:xfrm>
            <a:off x="9412929" y="4740173"/>
            <a:ext cx="8570270" cy="575799"/>
          </a:xfrm>
          <a:prstGeom prst="rect">
            <a:avLst/>
          </a:prstGeom>
        </p:spPr>
        <p:txBody>
          <a:bodyPr wrap="square" lIns="0" tIns="0" rIns="0" bIns="0" rtlCol="0" anchor="t">
            <a:spAutoFit/>
          </a:bodyPr>
          <a:lstStyle/>
          <a:p>
            <a:pPr marL="285750" indent="-285750" algn="l">
              <a:lnSpc>
                <a:spcPts val="2312"/>
              </a:lnSpc>
              <a:buFont typeface="Arial" panose="020B0604020202020204" pitchFamily="34" charset="0"/>
              <a:buChar char="•"/>
            </a:pPr>
            <a:r>
              <a:rPr lang="en-US" b="1" spc="32" dirty="0">
                <a:solidFill>
                  <a:srgbClr val="D2FFAA"/>
                </a:solidFill>
                <a:latin typeface="Open Sans"/>
                <a:ea typeface="Open Sans"/>
                <a:cs typeface="Open Sans"/>
                <a:sym typeface="Open Sans"/>
              </a:rPr>
              <a:t>WAPP / ERERA / ECOWAS</a:t>
            </a:r>
            <a:r>
              <a:rPr lang="en-US" spc="32" dirty="0">
                <a:solidFill>
                  <a:srgbClr val="D2FFAA"/>
                </a:solidFill>
                <a:latin typeface="Open Sans"/>
                <a:ea typeface="Open Sans"/>
                <a:cs typeface="Open Sans"/>
                <a:sym typeface="Open Sans"/>
              </a:rPr>
              <a:t>: Support 14 West African member countries to finalize and establish independent national regulators.</a:t>
            </a:r>
          </a:p>
        </p:txBody>
      </p:sp>
      <p:sp>
        <p:nvSpPr>
          <p:cNvPr id="16" name="TextBox 16"/>
          <p:cNvSpPr txBox="1"/>
          <p:nvPr/>
        </p:nvSpPr>
        <p:spPr>
          <a:xfrm>
            <a:off x="9412928" y="5478961"/>
            <a:ext cx="8407603" cy="870751"/>
          </a:xfrm>
          <a:prstGeom prst="rect">
            <a:avLst/>
          </a:prstGeom>
        </p:spPr>
        <p:txBody>
          <a:bodyPr wrap="square" lIns="0" tIns="0" rIns="0" bIns="0" rtlCol="0" anchor="t">
            <a:spAutoFit/>
          </a:bodyPr>
          <a:lstStyle/>
          <a:p>
            <a:pPr marL="285750" indent="-285750" algn="l">
              <a:lnSpc>
                <a:spcPts val="2312"/>
              </a:lnSpc>
              <a:buFont typeface="Arial" panose="020B0604020202020204" pitchFamily="34" charset="0"/>
              <a:buChar char="•"/>
            </a:pPr>
            <a:r>
              <a:rPr lang="en-US" b="1" spc="32" dirty="0">
                <a:solidFill>
                  <a:srgbClr val="D2FFAA"/>
                </a:solidFill>
                <a:latin typeface="Open Sans"/>
                <a:ea typeface="Open Sans"/>
                <a:cs typeface="Open Sans"/>
                <a:sym typeface="Open Sans"/>
              </a:rPr>
              <a:t>SAPP / EAPP / IRB / RERA: </a:t>
            </a:r>
            <a:r>
              <a:rPr lang="en-US" spc="32" dirty="0">
                <a:solidFill>
                  <a:srgbClr val="D2FFAA"/>
                </a:solidFill>
                <a:latin typeface="Open Sans"/>
                <a:ea typeface="Open Sans"/>
                <a:cs typeface="Open Sans"/>
                <a:sym typeface="Open Sans"/>
              </a:rPr>
              <a:t>Work with Southern and Eastern African member countries to activate and operationalize independent national regulators.</a:t>
            </a:r>
          </a:p>
        </p:txBody>
      </p:sp>
      <p:sp>
        <p:nvSpPr>
          <p:cNvPr id="17" name="TextBox 17"/>
          <p:cNvSpPr txBox="1"/>
          <p:nvPr/>
        </p:nvSpPr>
        <p:spPr>
          <a:xfrm>
            <a:off x="9412929" y="6428194"/>
            <a:ext cx="8407602" cy="575799"/>
          </a:xfrm>
          <a:prstGeom prst="rect">
            <a:avLst/>
          </a:prstGeom>
        </p:spPr>
        <p:txBody>
          <a:bodyPr wrap="square" lIns="0" tIns="0" rIns="0" bIns="0" rtlCol="0" anchor="t">
            <a:spAutoFit/>
          </a:bodyPr>
          <a:lstStyle/>
          <a:p>
            <a:pPr marL="285750" indent="-285750" algn="l">
              <a:lnSpc>
                <a:spcPts val="2312"/>
              </a:lnSpc>
              <a:buFont typeface="Arial" panose="020B0604020202020204" pitchFamily="34" charset="0"/>
              <a:buChar char="•"/>
            </a:pPr>
            <a:r>
              <a:rPr lang="en-US" b="1" spc="32" dirty="0">
                <a:solidFill>
                  <a:srgbClr val="D2FFAA"/>
                </a:solidFill>
                <a:latin typeface="Open Sans"/>
                <a:ea typeface="Open Sans"/>
                <a:cs typeface="Open Sans"/>
                <a:sym typeface="Open Sans"/>
              </a:rPr>
              <a:t>CAPP / COMELEC: </a:t>
            </a:r>
            <a:r>
              <a:rPr lang="en-US" spc="32" dirty="0">
                <a:solidFill>
                  <a:srgbClr val="D2FFAA"/>
                </a:solidFill>
                <a:latin typeface="Open Sans"/>
                <a:ea typeface="Open Sans"/>
                <a:cs typeface="Open Sans"/>
                <a:sym typeface="Open Sans"/>
              </a:rPr>
              <a:t>Support Central African and island state member countries to establish independent national regulatory bodies.</a:t>
            </a:r>
          </a:p>
        </p:txBody>
      </p:sp>
      <p:sp>
        <p:nvSpPr>
          <p:cNvPr id="18" name="TextBox 18"/>
          <p:cNvSpPr txBox="1"/>
          <p:nvPr/>
        </p:nvSpPr>
        <p:spPr>
          <a:xfrm>
            <a:off x="9412928" y="7331654"/>
            <a:ext cx="3324920" cy="312725"/>
          </a:xfrm>
          <a:prstGeom prst="rect">
            <a:avLst/>
          </a:prstGeom>
        </p:spPr>
        <p:txBody>
          <a:bodyPr lIns="0" tIns="0" rIns="0" bIns="0" rtlCol="0" anchor="t">
            <a:spAutoFit/>
          </a:bodyPr>
          <a:lstStyle/>
          <a:p>
            <a:pPr algn="l">
              <a:lnSpc>
                <a:spcPts val="2561"/>
              </a:lnSpc>
            </a:pPr>
            <a:r>
              <a:rPr lang="en-US" sz="2061" b="1" spc="103" dirty="0">
                <a:solidFill>
                  <a:srgbClr val="D2FFAA"/>
                </a:solidFill>
                <a:latin typeface="Open Sans Bold"/>
                <a:ea typeface="Open Sans Bold"/>
                <a:cs typeface="Open Sans Bold"/>
                <a:sym typeface="Open Sans Bold"/>
              </a:rPr>
              <a:t>ADOPTION OF AFDB ERI</a:t>
            </a:r>
          </a:p>
        </p:txBody>
      </p:sp>
      <p:sp>
        <p:nvSpPr>
          <p:cNvPr id="19" name="TextBox 19"/>
          <p:cNvSpPr txBox="1"/>
          <p:nvPr/>
        </p:nvSpPr>
        <p:spPr>
          <a:xfrm>
            <a:off x="9412928" y="7782053"/>
            <a:ext cx="8570271" cy="864917"/>
          </a:xfrm>
          <a:prstGeom prst="rect">
            <a:avLst/>
          </a:prstGeom>
        </p:spPr>
        <p:txBody>
          <a:bodyPr wrap="square" lIns="0" tIns="0" rIns="0" bIns="0" rtlCol="0" anchor="t">
            <a:spAutoFit/>
          </a:bodyPr>
          <a:lstStyle/>
          <a:p>
            <a:pPr algn="l">
              <a:lnSpc>
                <a:spcPts val="2312"/>
              </a:lnSpc>
            </a:pPr>
            <a:r>
              <a:rPr lang="en-US" sz="1625" b="1" spc="32" dirty="0">
                <a:solidFill>
                  <a:srgbClr val="D2FFAA"/>
                </a:solidFill>
                <a:latin typeface="Open Sans"/>
                <a:ea typeface="Open Sans"/>
                <a:cs typeface="Open Sans"/>
                <a:sym typeface="Open Sans"/>
              </a:rPr>
              <a:t>The AfDB Electricity Regulatory Index (ERI) will be adopted as the standard benchmarking tool for monitoring national regulatory progress toward AfSEM readiness.</a:t>
            </a:r>
          </a:p>
        </p:txBody>
      </p:sp>
      <p:sp>
        <p:nvSpPr>
          <p:cNvPr id="20" name="TextBox 20"/>
          <p:cNvSpPr txBox="1"/>
          <p:nvPr/>
        </p:nvSpPr>
        <p:spPr>
          <a:xfrm>
            <a:off x="9412929" y="8711976"/>
            <a:ext cx="7892358" cy="277876"/>
          </a:xfrm>
          <a:prstGeom prst="rect">
            <a:avLst/>
          </a:prstGeom>
        </p:spPr>
        <p:txBody>
          <a:bodyPr lIns="0" tIns="0" rIns="0" bIns="0" rtlCol="0" anchor="t">
            <a:spAutoFit/>
          </a:bodyPr>
          <a:lstStyle/>
          <a:p>
            <a:pPr algn="l">
              <a:lnSpc>
                <a:spcPts val="2312"/>
              </a:lnSpc>
            </a:pPr>
            <a:r>
              <a:rPr lang="en-US" sz="1625" b="1" spc="32" dirty="0">
                <a:solidFill>
                  <a:srgbClr val="D2FFAA"/>
                </a:solidFill>
                <a:latin typeface="Open Sans"/>
                <a:ea typeface="Open Sans"/>
                <a:cs typeface="Open Sans"/>
                <a:sym typeface="Open Sans"/>
              </a:rPr>
              <a:t>Partners: EU · BMZ · AfDB · World Bank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efa4170-0d19-0005-0004-bc88714345d2}" enabled="1" method="Standard" siteId="{fd2550a8-84b7-42d4-9ec6-c1aef2c7519a}" removed="0"/>
</clbl:labelList>
</file>

<file path=docProps/app.xml><?xml version="1.0" encoding="utf-8"?>
<Properties xmlns="http://schemas.openxmlformats.org/officeDocument/2006/extended-properties" xmlns:vt="http://schemas.openxmlformats.org/officeDocument/2006/docPropsVTypes">
  <TotalTime>63</TotalTime>
  <Words>1922</Words>
  <Application>Microsoft Office PowerPoint</Application>
  <PresentationFormat>Custom</PresentationFormat>
  <Paragraphs>148</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Open Sans</vt:lpstr>
      <vt:lpstr>Calibri</vt:lpstr>
      <vt:lpstr>Arial</vt:lpstr>
      <vt:lpstr>Aptos</vt:lpstr>
      <vt:lpstr>Archivo Black</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 Ibrahim Ahmed Elhag</dc:creator>
  <cp:lastModifiedBy>Maelle Baronnet</cp:lastModifiedBy>
  <cp:revision>10</cp:revision>
  <dcterms:created xsi:type="dcterms:W3CDTF">2006-08-16T00:00:00Z</dcterms:created>
  <dcterms:modified xsi:type="dcterms:W3CDTF">2026-03-10T16:41:03Z</dcterms:modified>
  <dc:identifier>DAHCbN9Jfns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1bf45b6-5649-4236-82a3-f45024cd282e_Enabled">
    <vt:lpwstr>true</vt:lpwstr>
  </property>
  <property fmtid="{D5CDD505-2E9C-101B-9397-08002B2CF9AE}" pid="3" name="MSIP_Label_f1bf45b6-5649-4236-82a3-f45024cd282e_SetDate">
    <vt:lpwstr>2026-03-10T15:37:58Z</vt:lpwstr>
  </property>
  <property fmtid="{D5CDD505-2E9C-101B-9397-08002B2CF9AE}" pid="4" name="MSIP_Label_f1bf45b6-5649-4236-82a3-f45024cd282e_Method">
    <vt:lpwstr>Privileged</vt:lpwstr>
  </property>
  <property fmtid="{D5CDD505-2E9C-101B-9397-08002B2CF9AE}" pid="5" name="MSIP_Label_f1bf45b6-5649-4236-82a3-f45024cd282e_Name">
    <vt:lpwstr>Official Use Only</vt:lpwstr>
  </property>
  <property fmtid="{D5CDD505-2E9C-101B-9397-08002B2CF9AE}" pid="6" name="MSIP_Label_f1bf45b6-5649-4236-82a3-f45024cd282e_SiteId">
    <vt:lpwstr>31a2fec0-266b-4c67-b56e-2796d8f59c36</vt:lpwstr>
  </property>
  <property fmtid="{D5CDD505-2E9C-101B-9397-08002B2CF9AE}" pid="7" name="MSIP_Label_f1bf45b6-5649-4236-82a3-f45024cd282e_ActionId">
    <vt:lpwstr>badc1d17-3ebf-4c33-9273-50deb29c6d5f</vt:lpwstr>
  </property>
  <property fmtid="{D5CDD505-2E9C-101B-9397-08002B2CF9AE}" pid="8" name="MSIP_Label_f1bf45b6-5649-4236-82a3-f45024cd282e_ContentBits">
    <vt:lpwstr>2</vt:lpwstr>
  </property>
  <property fmtid="{D5CDD505-2E9C-101B-9397-08002B2CF9AE}" pid="9" name="MSIP_Label_f1bf45b6-5649-4236-82a3-f45024cd282e_Tag">
    <vt:lpwstr>10, 2, 1, 1</vt:lpwstr>
  </property>
  <property fmtid="{D5CDD505-2E9C-101B-9397-08002B2CF9AE}" pid="10" name="ClassificationContentMarkingFooterLocations">
    <vt:lpwstr>Office Theme:8</vt:lpwstr>
  </property>
  <property fmtid="{D5CDD505-2E9C-101B-9397-08002B2CF9AE}" pid="11" name="ClassificationContentMarkingFooterText">
    <vt:lpwstr>Official Use Only</vt:lpwstr>
  </property>
</Properties>
</file>