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455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616036" y="681228"/>
            <a:ext cx="45719" cy="3063240"/>
          </a:xfrm>
          <a:prstGeom prst="rect">
            <a:avLst/>
          </a:prstGeom>
          <a:solidFill>
            <a:srgbClr val="F5C400">
              <a:alpha val="12000"/>
            </a:srgbClr>
          </a:solidFill>
          <a:ln w="12700">
            <a:solidFill>
              <a:srgbClr val="F5C4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00A8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ESMAP WEBINAR ON AFRICAN POWER POOLS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E8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African Power Pools: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457200" y="1536192"/>
            <a:ext cx="6583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8FB8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Towards the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457200" y="2029968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A8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African Single Electricity Market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457200" y="2743200"/>
            <a:ext cx="228600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880360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5A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EAPP PRESENTATION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57200" y="3511296"/>
            <a:ext cx="404446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07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Wahogo  ·  Secretary General, EAPP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" y="3776824"/>
            <a:ext cx="322150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March 2026  ·  Regional Power Pools Webinar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Eastern Africa Power Pool  ·  www.eappool.org</a:t>
            </a:r>
            <a:endParaRPr lang="en-US" sz="7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C1FAD34-61D2-E06E-A3F4-8A9A35AF8E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1314383"/>
            <a:ext cx="1890335" cy="22693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1 — HIGH-LEVEL BENEFITS OF POWER POOLS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How the Power Pool will Transform Eastern Africa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84048" y="987552"/>
            <a:ext cx="2697480" cy="310896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84048" y="987552"/>
            <a:ext cx="269748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75488" y="107899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💡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93776" y="1517904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Affordable Power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93776" y="1773936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Lower Electricity Costs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93776" y="1993392"/>
            <a:ext cx="2423160" cy="18288"/>
          </a:xfrm>
          <a:prstGeom prst="rect">
            <a:avLst/>
          </a:prstGeom>
          <a:solidFill>
            <a:srgbClr val="F5C400">
              <a:alpha val="40000"/>
            </a:srgbClr>
          </a:solidFill>
          <a:ln w="12700">
            <a:solidFill>
              <a:srgbClr val="F5C40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93776" y="2066544"/>
            <a:ext cx="249631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Practical Examples </a:t>
            </a: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:Ethiopia exports surplus hydro to Kenya — displacing expensive diesel &amp; thermal. Djibouti, Kenya &amp; Tanzania with supply deficiencies  and high generation costs gain the most from regional access to cheap hydro.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172968" y="987552"/>
            <a:ext cx="2697480" cy="310896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172968" y="987552"/>
            <a:ext cx="269748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264408" y="107899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☀️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282696" y="1517904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 at Scale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3282696" y="1773936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Renewable Energy Development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282696" y="1993392"/>
            <a:ext cx="2423160" cy="18288"/>
          </a:xfrm>
          <a:prstGeom prst="rect">
            <a:avLst/>
          </a:prstGeom>
          <a:solidFill>
            <a:srgbClr val="00C47A">
              <a:alpha val="40000"/>
            </a:srgbClr>
          </a:solidFill>
          <a:ln w="12700">
            <a:solidFill>
              <a:srgbClr val="00C47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282696" y="2066544"/>
            <a:ext cx="249631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Ethiopia 5,000+ MW hydro · Kenya geothermal &amp; wind &amp; solar · Egypt vast solar &amp; wind · DRC enormous hydro potential — all shared across 13 member states, replacing costly national thermal plants.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5961888" y="987552"/>
            <a:ext cx="2697480" cy="310896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961888" y="987552"/>
            <a:ext cx="269748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053328" y="107899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🔗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071616" y="1517904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Resilience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071616" y="1773936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Reliability &amp; Security of Supply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6071616" y="1993392"/>
            <a:ext cx="2423160" cy="18288"/>
          </a:xfrm>
          <a:prstGeom prst="rect">
            <a:avLst/>
          </a:prstGeom>
          <a:solidFill>
            <a:srgbClr val="00A8D6">
              <a:alpha val="40000"/>
            </a:srgbClr>
          </a:solidFill>
          <a:ln w="12700">
            <a:solidFill>
              <a:srgbClr val="00A8D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071616" y="2066544"/>
            <a:ext cx="249631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Shared reserves across Ethiopia · Kenya · Uganda   .-Tanzania · Sudan mean no country faces blackouts alone. Regional diversity cushions seasonal hydrology and weather risks.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384048" y="4206240"/>
            <a:ext cx="8375904" cy="530352"/>
          </a:xfrm>
          <a:prstGeom prst="rect">
            <a:avLst/>
          </a:prstGeom>
          <a:solidFill>
            <a:srgbClr val="0A2240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502920" y="422452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⚡  Smallest systems — Biggest Win  |  Djibouti, Rwanda &amp; Burundi stand to gain most from regional hydro &amp; solar access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Eastern Africa Power Pool  ·  www.eappool.org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2 — STATE OF THE REGIONAL GRID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Active Cross-Border Interconnections in the Main Corridor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47472" y="1090248"/>
            <a:ext cx="1609344" cy="169164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47472" y="1090248"/>
            <a:ext cx="1609344" cy="36576"/>
          </a:xfrm>
          <a:prstGeom prst="rect">
            <a:avLst/>
          </a:prstGeom>
          <a:solidFill>
            <a:srgbClr val="E03838"/>
          </a:solidFill>
          <a:ln w="12700">
            <a:solidFill>
              <a:srgbClr val="E0383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38912" y="1163400"/>
            <a:ext cx="1472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🇪🇬</a:t>
            </a:r>
            <a:r>
              <a:rPr lang="en-US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⚠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🇸🇩</a:t>
            </a:r>
          </a:p>
        </p:txBody>
      </p:sp>
      <p:sp>
        <p:nvSpPr>
          <p:cNvPr id="8" name="Text 6"/>
          <p:cNvSpPr/>
          <p:nvPr/>
        </p:nvSpPr>
        <p:spPr>
          <a:xfrm>
            <a:off x="438912" y="1474296"/>
            <a:ext cx="1472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Egypt – Sudan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38912" y="1712040"/>
            <a:ext cx="1426464" cy="182880"/>
          </a:xfrm>
          <a:prstGeom prst="rect">
            <a:avLst/>
          </a:prstGeom>
          <a:solidFill>
            <a:srgbClr val="E03838">
              <a:alpha val="25000"/>
            </a:srgbClr>
          </a:solidFill>
          <a:ln w="12700">
            <a:solidFill>
              <a:srgbClr val="E03838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38912" y="1721184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E0383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220 kV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38912" y="1931496"/>
            <a:ext cx="1426464" cy="164592"/>
          </a:xfrm>
          <a:prstGeom prst="roundRect">
            <a:avLst>
              <a:gd name="adj" fmla="val 27778"/>
            </a:avLst>
          </a:prstGeom>
          <a:solidFill>
            <a:srgbClr val="E03838">
              <a:alpha val="20000"/>
            </a:srgbClr>
          </a:solidFill>
          <a:ln w="6350">
            <a:solidFill>
              <a:srgbClr val="E0383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38912" y="1931496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E0383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⚠ Load / Synchronization Issues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38912" y="2123520"/>
            <a:ext cx="1463040" cy="7429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Currently acting as a Load (80 MW) due to non-synchronisation with rest of Sudan grid. Long-term: north–south corridor for bulk power. Transfer capacity to increase to 300MW with installation of STATCOM later this year 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2020824" y="1090248"/>
            <a:ext cx="1609344" cy="169164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2020824" y="1090248"/>
            <a:ext cx="1609344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112264" y="1163400"/>
            <a:ext cx="1472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🇸🇩 ⇄ 🇪🇹</a:t>
            </a:r>
          </a:p>
        </p:txBody>
      </p:sp>
      <p:sp>
        <p:nvSpPr>
          <p:cNvPr id="17" name="Text 15"/>
          <p:cNvSpPr/>
          <p:nvPr/>
        </p:nvSpPr>
        <p:spPr>
          <a:xfrm>
            <a:off x="2112264" y="1474296"/>
            <a:ext cx="1472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Ethiopia ↔ Sudan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2112264" y="1712040"/>
            <a:ext cx="1426464" cy="182880"/>
          </a:xfrm>
          <a:prstGeom prst="rect">
            <a:avLst/>
          </a:prstGeom>
          <a:solidFill>
            <a:srgbClr val="00C47A">
              <a:alpha val="25000"/>
            </a:srgbClr>
          </a:solidFill>
          <a:ln w="12700">
            <a:solidFill>
              <a:srgbClr val="00C47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112264" y="1721184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220 kV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112264" y="1931496"/>
            <a:ext cx="1426464" cy="164592"/>
          </a:xfrm>
          <a:prstGeom prst="roundRect">
            <a:avLst>
              <a:gd name="adj" fmla="val 27778"/>
            </a:avLst>
          </a:prstGeom>
          <a:solidFill>
            <a:srgbClr val="00C47A">
              <a:alpha val="20000"/>
            </a:srgbClr>
          </a:solidFill>
          <a:ln w="635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2112264" y="1931496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LIVE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2112264" y="212352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Bilateral energy trade (100 -230 MW) · mostly from Ethiopia  to Sudan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694176" y="1090248"/>
            <a:ext cx="1609344" cy="169164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694176" y="1090248"/>
            <a:ext cx="1609344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3785616" y="1163400"/>
            <a:ext cx="1472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🇪🇹→🇰🇪</a:t>
            </a:r>
          </a:p>
        </p:txBody>
      </p:sp>
      <p:sp>
        <p:nvSpPr>
          <p:cNvPr id="26" name="Text 24"/>
          <p:cNvSpPr/>
          <p:nvPr/>
        </p:nvSpPr>
        <p:spPr>
          <a:xfrm>
            <a:off x="3785616" y="1474296"/>
            <a:ext cx="1472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Ethiopia → Kenya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3785616" y="1712040"/>
            <a:ext cx="1426464" cy="182880"/>
          </a:xfrm>
          <a:prstGeom prst="rect">
            <a:avLst/>
          </a:prstGeom>
          <a:solidFill>
            <a:srgbClr val="00A8D6">
              <a:alpha val="25000"/>
            </a:srgbClr>
          </a:solidFill>
          <a:ln w="12700">
            <a:solidFill>
              <a:srgbClr val="00A8D6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3785616" y="1721184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HVDC 500 kV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3785616" y="1931496"/>
            <a:ext cx="1426464" cy="164592"/>
          </a:xfrm>
          <a:prstGeom prst="roundRect">
            <a:avLst>
              <a:gd name="adj" fmla="val 27778"/>
            </a:avLst>
          </a:prstGeom>
          <a:solidFill>
            <a:srgbClr val="00C47A">
              <a:alpha val="20000"/>
            </a:srgbClr>
          </a:solidFill>
          <a:ln w="635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3785616" y="1931496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LIVE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3785616" y="212352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2,000 MW Transfer capacity · ET-KE set for upgrade  from current  200MW to 400MW transfer later this year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5367528" y="1090248"/>
            <a:ext cx="1609344" cy="169164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5367528" y="1090248"/>
            <a:ext cx="1609344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458968" y="1163400"/>
            <a:ext cx="1472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🇰🇪⇄🇹🇿</a:t>
            </a:r>
          </a:p>
        </p:txBody>
      </p:sp>
      <p:sp>
        <p:nvSpPr>
          <p:cNvPr id="35" name="Text 33"/>
          <p:cNvSpPr/>
          <p:nvPr/>
        </p:nvSpPr>
        <p:spPr>
          <a:xfrm>
            <a:off x="5458968" y="1474296"/>
            <a:ext cx="1472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Kenya ↔ Tanzania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5458968" y="1712040"/>
            <a:ext cx="1426464" cy="182880"/>
          </a:xfrm>
          <a:prstGeom prst="rect">
            <a:avLst/>
          </a:prstGeom>
          <a:solidFill>
            <a:srgbClr val="00A8D6">
              <a:alpha val="25000"/>
            </a:srgbClr>
          </a:solidFill>
          <a:ln w="12700">
            <a:solidFill>
              <a:srgbClr val="00A8D6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5458968" y="1721184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400 kV 1500MW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5458968" y="1931496"/>
            <a:ext cx="1426464" cy="164592"/>
          </a:xfrm>
          <a:prstGeom prst="roundRect">
            <a:avLst>
              <a:gd name="adj" fmla="val 27778"/>
            </a:avLst>
          </a:prstGeom>
          <a:solidFill>
            <a:srgbClr val="00C47A">
              <a:alpha val="20000"/>
            </a:srgbClr>
          </a:solidFill>
          <a:ln w="635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5458968" y="1931496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LIVE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5458968" y="212352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1500 MW Enabling south-bound exports from Ethiopia &amp; Kenya onward to Tanzania. (Current 100MW import from ET to TZ)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Shape 39"/>
          <p:cNvSpPr/>
          <p:nvPr/>
        </p:nvSpPr>
        <p:spPr>
          <a:xfrm>
            <a:off x="7040880" y="1090248"/>
            <a:ext cx="1609344" cy="169164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7040880" y="1090248"/>
            <a:ext cx="1609344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7132320" y="1163400"/>
            <a:ext cx="1472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🇹🇿 ⇄🇿🇲</a:t>
            </a:r>
          </a:p>
        </p:txBody>
      </p:sp>
      <p:sp>
        <p:nvSpPr>
          <p:cNvPr id="44" name="Text 42"/>
          <p:cNvSpPr/>
          <p:nvPr/>
        </p:nvSpPr>
        <p:spPr>
          <a:xfrm>
            <a:off x="7132320" y="1474296"/>
            <a:ext cx="14721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Tanzania ↔ Zambia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Shape 43"/>
          <p:cNvSpPr/>
          <p:nvPr/>
        </p:nvSpPr>
        <p:spPr>
          <a:xfrm>
            <a:off x="7132320" y="1712040"/>
            <a:ext cx="1426464" cy="182880"/>
          </a:xfrm>
          <a:prstGeom prst="rect">
            <a:avLst/>
          </a:prstGeom>
          <a:solidFill>
            <a:srgbClr val="F5C400">
              <a:alpha val="25000"/>
            </a:srgbClr>
          </a:solidFill>
          <a:ln w="12700">
            <a:solidFill>
              <a:srgbClr val="F5C40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 44"/>
          <p:cNvSpPr/>
          <p:nvPr/>
        </p:nvSpPr>
        <p:spPr>
          <a:xfrm>
            <a:off x="7132320" y="1721184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400 KV/330Kv AC 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Shape 45"/>
          <p:cNvSpPr/>
          <p:nvPr/>
        </p:nvSpPr>
        <p:spPr>
          <a:xfrm>
            <a:off x="7132320" y="1931496"/>
            <a:ext cx="1426464" cy="164592"/>
          </a:xfrm>
          <a:prstGeom prst="roundRect">
            <a:avLst>
              <a:gd name="adj" fmla="val 27778"/>
            </a:avLst>
          </a:prstGeom>
          <a:solidFill>
            <a:srgbClr val="F5C400">
              <a:alpha val="20000"/>
            </a:srgbClr>
          </a:solidFill>
          <a:ln w="635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46"/>
          <p:cNvSpPr/>
          <p:nvPr/>
        </p:nvSpPr>
        <p:spPr>
          <a:xfrm>
            <a:off x="7132320" y="1931496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IN PROGRESS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47"/>
          <p:cNvSpPr/>
          <p:nvPr/>
        </p:nvSpPr>
        <p:spPr>
          <a:xfrm>
            <a:off x="7132320" y="2123520"/>
            <a:ext cx="1463040" cy="7429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Tanzania – Zambia· First ever EAPP–SAPP physical link connecting  about 20 countries by Q1 2028</a:t>
            </a:r>
          </a:p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7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600MW  Transfer capacity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438912" y="2925950"/>
            <a:ext cx="8449056" cy="502920"/>
          </a:xfrm>
          <a:prstGeom prst="rect">
            <a:avLst/>
          </a:prstGeom>
          <a:solidFill>
            <a:srgbClr val="0A2240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</p:txBody>
      </p:sp>
      <p:sp>
        <p:nvSpPr>
          <p:cNvPr id="51" name="Text 49"/>
          <p:cNvSpPr/>
          <p:nvPr/>
        </p:nvSpPr>
        <p:spPr>
          <a:xfrm>
            <a:off x="457200" y="2919048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🌍  Main Corridor reach: Egypt · Sudan · Ethiopia · Kenya · Tanzania · Zambia  |  Combined population served: 300M+, </a:t>
            </a:r>
          </a:p>
          <a:p>
            <a:endParaRPr lang="en-US" sz="850" b="1" dirty="0">
              <a:solidFill>
                <a:srgbClr val="00A8D6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The Kenya, Uganda, Rwanda, Eastern DRC Corridor  already interconnected to the main Corridor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Shape 50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Eastern Africa Power Pool  ·  www.eappool.org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2 — STATE OF THE REGIONAL GRID  ·  CONTROL AREAS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Operational Readiness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681777"/>
            <a:ext cx="8321040" cy="303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Technical Support has been provided for the Establishment of Control Areas in The Region. Each national TSO will  act as Control Area Operator (CAO) — responsible for system balance, AGC &amp; security of supply. Tanzania and Ethiopia will have guests 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393192" y="2030561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● INDIVIDUAL CONTROL AREAS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93192" y="2250017"/>
            <a:ext cx="1344168" cy="6400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93192" y="2250017"/>
            <a:ext cx="1344168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66344" y="2304881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🇱🇾 Libya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66344" y="2579201"/>
            <a:ext cx="1234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GECOL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1792224" y="2250017"/>
            <a:ext cx="1344168" cy="6400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1792224" y="2250017"/>
            <a:ext cx="1344168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865376" y="2304881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🇪🇬 Egypt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865376" y="2579201"/>
            <a:ext cx="1234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EETC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191256" y="2250017"/>
            <a:ext cx="1344168" cy="6400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191256" y="2250017"/>
            <a:ext cx="1344168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264408" y="2304881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🇸🇩 Sudan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264408" y="2579201"/>
            <a:ext cx="1234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NEC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590288" y="2250017"/>
            <a:ext cx="1344168" cy="6400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590288" y="2250017"/>
            <a:ext cx="1344168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663440" y="2304881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🇰🇪 Kenya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663440" y="2579201"/>
            <a:ext cx="1234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KETRACO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5989320" y="2250017"/>
            <a:ext cx="1344168" cy="6400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5989320" y="2250017"/>
            <a:ext cx="1344168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062472" y="2304881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🇺🇬 Uganda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062472" y="2579201"/>
            <a:ext cx="1234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UETCL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7388352" y="2250017"/>
            <a:ext cx="1344168" cy="6400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7388352" y="2250017"/>
            <a:ext cx="1344168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7461504" y="2304881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🇷🇼 Rwanda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7461504" y="2579201"/>
            <a:ext cx="1234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RURA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393192" y="3008969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● GROUPED / SHARED CONTROL AREAS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393192" y="3237569"/>
            <a:ext cx="4114800" cy="13258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393192" y="3237569"/>
            <a:ext cx="411480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30352" y="3329009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Horn of Africa Block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530352" y="3621617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🇪🇹 Ethiopia  +  🇩🇯 Djibouti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530352" y="3895937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Control Area Operator: EEP — Ethiopia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530352" y="4197689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ℹ  Single Control Area — Ethiopia &amp; Djibouti jointly managed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4617720" y="3237569"/>
            <a:ext cx="4114800" cy="13258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Shape 37"/>
          <p:cNvSpPr/>
          <p:nvPr/>
        </p:nvSpPr>
        <p:spPr>
          <a:xfrm>
            <a:off x="4617720" y="3237569"/>
            <a:ext cx="411480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4754880" y="3329009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Southern Lakes Block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4754880" y="3621617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🇹🇿 Tanzania  +  🇧🇮 Burundi  +  🇨🇩 East DRC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4754880" y="3895937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Control Area Operator: TANESCO — Tanzania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Eastern Africa Power Pool  ·  www.eappool.org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3">
            <a:extLst>
              <a:ext uri="{FF2B5EF4-FFF2-40B4-BE49-F238E27FC236}">
                <a16:creationId xmlns:a16="http://schemas.microsoft.com/office/drawing/2014/main" id="{E754B3A4-C646-8E64-CA11-9149086A5812}"/>
              </a:ext>
            </a:extLst>
          </p:cNvPr>
          <p:cNvSpPr/>
          <p:nvPr/>
        </p:nvSpPr>
        <p:spPr>
          <a:xfrm>
            <a:off x="425577" y="1328758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Detailed investment plan for member utilities to comply with the EAPP Interconnection Code (IC) has been undertaken; with costs estimates done per country with full aggregation of the investment plan for the region </a:t>
            </a:r>
          </a:p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3">
            <a:extLst>
              <a:ext uri="{FF2B5EF4-FFF2-40B4-BE49-F238E27FC236}">
                <a16:creationId xmlns:a16="http://schemas.microsoft.com/office/drawing/2014/main" id="{4BCD856D-25FE-E506-5001-E22F794A171F}"/>
              </a:ext>
            </a:extLst>
          </p:cNvPr>
          <p:cNvSpPr/>
          <p:nvPr/>
        </p:nvSpPr>
        <p:spPr>
          <a:xfrm>
            <a:off x="429768" y="994325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Power System Studies undertaken under Operational Readiness Project   have been Validated with actual simulations and Test undertaken on member countries Grid Systems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 35">
            <a:extLst>
              <a:ext uri="{FF2B5EF4-FFF2-40B4-BE49-F238E27FC236}">
                <a16:creationId xmlns:a16="http://schemas.microsoft.com/office/drawing/2014/main" id="{BF4ACF8A-2A37-AA13-1C59-E745DF4659BD}"/>
              </a:ext>
            </a:extLst>
          </p:cNvPr>
          <p:cNvSpPr/>
          <p:nvPr/>
        </p:nvSpPr>
        <p:spPr>
          <a:xfrm>
            <a:off x="4663440" y="4218519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ℹ  Single Control Area — Tanzania, Burundi and East DRC  jointly managed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3 — MARKET DESIGN  ·  ROADMAP TO GO-LIVE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Roadmap to DAM Go-Live — H2 2026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84048" y="1414272"/>
            <a:ext cx="164592" cy="164592"/>
          </a:xfrm>
          <a:prstGeom prst="ellipse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61772" y="1578864"/>
            <a:ext cx="0" cy="676656"/>
          </a:xfrm>
          <a:prstGeom prst="line">
            <a:avLst/>
          </a:prstGeom>
          <a:noFill/>
          <a:ln w="12700">
            <a:solidFill>
              <a:srgbClr val="00C47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21792" y="136855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April 2025  ✅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21792" y="155143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Market Rules Ratified — 20th CoM, Kampala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21792" y="175260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EAPP now has legally approved Market Rules for regional electricity trading. Developed by Enerweb/Nord Pool consortium.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84048" y="2310384"/>
            <a:ext cx="164592" cy="164592"/>
          </a:xfrm>
          <a:prstGeom prst="ellipse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1772" y="2474976"/>
            <a:ext cx="0" cy="676656"/>
          </a:xfrm>
          <a:prstGeom prst="line">
            <a:avLst/>
          </a:prstGeom>
          <a:noFill/>
          <a:ln w="12700">
            <a:solidFill>
              <a:srgbClr val="00C47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21792" y="226466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March 2025  ✅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21792" y="244754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MTP Commissioned — Ready for Trading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21792" y="2648712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FAT (Dec 2024) → SAT (Feb 2025) → Dry Runs with all EAPP countries traders → Production commissioning signed Mar 14, 2025. Awaiting Participants onboarding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84048" y="3206496"/>
            <a:ext cx="164592" cy="164592"/>
          </a:xfrm>
          <a:prstGeom prst="ellipse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61772" y="3371088"/>
            <a:ext cx="0" cy="676656"/>
          </a:xfrm>
          <a:prstGeom prst="line">
            <a:avLst/>
          </a:prstGeom>
          <a:noFill/>
          <a:ln w="12700">
            <a:solidFill>
              <a:srgbClr val="00C47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21792" y="316077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January 2025  ✅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21792" y="334365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~40 Traders Certified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21792" y="3544824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Train-the-Trainers (Jan 20–24) + Trader Certification (Jan 27–31). All member countries certified across EAPP countries.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84048" y="4102608"/>
            <a:ext cx="164592" cy="164592"/>
          </a:xfrm>
          <a:prstGeom prst="ellipse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21792" y="40568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April 2025  ✅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21792" y="423976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Settlement Bank Designated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21792" y="4440936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Bank for financial settlement of cross-border electricity trades confirmed and approved by COM awaiting  finalization of the Process and final engagement.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4919472" y="960120"/>
            <a:ext cx="3840480" cy="3822192"/>
          </a:xfrm>
          <a:prstGeom prst="rect">
            <a:avLst/>
          </a:prstGeom>
          <a:solidFill>
            <a:srgbClr val="0A1E30"/>
          </a:solidFill>
          <a:ln w="1524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919472" y="960120"/>
            <a:ext cx="384048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5029200" y="10058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🔑  POST APRIL 2026 CoM — UNLOCK PHASE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5047488" y="1362456"/>
            <a:ext cx="146304" cy="146304"/>
          </a:xfrm>
          <a:prstGeom prst="ellipse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5120640" y="1508760"/>
            <a:ext cx="0" cy="658368"/>
          </a:xfrm>
          <a:prstGeom prst="line">
            <a:avLst/>
          </a:prstGeom>
          <a:noFill/>
          <a:ln w="12700">
            <a:solidFill>
              <a:srgbClr val="F5C40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5257800" y="132588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Q2 2026 — MO Established in Host Country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5257800" y="152704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Market Operator formally incorporated following CoM host country decision.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5047488" y="2212848"/>
            <a:ext cx="146304" cy="146304"/>
          </a:xfrm>
          <a:prstGeom prst="ellipse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5120640" y="2359152"/>
            <a:ext cx="0" cy="658368"/>
          </a:xfrm>
          <a:prstGeom prst="line">
            <a:avLst/>
          </a:prstGeom>
          <a:noFill/>
          <a:ln w="12700">
            <a:solidFill>
              <a:srgbClr val="00A8D6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257800" y="2176272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Q2–Q3 2026 — Parallel Run &amp; Final Tests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257800" y="237744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Dry runs with all EAPP countries traders · System readiness verification · Regulatory approvals confirmed.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5047488" y="3063240"/>
            <a:ext cx="146304" cy="146304"/>
          </a:xfrm>
          <a:prstGeom prst="ellipse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5120640" y="3209544"/>
            <a:ext cx="0" cy="658368"/>
          </a:xfrm>
          <a:prstGeom prst="line">
            <a:avLst/>
          </a:prstGeom>
          <a:noFill/>
          <a:ln w="12700">
            <a:solidFill>
              <a:srgbClr val="00C47A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5257800" y="3026664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H2 2026 — DAM Go-Live · First Movers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5257800" y="3227832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First Movers begin live cross-border trading. Additional countries onboarded as market expands.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Shape 37"/>
          <p:cNvSpPr/>
          <p:nvPr/>
        </p:nvSpPr>
        <p:spPr>
          <a:xfrm>
            <a:off x="5047488" y="3913632"/>
            <a:ext cx="146304" cy="146304"/>
          </a:xfrm>
          <a:prstGeom prst="ellipse">
            <a:avLst/>
          </a:prstGeom>
          <a:solidFill>
            <a:srgbClr val="8FB8D8"/>
          </a:solidFill>
          <a:ln w="12700">
            <a:solidFill>
              <a:srgbClr val="8FB8D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5257800" y="3877056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Beyond — Next Movers &amp; Market Deepening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5257800" y="4078224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Additional countries onboarded as next movers. Regional Transmission Pricing methodology implemented.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Eastern Africa Power Pool  ·  www.eappool.org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4">
            <a:extLst>
              <a:ext uri="{FF2B5EF4-FFF2-40B4-BE49-F238E27FC236}">
                <a16:creationId xmlns:a16="http://schemas.microsoft.com/office/drawing/2014/main" id="{4275F7A7-8F20-7127-911D-038E77371B51}"/>
              </a:ext>
            </a:extLst>
          </p:cNvPr>
          <p:cNvSpPr/>
          <p:nvPr/>
        </p:nvSpPr>
        <p:spPr>
          <a:xfrm>
            <a:off x="384048" y="878204"/>
            <a:ext cx="4416552" cy="5029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EAPP is building a regional competitive electricity market — a Day-Ahead Market (DAM) enabling member states to trade power at least cost, with transparent merit-order dispatch and price discovery across borders. Initially to start with DAM, Balancing , Intraday and Ancillary to come later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4 — COUPLING WITH SAPP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EAPP–SAPP: Coordination Mechanism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For the first time, Eastern and Southern Africa are being electrically connected — EAPP and SAPP are  jointly developing operational procedures and market arrangements to enable inter-pool electricity trade.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2377440" cy="10972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237744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02920" y="14356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EAPP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02920" y="1764792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13 Members · NE &amp; E Africa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57200" y="1947672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Egypt · Ethiopia · Kenya · Uganda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Tanzania · Sudan · Rwanda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Burundi · DRC · Djibouti · Libya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+ 2 more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2788920" y="1874520"/>
            <a:ext cx="73152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724912" y="1911096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C4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⇄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547872" y="1371600"/>
            <a:ext cx="2048256" cy="10972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547872" y="1371600"/>
            <a:ext cx="2048256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657600" y="144475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ZTK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3657600" y="173736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Interconnector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657600" y="193852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Zambia – Tanzania – Kenya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1,700+ km HVDC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632704" y="1874520"/>
            <a:ext cx="73152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586984" y="1863266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C4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⇄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6400800" y="1371600"/>
            <a:ext cx="2377440" cy="10972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400800" y="1371600"/>
            <a:ext cx="237744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510528" y="1435608"/>
            <a:ext cx="2148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SAPP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510528" y="1764792"/>
            <a:ext cx="2148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12 Members · S Africa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6510528" y="1947672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South Africa · Zimbabwe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Zambia · Mozambique · Namibia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Botswana · Angola · + more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365760" y="2606040"/>
            <a:ext cx="1993392" cy="1115568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365760" y="2606040"/>
            <a:ext cx="1993392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57200" y="2670048"/>
            <a:ext cx="1856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🔌  Physical Link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457200" y="2935224"/>
            <a:ext cx="18562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📍 Route: Zambia (Pensulo) → Tanzania (Mbeya–Iringa–Dodoma) → Kenya (Isinya)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2432304" y="2625090"/>
            <a:ext cx="1993392" cy="1892808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2440305" y="2597658"/>
            <a:ext cx="1993392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2523744" y="2689098"/>
            <a:ext cx="1856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📋  Governance Structure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2592324" y="2867787"/>
            <a:ext cx="1787652" cy="1824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📋 Steering Committee — High-level EAPP–SAPP oversight &amp; strategic direction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🤝 Coordination Committee — Operational co-ordination between the two pools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750" dirty="0">
              <a:solidFill>
                <a:srgbClr val="8FB8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⚙️ Operational Readiness Team — ZTK commissioning implementation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750" dirty="0">
              <a:solidFill>
                <a:srgbClr val="8FB8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📅 Regular joint meetings reviewing progress on ZTK and inter-pool readiness</a:t>
            </a:r>
          </a:p>
          <a:p>
            <a:pPr marL="0" indent="0">
              <a:buNone/>
            </a:pPr>
            <a:endParaRPr lang="en-US" sz="750" dirty="0">
              <a:solidFill>
                <a:srgbClr val="8FB8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4498848" y="2615565"/>
            <a:ext cx="1993392" cy="224028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4498848" y="2596515"/>
            <a:ext cx="1993392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590288" y="2679573"/>
            <a:ext cx="1856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📈  Market Coupling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4572000" y="2921684"/>
            <a:ext cx="1856232" cy="18975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Ongoing preparations of Capacity Allocation Mechanism (CAM) · Inter-pool auction framework · Harmonised trading rules EAPP–SAPP being undertaken </a:t>
            </a:r>
            <a:r>
              <a:rPr lang="en-US" sz="750" b="1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by Four Technical Task Teams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🗺️ Planning — Transmission planning &amp; power flow studies for ZTK corridor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⚡Operations — Aligning system operating procedures for cross-pool dispatch between EAPP &amp; SAPP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💹 Markets — Pricing, settlement &amp; market coupling arrangements for inter-pool trades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⚖️ Legal &amp; Regulatory — Harmonizing frameworks across EAPP and SAPP jurisdictions</a:t>
            </a:r>
          </a:p>
          <a:p>
            <a:pPr marL="0" indent="0">
              <a:buNone/>
            </a:pP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6637020" y="2670048"/>
            <a:ext cx="1993392" cy="1115568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6565392" y="2606040"/>
            <a:ext cx="1993392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6656832" y="2670048"/>
            <a:ext cx="1856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🌍  Regional Impact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6715506" y="2831973"/>
            <a:ext cx="18562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23countries · 800M+ people · First-ever physical EAPP–SAPP link · Path to continental ASEF market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Shape 39"/>
          <p:cNvSpPr/>
          <p:nvPr/>
        </p:nvSpPr>
        <p:spPr>
          <a:xfrm>
            <a:off x="9525" y="4992624"/>
            <a:ext cx="9134475" cy="137160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356235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Eastern Africa Power Pool  ·  www.eappool.org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5 — SKILLS DEVELOPMENT &amp; CAPACITY BUILDING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Capacity Building Needs to Enhance Regional Power Trade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969264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Strong institutional and technical capacity is essential for sustainable regional electricity markets. EAPP is developing capacity-building programmes jointly with member utilities, regulators and the Market Operator across Eastern Africa.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84048" y="1406770"/>
            <a:ext cx="2697480" cy="1078992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84048" y="1406770"/>
            <a:ext cx="269748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93776" y="147992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📈  Market Operations &amp; Trading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93776" y="1772530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~40 traders certified from across EAPP countries. Additional certification needed as the market expands. Ongoing refresher training essential.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154680" y="1406770"/>
            <a:ext cx="2697480" cy="1078992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154680" y="1406770"/>
            <a:ext cx="269748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3264408" y="147992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🖥️  System Operations &amp; TSO Control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264408" y="1772530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TSOs in all 13 member states need strong SCADA, EMS, and situational awareness capabilities for real-time grid management.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925312" y="1406770"/>
            <a:ext cx="2697480" cy="1078992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5925312" y="1406770"/>
            <a:ext cx="269748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035040" y="147992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⚖️  Regulatory Frameworks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035040" y="1772530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National regulators need capacity to align domestic frameworks with EAPP regional rules, licensing, and cross-border dispute resolution.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384048" y="2577202"/>
            <a:ext cx="2697480" cy="1078992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384048" y="2577202"/>
            <a:ext cx="269748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93776" y="2650354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📡  Communications Infrastructure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93776" y="2942962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Reliable fibre and communications networks between control centres are critical for coordinated dispatch and market operation.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154680" y="2577202"/>
            <a:ext cx="2697480" cy="1078992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154680" y="2577202"/>
            <a:ext cx="269748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3264408" y="2650354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🔧  Generation Transmission Planning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3264408" y="2942962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Skilled generation+ transmission planners needed for long-term network expansion planning, investment studies, and interconnection modelling.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925312" y="2577202"/>
            <a:ext cx="2697480" cy="1078992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5925312" y="2577202"/>
            <a:ext cx="269748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6035040" y="2650354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7A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🎓  Training Programmes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035040" y="2942962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Regional training centres and e-learning platforms to ensure continuous upskilling and knowledge transfer across all member states.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Eastern Africa Power Pool  ·  www.eappool.org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11480" y="109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00A8D6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CHAPTER 6 — EXPECTATIONS &amp; ANTICIPATED DEVELOPMENTS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3840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F4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Next 1–2 Years: Key Developments Expected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84048" y="969264"/>
            <a:ext cx="4114800" cy="274320"/>
          </a:xfrm>
          <a:prstGeom prst="rect">
            <a:avLst/>
          </a:prstGeom>
          <a:solidFill>
            <a:srgbClr val="00A8D6">
              <a:alpha val="20000"/>
            </a:srgbClr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978408"/>
            <a:ext cx="39319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0A8D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🔌  INFRASTRUCTURE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20624" y="1371600"/>
            <a:ext cx="128016" cy="128016"/>
          </a:xfrm>
          <a:prstGeom prst="ellipse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03504" y="1298448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Most EAPP interconnections commissioned — Ethiopia→Kenya, Kenya→Tanzania, Egypt↔Sudan reinforced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20624" y="2029968"/>
            <a:ext cx="128016" cy="128016"/>
          </a:xfrm>
          <a:prstGeom prst="ellipse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03504" y="1956816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ZTK Interconnector completed — Zambia, Tanzania &amp; Kenya electrically connected, enabling EAPP–SAPP trade. Implementation of Uganda –Tanzania 400kV and Uganda –South Sudan 400kV Lines 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20624" y="2688336"/>
            <a:ext cx="128016" cy="128016"/>
          </a:xfrm>
          <a:prstGeom prst="ellipse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3504" y="2615184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EAPP SCADA=EMS/EIS installed and connected to all TSOs — real-time visibility enabling coordinated dispatch across all six control areas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20624" y="3346704"/>
            <a:ext cx="128016" cy="128016"/>
          </a:xfrm>
          <a:prstGeom prst="ellipse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03504" y="3273552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Market Operator operational — MO fully independent in host country following April 2026 CoM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663440" y="969264"/>
            <a:ext cx="4114800" cy="274320"/>
          </a:xfrm>
          <a:prstGeom prst="rect">
            <a:avLst/>
          </a:prstGeom>
          <a:solidFill>
            <a:srgbClr val="F5C400">
              <a:alpha val="20000"/>
            </a:srgbClr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736592" y="978408"/>
            <a:ext cx="39319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C400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📈  MARKETS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700016" y="1371600"/>
            <a:ext cx="128016" cy="128016"/>
          </a:xfrm>
          <a:prstGeom prst="ellipse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882896" y="1298448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DAM Go-Live H2 2026 — First Movers begin live cross-border trading.</a:t>
            </a:r>
          </a:p>
          <a:p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Additional countries onboarded as next movers following first mover go-live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700016" y="2029968"/>
            <a:ext cx="128016" cy="128016"/>
          </a:xfrm>
          <a:prstGeom prst="ellipse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882896" y="1956816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Settlement bank &amp; accounts live — financial infrastructure supporting cross-border trades</a:t>
            </a: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700016" y="2688336"/>
            <a:ext cx="128016" cy="128016"/>
          </a:xfrm>
          <a:prstGeom prst="ellipse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882896" y="2615184"/>
            <a:ext cx="38221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of Intra-Day Market (IDM)</a:t>
            </a:r>
          </a:p>
        </p:txBody>
      </p:sp>
      <p:sp>
        <p:nvSpPr>
          <p:cNvPr id="23" name="Shape 21"/>
          <p:cNvSpPr/>
          <p:nvPr/>
        </p:nvSpPr>
        <p:spPr>
          <a:xfrm>
            <a:off x="4700016" y="3346704"/>
            <a:ext cx="128016" cy="128016"/>
          </a:xfrm>
          <a:prstGeom prst="ellipse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4882896" y="3273552"/>
            <a:ext cx="3822192" cy="457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FB8D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Regional Transmission Pricing — wheeling charges study completed &amp; methodology implemented</a:t>
            </a:r>
          </a:p>
          <a:p>
            <a:pPr marL="0" indent="0">
              <a:buNone/>
            </a:pPr>
            <a:endParaRPr lang="en-US" sz="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572000" y="969264"/>
            <a:ext cx="0" cy="3931920"/>
          </a:xfrm>
          <a:prstGeom prst="line">
            <a:avLst/>
          </a:prstGeom>
          <a:noFill/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071B2E"/>
          </a:solidFill>
          <a:ln w="12700">
            <a:solidFill>
              <a:srgbClr val="071B2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365760" y="4992624"/>
            <a:ext cx="84124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85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Eastern Africa Power Pool  ·  www.eappool.org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D5ADB7-79DA-C1E9-294D-57A49E0ACB40}"/>
              </a:ext>
            </a:extLst>
          </p:cNvPr>
          <p:cNvSpPr txBox="1"/>
          <p:nvPr/>
        </p:nvSpPr>
        <p:spPr>
          <a:xfrm>
            <a:off x="4811843" y="40923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K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11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400" dirty="0">
                <a:solidFill>
                  <a:srgbClr val="F5C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8FB8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Towards the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87782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A8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African Single Electricity Market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931920" y="1426464"/>
            <a:ext cx="128016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1554480"/>
            <a:ext cx="2606040" cy="160020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1554480"/>
            <a:ext cx="2606040" cy="36576"/>
          </a:xfrm>
          <a:prstGeom prst="rect">
            <a:avLst/>
          </a:prstGeom>
          <a:solidFill>
            <a:srgbClr val="00A8D6"/>
          </a:solidFill>
          <a:ln w="12700">
            <a:solidFill>
              <a:srgbClr val="00A8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164592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A8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23317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E8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 States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48640" y="257860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750" dirty="0">
                <a:solidFill>
                  <a:srgbClr val="8FB8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Egypt · Ethiopia · Kenya · Uganda · Tanzania · Sudan · Rwanda · Burundi · DRC · Djibouti · Libya · Somalia · South Sudan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3108960" y="1554480"/>
            <a:ext cx="2606040" cy="160020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108960" y="1554480"/>
            <a:ext cx="2606040" cy="36576"/>
          </a:xfrm>
          <a:prstGeom prst="rect">
            <a:avLst/>
          </a:prstGeom>
          <a:solidFill>
            <a:srgbClr val="F5C400"/>
          </a:solidFill>
          <a:ln w="12700">
            <a:solidFill>
              <a:srgbClr val="F5C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46120" y="164592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C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5C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246120" y="23317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E8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 Go-Live Target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246120" y="257860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FB8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movers to start trading — following April 2026 CoM decisions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5806440" y="1554480"/>
            <a:ext cx="2606040" cy="1600200"/>
          </a:xfrm>
          <a:prstGeom prst="rect">
            <a:avLst/>
          </a:prstGeom>
          <a:solidFill>
            <a:srgbClr val="071B2E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806440" y="1554480"/>
            <a:ext cx="2606040" cy="36576"/>
          </a:xfrm>
          <a:prstGeom prst="rect">
            <a:avLst/>
          </a:prstGeom>
          <a:solidFill>
            <a:srgbClr val="00C47A"/>
          </a:solidFill>
          <a:ln w="12700">
            <a:solidFill>
              <a:srgbClr val="00C4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943600" y="164592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4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1st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00C4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943600" y="23317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E8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EAPP–SAPP Physical Link and Market Coupling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943600" y="257860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FB8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ZTK connects Eastern &amp; Southern Africa — 23 countries, 800M+ people served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11480" y="3273552"/>
            <a:ext cx="8001000" cy="502920"/>
          </a:xfrm>
          <a:prstGeom prst="rect">
            <a:avLst/>
          </a:prstGeom>
          <a:solidFill>
            <a:srgbClr val="0A2240"/>
          </a:solidFill>
          <a:ln w="9525">
            <a:solidFill>
              <a:srgbClr val="0E33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3291840"/>
            <a:ext cx="8138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FB8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📧  eapp@eappool.org</a:t>
            </a:r>
            <a:r>
              <a:rPr lang="en-US" sz="900" dirty="0">
                <a:solidFill>
                  <a:srgbClr val="00A8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🌐  www.eappool.org</a:t>
            </a:r>
            <a:r>
              <a:rPr lang="en-US" sz="900" dirty="0">
                <a:solidFill>
                  <a:srgbClr val="5A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📍  The General Secretariat · Addis Ababa, Ethiopia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91363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A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EAPP · Eastern Africa Power Pool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1720</Words>
  <Application>Microsoft Macintosh PowerPoint</Application>
  <PresentationFormat>On-screen Show (16:9)</PresentationFormat>
  <Paragraphs>205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EAPP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African Power Pools: Building Towards the African Single Electricity Market</dc:title>
  <dc:subject>ESMAP Webinar</dc:subject>
  <dc:creator>Joseph Magochi</dc:creator>
  <cp:lastModifiedBy>James Wahogo</cp:lastModifiedBy>
  <cp:revision>10</cp:revision>
  <dcterms:created xsi:type="dcterms:W3CDTF">2026-03-08T07:15:59Z</dcterms:created>
  <dcterms:modified xsi:type="dcterms:W3CDTF">2026-03-10T09:52:27Z</dcterms:modified>
</cp:coreProperties>
</file>