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33E5_531216CB.xml" ContentType="application/vnd.ms-powerpoint.comments+xml"/>
  <Override PartName="/ppt/notesSlides/notesSlide6.xml" ContentType="application/vnd.openxmlformats-officedocument.presentationml.notesSlide+xml"/>
  <Override PartName="/ppt/comments/modernComment_33E4_2206C370.xml" ContentType="application/vnd.ms-powerpoint.comments+xml"/>
  <Override PartName="/ppt/notesSlides/notesSlide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82" r:id="rId2"/>
    <p:sldId id="13281" r:id="rId3"/>
    <p:sldId id="13278" r:id="rId4"/>
    <p:sldId id="13277" r:id="rId5"/>
    <p:sldId id="13285" r:id="rId6"/>
    <p:sldId id="13284" r:id="rId7"/>
    <p:sldId id="13286" r:id="rId8"/>
    <p:sldId id="790"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578DAA-3639-7090-5040-69EC11C29CB8}" name="Momodou A K Njie" initials="MN" userId="S::maknjie@worldbank.org::b880e8fa-7a33-4ae0-acce-216568fcc57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7" d="100"/>
          <a:sy n="97" d="100"/>
        </p:scale>
        <p:origin x="1110"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elle Baronnet" userId="ccb3a91e-bb63-4c3f-ac99-abd55ef0a752" providerId="ADAL" clId="{2F58FCD3-C2A2-427D-BA63-56A588CEBAF3}"/>
    <pc:docChg chg="mod modMainMaster">
      <pc:chgData name="Maelle Baronnet" userId="ccb3a91e-bb63-4c3f-ac99-abd55ef0a752" providerId="ADAL" clId="{2F58FCD3-C2A2-427D-BA63-56A588CEBAF3}" dt="2026-03-09T16:02:18.775" v="1" actId="33475"/>
      <pc:docMkLst>
        <pc:docMk/>
      </pc:docMkLst>
      <pc:sldMasterChg chg="addSp mod">
        <pc:chgData name="Maelle Baronnet" userId="ccb3a91e-bb63-4c3f-ac99-abd55ef0a752" providerId="ADAL" clId="{2F58FCD3-C2A2-427D-BA63-56A588CEBAF3}" dt="2026-03-09T16:02:18.773" v="0" actId="33475"/>
        <pc:sldMasterMkLst>
          <pc:docMk/>
          <pc:sldMasterMk cId="2706070858" sldId="2147483648"/>
        </pc:sldMasterMkLst>
        <pc:spChg chg="add">
          <ac:chgData name="Maelle Baronnet" userId="ccb3a91e-bb63-4c3f-ac99-abd55ef0a752" providerId="ADAL" clId="{2F58FCD3-C2A2-427D-BA63-56A588CEBAF3}" dt="2026-03-09T16:02:18.773" v="0" actId="33475"/>
          <ac:spMkLst>
            <pc:docMk/>
            <pc:sldMasterMk cId="2706070858" sldId="2147483648"/>
            <ac:spMk id="8" creationId="{C7A51BE0-C4A6-77F6-C546-0CD6183B37B7}"/>
          </ac:spMkLst>
        </pc:spChg>
      </pc:sldMasterChg>
    </pc:docChg>
  </pc:docChgLst>
</pc:chgInfo>
</file>

<file path=ppt/comments/modernComment_33E4_2206C370.xml><?xml version="1.0" encoding="utf-8"?>
<p188:cmLst xmlns:a="http://schemas.openxmlformats.org/drawingml/2006/main" xmlns:r="http://schemas.openxmlformats.org/officeDocument/2006/relationships" xmlns:p188="http://schemas.microsoft.com/office/powerpoint/2018/8/main">
  <p188:cm id="{32CF6BBA-AAFF-4698-8B7F-1445C36DBD83}" authorId="{5F578DAA-3639-7090-5040-69EC11C29CB8}" created="2026-03-05T08:17:25.981">
    <ac:deMkLst xmlns:ac="http://schemas.microsoft.com/office/drawing/2013/main/command">
      <pc:docMk xmlns:pc="http://schemas.microsoft.com/office/powerpoint/2013/main/command"/>
      <pc:sldMk xmlns:pc="http://schemas.microsoft.com/office/powerpoint/2013/main/command" cId="570868592" sldId="13284"/>
      <ac:picMk id="3" creationId="{69BF124A-2845-C358-30A8-290AD15F7A27}"/>
    </ac:deMkLst>
    <p188:txBody>
      <a:bodyPr/>
      <a:lstStyle/>
      <a:p>
        <a:r>
          <a:rPr lang="en-US"/>
          <a:t>Hope this will not create confusion. We can leave it for the time being but should talk to Rigobert afterwards to amend. 
Normally, the planned grid should be in rings eg. There should be a line between Ntoum(Libreville to  Mitzi.
Also, PIRECT starts from Ntui.
The interco CMR-NGR shall probably be from Buea with aline from Buea to Bafoussam to close the loop</a:t>
        </a:r>
      </a:p>
    </p188:txBody>
  </p188:cm>
</p188:cmLst>
</file>

<file path=ppt/comments/modernComment_33E5_531216CB.xml><?xml version="1.0" encoding="utf-8"?>
<p188:cmLst xmlns:a="http://schemas.openxmlformats.org/drawingml/2006/main" xmlns:r="http://schemas.openxmlformats.org/officeDocument/2006/relationships" xmlns:p188="http://schemas.microsoft.com/office/powerpoint/2018/8/main">
  <p188:cm id="{E808B2D2-6DFF-4875-8B9D-897472EE2A6F}" authorId="{5F578DAA-3639-7090-5040-69EC11C29CB8}" created="2026-03-05T08:18:36.580">
    <ac:txMkLst xmlns:ac="http://schemas.microsoft.com/office/drawing/2013/main/command">
      <pc:docMk xmlns:pc="http://schemas.microsoft.com/office/powerpoint/2013/main/command"/>
      <pc:sldMk xmlns:pc="http://schemas.microsoft.com/office/powerpoint/2013/main/command" cId="1393694411" sldId="13285"/>
      <ac:spMk id="6" creationId="{7F545D98-584E-9050-0F1A-53CC29EA06AE}"/>
      <ac:txMk cp="716">
        <ac:context len="717" hash="1346907148"/>
      </ac:txMk>
    </ac:txMkLst>
    <p188:pos x="6259538" y="5167256"/>
    <p188:txBody>
      <a:bodyPr/>
      <a:lstStyle/>
      <a:p>
        <a:r>
          <a:rPr lang="en-US"/>
          <a:t>Precise if HV or MV</a:t>
        </a:r>
      </a:p>
    </p188:txBody>
  </p188:cm>
  <p188:cm id="{D1C90F5C-B58C-439E-BD4E-8BBC0F224E34}" authorId="{5F578DAA-3639-7090-5040-69EC11C29CB8}" created="2026-03-05T08:18:57.471">
    <ac:txMkLst xmlns:ac="http://schemas.microsoft.com/office/drawing/2013/main/command">
      <pc:docMk xmlns:pc="http://schemas.microsoft.com/office/powerpoint/2013/main/command"/>
      <pc:sldMk xmlns:pc="http://schemas.microsoft.com/office/powerpoint/2013/main/command" cId="1393694411" sldId="13285"/>
      <ac:spMk id="6" creationId="{7F545D98-584E-9050-0F1A-53CC29EA06AE}"/>
      <ac:txMk cp="250" len="1">
        <ac:context len="717" hash="1346907148"/>
      </ac:txMk>
    </ac:txMkLst>
    <p188:pos x="6259538" y="1509656"/>
    <p188:txBody>
      <a:bodyPr/>
      <a:lstStyle/>
      <a:p>
        <a:r>
          <a:rPr lang="en-US"/>
          <a:t>Add expected date of completion</a:t>
        </a:r>
      </a:p>
    </p188:txBody>
  </p188:cm>
  <p188:cm id="{ADC47058-4FFC-4E0F-84B4-86D36600ED98}" authorId="{5F578DAA-3639-7090-5040-69EC11C29CB8}" created="2026-03-05T08:20:13.568">
    <ac:deMkLst xmlns:ac="http://schemas.microsoft.com/office/drawing/2013/main/command">
      <pc:docMk xmlns:pc="http://schemas.microsoft.com/office/powerpoint/2013/main/command"/>
      <pc:sldMk xmlns:pc="http://schemas.microsoft.com/office/powerpoint/2013/main/command" cId="1393694411" sldId="13285"/>
      <ac:spMk id="7" creationId="{3DFE69C9-B155-7B3F-0133-7288CE44AEC0}"/>
    </ac:deMkLst>
    <p188:txBody>
      <a:bodyPr/>
      <a:lstStyle/>
      <a:p>
        <a:r>
          <a:rPr lang="en-US"/>
          <a:t>Add expected commissioning date  2028/2029</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F7CEE4-A5F4-4AB5-B318-6F63DE79AFB4}" type="datetimeFigureOut">
              <a:rPr lang="fr-FR" smtClean="0"/>
              <a:t>09/03/2026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C34074-F490-41E7-90DF-99D2E7C7A52F}" type="slidenum">
              <a:rPr lang="fr-FR" smtClean="0"/>
              <a:t>‹#›</a:t>
            </a:fld>
            <a:endParaRPr lang="fr-FR"/>
          </a:p>
        </p:txBody>
      </p:sp>
    </p:spTree>
    <p:extLst>
      <p:ext uri="{BB962C8B-B14F-4D97-AF65-F5344CB8AC3E}">
        <p14:creationId xmlns:p14="http://schemas.microsoft.com/office/powerpoint/2010/main" val="3391294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0C34074-F490-41E7-90DF-99D2E7C7A52F}" type="slidenum">
              <a:rPr lang="fr-FR" smtClean="0"/>
              <a:t>1</a:t>
            </a:fld>
            <a:endParaRPr lang="fr-FR"/>
          </a:p>
        </p:txBody>
      </p:sp>
    </p:spTree>
    <p:extLst>
      <p:ext uri="{BB962C8B-B14F-4D97-AF65-F5344CB8AC3E}">
        <p14:creationId xmlns:p14="http://schemas.microsoft.com/office/powerpoint/2010/main" val="4039014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A984A-98EC-1E5C-F704-EC5158DFED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11C5CD-FFDF-AD5C-C0D1-8F10B4777D8E}"/>
              </a:ext>
            </a:extLst>
          </p:cNvPr>
          <p:cNvSpPr>
            <a:spLocks noGrp="1" noRot="1" noChangeAspect="1"/>
          </p:cNvSpPr>
          <p:nvPr>
            <p:ph type="sldImg"/>
          </p:nvPr>
        </p:nvSpPr>
        <p:spPr/>
        <p:txBody>
          <a:bodyPr/>
          <a:lstStyle/>
          <a:p>
            <a:endParaRPr lang="fr-FR"/>
          </a:p>
        </p:txBody>
      </p:sp>
      <p:sp>
        <p:nvSpPr>
          <p:cNvPr id="3" name="Notes Placeholder 2">
            <a:extLst>
              <a:ext uri="{FF2B5EF4-FFF2-40B4-BE49-F238E27FC236}">
                <a16:creationId xmlns:a16="http://schemas.microsoft.com/office/drawing/2014/main" id="{1688E21C-F219-D5B0-99AB-812AD51F92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2BC801-D88F-5835-51C4-49FAC3FBF7E5}"/>
              </a:ext>
            </a:extLst>
          </p:cNvPr>
          <p:cNvSpPr>
            <a:spLocks noGrp="1"/>
          </p:cNvSpPr>
          <p:nvPr>
            <p:ph type="sldNum" sz="quarter" idx="5"/>
          </p:nvPr>
        </p:nvSpPr>
        <p:spPr/>
        <p:txBody>
          <a:bodyPr/>
          <a:lstStyle/>
          <a:p>
            <a:fld id="{EFF76240-E41A-4D9E-B2B1-D0C34B429BF6}" type="slidenum">
              <a:rPr lang="en-US" smtClean="0"/>
              <a:t>2</a:t>
            </a:fld>
            <a:endParaRPr lang="en-US"/>
          </a:p>
        </p:txBody>
      </p:sp>
    </p:spTree>
    <p:extLst>
      <p:ext uri="{BB962C8B-B14F-4D97-AF65-F5344CB8AC3E}">
        <p14:creationId xmlns:p14="http://schemas.microsoft.com/office/powerpoint/2010/main" val="590827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21982-9739-B525-EA57-C0F959094A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204E17-AC9B-CE01-863F-47B56DA41CDC}"/>
              </a:ext>
            </a:extLst>
          </p:cNvPr>
          <p:cNvSpPr>
            <a:spLocks noGrp="1" noRot="1" noChangeAspect="1"/>
          </p:cNvSpPr>
          <p:nvPr>
            <p:ph type="sldImg"/>
          </p:nvPr>
        </p:nvSpPr>
        <p:spPr/>
        <p:txBody>
          <a:bodyPr/>
          <a:lstStyle/>
          <a:p>
            <a:endParaRPr lang="fr-FR"/>
          </a:p>
        </p:txBody>
      </p:sp>
      <p:sp>
        <p:nvSpPr>
          <p:cNvPr id="3" name="Notes Placeholder 2">
            <a:extLst>
              <a:ext uri="{FF2B5EF4-FFF2-40B4-BE49-F238E27FC236}">
                <a16:creationId xmlns:a16="http://schemas.microsoft.com/office/drawing/2014/main" id="{0BB72496-DE73-3547-028D-557F593A150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42C1C2E-E836-91E6-6B3A-322954A8DBF5}"/>
              </a:ext>
            </a:extLst>
          </p:cNvPr>
          <p:cNvSpPr>
            <a:spLocks noGrp="1"/>
          </p:cNvSpPr>
          <p:nvPr>
            <p:ph type="sldNum" sz="quarter" idx="5"/>
          </p:nvPr>
        </p:nvSpPr>
        <p:spPr/>
        <p:txBody>
          <a:bodyPr/>
          <a:lstStyle/>
          <a:p>
            <a:fld id="{EFF76240-E41A-4D9E-B2B1-D0C34B429BF6}" type="slidenum">
              <a:rPr lang="en-US" smtClean="0"/>
              <a:t>3</a:t>
            </a:fld>
            <a:endParaRPr lang="en-US"/>
          </a:p>
        </p:txBody>
      </p:sp>
    </p:spTree>
    <p:extLst>
      <p:ext uri="{BB962C8B-B14F-4D97-AF65-F5344CB8AC3E}">
        <p14:creationId xmlns:p14="http://schemas.microsoft.com/office/powerpoint/2010/main" val="1299767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2819D-ACD2-D5B0-8116-2B2D943689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0C85DD-CB30-31EC-F8E8-F1CC28044C43}"/>
              </a:ext>
            </a:extLst>
          </p:cNvPr>
          <p:cNvSpPr>
            <a:spLocks noGrp="1" noRot="1" noChangeAspect="1"/>
          </p:cNvSpPr>
          <p:nvPr>
            <p:ph type="sldImg"/>
          </p:nvPr>
        </p:nvSpPr>
        <p:spPr/>
        <p:txBody>
          <a:bodyPr/>
          <a:lstStyle/>
          <a:p>
            <a:endParaRPr lang="fr-FR"/>
          </a:p>
        </p:txBody>
      </p:sp>
      <p:sp>
        <p:nvSpPr>
          <p:cNvPr id="3" name="Notes Placeholder 2">
            <a:extLst>
              <a:ext uri="{FF2B5EF4-FFF2-40B4-BE49-F238E27FC236}">
                <a16:creationId xmlns:a16="http://schemas.microsoft.com/office/drawing/2014/main" id="{B7698043-02BA-22B5-7F81-A6176405F9A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295942B-BA20-E126-4D8B-BC0DBC9EFF90}"/>
              </a:ext>
            </a:extLst>
          </p:cNvPr>
          <p:cNvSpPr>
            <a:spLocks noGrp="1"/>
          </p:cNvSpPr>
          <p:nvPr>
            <p:ph type="sldNum" sz="quarter" idx="5"/>
          </p:nvPr>
        </p:nvSpPr>
        <p:spPr/>
        <p:txBody>
          <a:bodyPr/>
          <a:lstStyle/>
          <a:p>
            <a:fld id="{EFF76240-E41A-4D9E-B2B1-D0C34B429BF6}" type="slidenum">
              <a:rPr lang="en-US" smtClean="0"/>
              <a:t>4</a:t>
            </a:fld>
            <a:endParaRPr lang="en-US"/>
          </a:p>
        </p:txBody>
      </p:sp>
    </p:spTree>
    <p:extLst>
      <p:ext uri="{BB962C8B-B14F-4D97-AF65-F5344CB8AC3E}">
        <p14:creationId xmlns:p14="http://schemas.microsoft.com/office/powerpoint/2010/main" val="1593483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59CC7-EE5E-1AD9-AB2A-9B833BD0CF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17ED68-5539-FCB1-E5E9-E8C66950C01A}"/>
              </a:ext>
            </a:extLst>
          </p:cNvPr>
          <p:cNvSpPr>
            <a:spLocks noGrp="1" noRot="1" noChangeAspect="1"/>
          </p:cNvSpPr>
          <p:nvPr>
            <p:ph type="sldImg"/>
          </p:nvPr>
        </p:nvSpPr>
        <p:spPr/>
        <p:txBody>
          <a:bodyPr/>
          <a:lstStyle/>
          <a:p>
            <a:endParaRPr lang="fr-FR"/>
          </a:p>
        </p:txBody>
      </p:sp>
      <p:sp>
        <p:nvSpPr>
          <p:cNvPr id="3" name="Notes Placeholder 2">
            <a:extLst>
              <a:ext uri="{FF2B5EF4-FFF2-40B4-BE49-F238E27FC236}">
                <a16:creationId xmlns:a16="http://schemas.microsoft.com/office/drawing/2014/main" id="{19A4B17B-0753-CF08-9133-2DDBD62845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874D337-37C6-94A7-B3C8-022BC5C3A4E4}"/>
              </a:ext>
            </a:extLst>
          </p:cNvPr>
          <p:cNvSpPr>
            <a:spLocks noGrp="1"/>
          </p:cNvSpPr>
          <p:nvPr>
            <p:ph type="sldNum" sz="quarter" idx="5"/>
          </p:nvPr>
        </p:nvSpPr>
        <p:spPr/>
        <p:txBody>
          <a:bodyPr/>
          <a:lstStyle/>
          <a:p>
            <a:fld id="{EFF76240-E41A-4D9E-B2B1-D0C34B429BF6}" type="slidenum">
              <a:rPr lang="en-US" smtClean="0"/>
              <a:t>5</a:t>
            </a:fld>
            <a:endParaRPr lang="en-US"/>
          </a:p>
        </p:txBody>
      </p:sp>
    </p:spTree>
    <p:extLst>
      <p:ext uri="{BB962C8B-B14F-4D97-AF65-F5344CB8AC3E}">
        <p14:creationId xmlns:p14="http://schemas.microsoft.com/office/powerpoint/2010/main" val="3548729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05A3E-5738-9215-3D80-F008ADAB24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3BA6B9-D8A1-E9C3-6E7A-10183BF3E887}"/>
              </a:ext>
            </a:extLst>
          </p:cNvPr>
          <p:cNvSpPr>
            <a:spLocks noGrp="1" noRot="1" noChangeAspect="1"/>
          </p:cNvSpPr>
          <p:nvPr>
            <p:ph type="sldImg"/>
          </p:nvPr>
        </p:nvSpPr>
        <p:spPr/>
        <p:txBody>
          <a:bodyPr/>
          <a:lstStyle/>
          <a:p>
            <a:endParaRPr lang="fr-FR"/>
          </a:p>
        </p:txBody>
      </p:sp>
      <p:sp>
        <p:nvSpPr>
          <p:cNvPr id="3" name="Notes Placeholder 2">
            <a:extLst>
              <a:ext uri="{FF2B5EF4-FFF2-40B4-BE49-F238E27FC236}">
                <a16:creationId xmlns:a16="http://schemas.microsoft.com/office/drawing/2014/main" id="{4BAA5BEC-F9DA-DB6D-605F-0B3088437A4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B49D45E-6224-8712-1F66-35127CB984A6}"/>
              </a:ext>
            </a:extLst>
          </p:cNvPr>
          <p:cNvSpPr>
            <a:spLocks noGrp="1"/>
          </p:cNvSpPr>
          <p:nvPr>
            <p:ph type="sldNum" sz="quarter" idx="5"/>
          </p:nvPr>
        </p:nvSpPr>
        <p:spPr/>
        <p:txBody>
          <a:bodyPr/>
          <a:lstStyle/>
          <a:p>
            <a:fld id="{EFF76240-E41A-4D9E-B2B1-D0C34B429BF6}" type="slidenum">
              <a:rPr lang="en-US" smtClean="0"/>
              <a:t>6</a:t>
            </a:fld>
            <a:endParaRPr lang="en-US"/>
          </a:p>
        </p:txBody>
      </p:sp>
    </p:spTree>
    <p:extLst>
      <p:ext uri="{BB962C8B-B14F-4D97-AF65-F5344CB8AC3E}">
        <p14:creationId xmlns:p14="http://schemas.microsoft.com/office/powerpoint/2010/main" val="3809920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452DB-8A5F-A4EE-A7E8-0049E5026F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D9CDEF-B501-A0BC-1527-70DA20FF97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63EF07-5E24-63CD-EF24-3C5D2BD2147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D0AC3D4-0D6C-53F1-C6B7-8996D445F8D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30617-EEF9-4C78-9139-28DE0DAACA1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07104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A4B14B-9171-550B-5FB2-A29371C1A81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5EBE513-C1BE-1AE6-317A-6D8313FF87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4EB47F8-3860-E161-79CD-945092B7561F}"/>
              </a:ext>
            </a:extLst>
          </p:cNvPr>
          <p:cNvSpPr>
            <a:spLocks noGrp="1"/>
          </p:cNvSpPr>
          <p:nvPr>
            <p:ph type="dt" sz="half" idx="10"/>
          </p:nvPr>
        </p:nvSpPr>
        <p:spPr/>
        <p:txBody>
          <a:bodyPr/>
          <a:lstStyle/>
          <a:p>
            <a:fld id="{E6A62646-4B97-4365-9FD7-B1B607622812}" type="datetimeFigureOut">
              <a:rPr lang="fr-FR" smtClean="0"/>
              <a:t>09/03/2026</a:t>
            </a:fld>
            <a:endParaRPr lang="fr-FR"/>
          </a:p>
        </p:txBody>
      </p:sp>
      <p:sp>
        <p:nvSpPr>
          <p:cNvPr id="5" name="Espace réservé du pied de page 4">
            <a:extLst>
              <a:ext uri="{FF2B5EF4-FFF2-40B4-BE49-F238E27FC236}">
                <a16:creationId xmlns:a16="http://schemas.microsoft.com/office/drawing/2014/main" id="{C008673D-2D12-0984-5799-EE5A9778D2B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0789D1E-6A7E-10DE-2C97-C5B2FA0AF7C2}"/>
              </a:ext>
            </a:extLst>
          </p:cNvPr>
          <p:cNvSpPr>
            <a:spLocks noGrp="1"/>
          </p:cNvSpPr>
          <p:nvPr>
            <p:ph type="sldNum" sz="quarter" idx="12"/>
          </p:nvPr>
        </p:nvSpPr>
        <p:spPr/>
        <p:txBody>
          <a:bodyPr/>
          <a:lstStyle/>
          <a:p>
            <a:fld id="{B42895DC-7B47-4D1E-9479-44BEC00ED9E1}" type="slidenum">
              <a:rPr lang="fr-FR" smtClean="0"/>
              <a:t>‹#›</a:t>
            </a:fld>
            <a:endParaRPr lang="fr-FR"/>
          </a:p>
        </p:txBody>
      </p:sp>
    </p:spTree>
    <p:extLst>
      <p:ext uri="{BB962C8B-B14F-4D97-AF65-F5344CB8AC3E}">
        <p14:creationId xmlns:p14="http://schemas.microsoft.com/office/powerpoint/2010/main" val="771720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CB3F5E-A71A-3A05-388A-84D4ED7A00B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A07F039-41BC-DBB7-D4B7-FDF768F0B0D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6C18D0C-843E-003C-705D-FFDE926DEBB5}"/>
              </a:ext>
            </a:extLst>
          </p:cNvPr>
          <p:cNvSpPr>
            <a:spLocks noGrp="1"/>
          </p:cNvSpPr>
          <p:nvPr>
            <p:ph type="dt" sz="half" idx="10"/>
          </p:nvPr>
        </p:nvSpPr>
        <p:spPr/>
        <p:txBody>
          <a:bodyPr/>
          <a:lstStyle/>
          <a:p>
            <a:fld id="{E6A62646-4B97-4365-9FD7-B1B607622812}" type="datetimeFigureOut">
              <a:rPr lang="fr-FR" smtClean="0"/>
              <a:t>09/03/2026</a:t>
            </a:fld>
            <a:endParaRPr lang="fr-FR"/>
          </a:p>
        </p:txBody>
      </p:sp>
      <p:sp>
        <p:nvSpPr>
          <p:cNvPr id="5" name="Espace réservé du pied de page 4">
            <a:extLst>
              <a:ext uri="{FF2B5EF4-FFF2-40B4-BE49-F238E27FC236}">
                <a16:creationId xmlns:a16="http://schemas.microsoft.com/office/drawing/2014/main" id="{1AA3AE85-79E7-82D4-35BD-B6C3D94621C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385D900-EE29-0924-D28D-8ED66B2D9388}"/>
              </a:ext>
            </a:extLst>
          </p:cNvPr>
          <p:cNvSpPr>
            <a:spLocks noGrp="1"/>
          </p:cNvSpPr>
          <p:nvPr>
            <p:ph type="sldNum" sz="quarter" idx="12"/>
          </p:nvPr>
        </p:nvSpPr>
        <p:spPr/>
        <p:txBody>
          <a:bodyPr/>
          <a:lstStyle/>
          <a:p>
            <a:fld id="{B42895DC-7B47-4D1E-9479-44BEC00ED9E1}" type="slidenum">
              <a:rPr lang="fr-FR" smtClean="0"/>
              <a:t>‹#›</a:t>
            </a:fld>
            <a:endParaRPr lang="fr-FR"/>
          </a:p>
        </p:txBody>
      </p:sp>
    </p:spTree>
    <p:extLst>
      <p:ext uri="{BB962C8B-B14F-4D97-AF65-F5344CB8AC3E}">
        <p14:creationId xmlns:p14="http://schemas.microsoft.com/office/powerpoint/2010/main" val="933228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9906D8C-A78C-6C17-C95A-34A8167036B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B80C83C-A2FC-92A4-DA47-28378476906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3155B88-AD5E-A1FC-0D9C-95FC085E84D1}"/>
              </a:ext>
            </a:extLst>
          </p:cNvPr>
          <p:cNvSpPr>
            <a:spLocks noGrp="1"/>
          </p:cNvSpPr>
          <p:nvPr>
            <p:ph type="dt" sz="half" idx="10"/>
          </p:nvPr>
        </p:nvSpPr>
        <p:spPr/>
        <p:txBody>
          <a:bodyPr/>
          <a:lstStyle/>
          <a:p>
            <a:fld id="{E6A62646-4B97-4365-9FD7-B1B607622812}" type="datetimeFigureOut">
              <a:rPr lang="fr-FR" smtClean="0"/>
              <a:t>09/03/2026</a:t>
            </a:fld>
            <a:endParaRPr lang="fr-FR"/>
          </a:p>
        </p:txBody>
      </p:sp>
      <p:sp>
        <p:nvSpPr>
          <p:cNvPr id="5" name="Espace réservé du pied de page 4">
            <a:extLst>
              <a:ext uri="{FF2B5EF4-FFF2-40B4-BE49-F238E27FC236}">
                <a16:creationId xmlns:a16="http://schemas.microsoft.com/office/drawing/2014/main" id="{3A1B205F-C4DD-3C30-DD8A-920E3D843EE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2A9A162-4891-E61F-F235-FD0443F408B6}"/>
              </a:ext>
            </a:extLst>
          </p:cNvPr>
          <p:cNvSpPr>
            <a:spLocks noGrp="1"/>
          </p:cNvSpPr>
          <p:nvPr>
            <p:ph type="sldNum" sz="quarter" idx="12"/>
          </p:nvPr>
        </p:nvSpPr>
        <p:spPr/>
        <p:txBody>
          <a:bodyPr/>
          <a:lstStyle/>
          <a:p>
            <a:fld id="{B42895DC-7B47-4D1E-9479-44BEC00ED9E1}" type="slidenum">
              <a:rPr lang="fr-FR" smtClean="0"/>
              <a:t>‹#›</a:t>
            </a:fld>
            <a:endParaRPr lang="fr-FR"/>
          </a:p>
        </p:txBody>
      </p:sp>
    </p:spTree>
    <p:extLst>
      <p:ext uri="{BB962C8B-B14F-4D97-AF65-F5344CB8AC3E}">
        <p14:creationId xmlns:p14="http://schemas.microsoft.com/office/powerpoint/2010/main" val="2339115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ólo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0" rIns="91440" bIns="0" rtlCol="0" anchor="t">
            <a:noAutofit/>
          </a:bodyPr>
          <a:lstStyle>
            <a:lvl1pPr>
              <a:defRPr lang="es-ES"/>
            </a:lvl1pPr>
          </a:lstStyle>
          <a:p>
            <a:pPr lvl="0"/>
            <a:r>
              <a:rPr lang="en-US" noProof="0"/>
              <a:t>Click to edit Master title style</a:t>
            </a:r>
            <a:endParaRPr lang="en-US" noProof="0" dirty="0"/>
          </a:p>
        </p:txBody>
      </p:sp>
      <p:sp>
        <p:nvSpPr>
          <p:cNvPr id="3" name="12 Marcador de texto"/>
          <p:cNvSpPr>
            <a:spLocks noGrp="1"/>
          </p:cNvSpPr>
          <p:nvPr>
            <p:ph type="body" sz="quarter" idx="13"/>
          </p:nvPr>
        </p:nvSpPr>
        <p:spPr>
          <a:xfrm>
            <a:off x="335361" y="218274"/>
            <a:ext cx="11529639" cy="188640"/>
          </a:xfrm>
        </p:spPr>
        <p:txBody>
          <a:bodyPr vert="horz" lIns="104400" tIns="45720" rIns="91440" bIns="45720" rtlCol="0" anchor="ctr">
            <a:noAutofit/>
          </a:bodyPr>
          <a:lstStyle>
            <a:lvl1pPr marL="0" indent="0">
              <a:buNone/>
              <a:defRPr lang="es-ES" sz="900" smtClean="0">
                <a:solidFill>
                  <a:srgbClr val="788990"/>
                </a:solidFill>
                <a:latin typeface="Malgun Gothic" panose="020B0503020000020004" pitchFamily="34" charset="-127"/>
                <a:ea typeface="Malgun Gothic" panose="020B0503020000020004" pitchFamily="34" charset="-127"/>
                <a:cs typeface="Malgun Gothic Semilight" panose="020B0502040204020203" pitchFamily="34" charset="-128"/>
              </a:defRPr>
            </a:lvl1pPr>
          </a:lstStyle>
          <a:p>
            <a:pPr marL="179388" lvl="0" indent="-179388"/>
            <a:r>
              <a:rPr lang="en-US" noProof="0"/>
              <a:t>Edit Master text styles</a:t>
            </a:r>
          </a:p>
        </p:txBody>
      </p:sp>
    </p:spTree>
    <p:extLst>
      <p:ext uri="{BB962C8B-B14F-4D97-AF65-F5344CB8AC3E}">
        <p14:creationId xmlns:p14="http://schemas.microsoft.com/office/powerpoint/2010/main" val="123981326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7AE5D8-3748-4FF4-8C03-C4E56C0ED2B6}"/>
              </a:ext>
            </a:extLst>
          </p:cNvPr>
          <p:cNvSpPr>
            <a:spLocks noGrp="1"/>
          </p:cNvSpPr>
          <p:nvPr>
            <p:ph sz="half" idx="1"/>
          </p:nvPr>
        </p:nvSpPr>
        <p:spPr>
          <a:xfrm>
            <a:off x="838200" y="1130060"/>
            <a:ext cx="5181600" cy="50469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7DB459-6F3A-46AF-A43A-CC6B9B7AB389}"/>
              </a:ext>
            </a:extLst>
          </p:cNvPr>
          <p:cNvSpPr>
            <a:spLocks noGrp="1"/>
          </p:cNvSpPr>
          <p:nvPr>
            <p:ph sz="half" idx="2"/>
          </p:nvPr>
        </p:nvSpPr>
        <p:spPr>
          <a:xfrm>
            <a:off x="6172200" y="1130060"/>
            <a:ext cx="5181600" cy="50469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F4B6DE8-6A5A-4135-8D73-D4A1BFA59F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8" name="Slide Number Placeholder 5">
            <a:extLst>
              <a:ext uri="{FF2B5EF4-FFF2-40B4-BE49-F238E27FC236}">
                <a16:creationId xmlns:a16="http://schemas.microsoft.com/office/drawing/2014/main" id="{5BEE091B-4F60-4A03-A762-3DF11E651DB8}"/>
              </a:ext>
            </a:extLst>
          </p:cNvPr>
          <p:cNvSpPr>
            <a:spLocks noGrp="1"/>
          </p:cNvSpPr>
          <p:nvPr>
            <p:ph type="sldNum" sz="quarter" idx="12"/>
          </p:nvPr>
        </p:nvSpPr>
        <p:spPr>
          <a:xfrm>
            <a:off x="8610600" y="6356350"/>
            <a:ext cx="1025106" cy="365125"/>
          </a:xfrm>
          <a:prstGeom prst="rect">
            <a:avLst/>
          </a:prstGeom>
        </p:spPr>
        <p:txBody>
          <a:bodyPr/>
          <a:lstStyle/>
          <a:p>
            <a:fld id="{7678CF33-262F-4531-BFEA-9EEAC5A36EC3}" type="slidenum">
              <a:rPr lang="en-US" smtClean="0"/>
              <a:t>‹#›</a:t>
            </a:fld>
            <a:endParaRPr lang="en-US"/>
          </a:p>
        </p:txBody>
      </p:sp>
      <p:cxnSp>
        <p:nvCxnSpPr>
          <p:cNvPr id="7" name="Straight Connector 6">
            <a:extLst>
              <a:ext uri="{FF2B5EF4-FFF2-40B4-BE49-F238E27FC236}">
                <a16:creationId xmlns:a16="http://schemas.microsoft.com/office/drawing/2014/main" id="{888560C6-6115-4262-CB7F-320312253488}"/>
              </a:ext>
            </a:extLst>
          </p:cNvPr>
          <p:cNvCxnSpPr/>
          <p:nvPr userDrawn="1"/>
        </p:nvCxnSpPr>
        <p:spPr>
          <a:xfrm>
            <a:off x="0" y="784659"/>
            <a:ext cx="12192000" cy="0"/>
          </a:xfrm>
          <a:prstGeom prst="line">
            <a:avLst/>
          </a:prstGeom>
          <a:ln w="38100">
            <a:solidFill>
              <a:srgbClr val="CB9D23"/>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303C70BC-1AE7-3D70-9871-E1B3248C1951}"/>
              </a:ext>
            </a:extLst>
          </p:cNvPr>
          <p:cNvSpPr>
            <a:spLocks noGrp="1"/>
          </p:cNvSpPr>
          <p:nvPr>
            <p:ph type="body" sz="half" idx="13"/>
          </p:nvPr>
        </p:nvSpPr>
        <p:spPr>
          <a:xfrm>
            <a:off x="197645" y="201261"/>
            <a:ext cx="9261944" cy="3760696"/>
          </a:xfrm>
        </p:spPr>
        <p:txBody>
          <a:bodyPr>
            <a:normAutofit/>
          </a:bodyPr>
          <a:lstStyle>
            <a:lvl1pPr marL="0" indent="0">
              <a:buNone/>
              <a:defRPr sz="2800">
                <a:solidFill>
                  <a:srgbClr val="46547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76777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1A8B25-DF4E-071F-1217-806698B6BE8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F7CF12A-0473-6EF5-BABC-097261C8270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42BA2B5-A2F9-F27E-9086-FC3891C42202}"/>
              </a:ext>
            </a:extLst>
          </p:cNvPr>
          <p:cNvSpPr>
            <a:spLocks noGrp="1"/>
          </p:cNvSpPr>
          <p:nvPr>
            <p:ph type="dt" sz="half" idx="10"/>
          </p:nvPr>
        </p:nvSpPr>
        <p:spPr/>
        <p:txBody>
          <a:bodyPr/>
          <a:lstStyle/>
          <a:p>
            <a:fld id="{E6A62646-4B97-4365-9FD7-B1B607622812}" type="datetimeFigureOut">
              <a:rPr lang="fr-FR" smtClean="0"/>
              <a:t>09/03/2026</a:t>
            </a:fld>
            <a:endParaRPr lang="fr-FR"/>
          </a:p>
        </p:txBody>
      </p:sp>
      <p:sp>
        <p:nvSpPr>
          <p:cNvPr id="5" name="Espace réservé du pied de page 4">
            <a:extLst>
              <a:ext uri="{FF2B5EF4-FFF2-40B4-BE49-F238E27FC236}">
                <a16:creationId xmlns:a16="http://schemas.microsoft.com/office/drawing/2014/main" id="{53C10FFB-DB1A-4637-3EB7-2080CB27311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F7E1DE0-8B4C-7284-5BED-191FD4965397}"/>
              </a:ext>
            </a:extLst>
          </p:cNvPr>
          <p:cNvSpPr>
            <a:spLocks noGrp="1"/>
          </p:cNvSpPr>
          <p:nvPr>
            <p:ph type="sldNum" sz="quarter" idx="12"/>
          </p:nvPr>
        </p:nvSpPr>
        <p:spPr/>
        <p:txBody>
          <a:bodyPr/>
          <a:lstStyle/>
          <a:p>
            <a:fld id="{B42895DC-7B47-4D1E-9479-44BEC00ED9E1}" type="slidenum">
              <a:rPr lang="fr-FR" smtClean="0"/>
              <a:t>‹#›</a:t>
            </a:fld>
            <a:endParaRPr lang="fr-FR"/>
          </a:p>
        </p:txBody>
      </p:sp>
    </p:spTree>
    <p:extLst>
      <p:ext uri="{BB962C8B-B14F-4D97-AF65-F5344CB8AC3E}">
        <p14:creationId xmlns:p14="http://schemas.microsoft.com/office/powerpoint/2010/main" val="136259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F42240-45A6-918B-6FCF-0E10AA91FB9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BC2AA80-C564-CE2C-99D4-256EACB584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06A5D85-C886-C95D-12A3-A359C608952A}"/>
              </a:ext>
            </a:extLst>
          </p:cNvPr>
          <p:cNvSpPr>
            <a:spLocks noGrp="1"/>
          </p:cNvSpPr>
          <p:nvPr>
            <p:ph type="dt" sz="half" idx="10"/>
          </p:nvPr>
        </p:nvSpPr>
        <p:spPr/>
        <p:txBody>
          <a:bodyPr/>
          <a:lstStyle/>
          <a:p>
            <a:fld id="{E6A62646-4B97-4365-9FD7-B1B607622812}" type="datetimeFigureOut">
              <a:rPr lang="fr-FR" smtClean="0"/>
              <a:t>09/03/2026</a:t>
            </a:fld>
            <a:endParaRPr lang="fr-FR"/>
          </a:p>
        </p:txBody>
      </p:sp>
      <p:sp>
        <p:nvSpPr>
          <p:cNvPr id="5" name="Espace réservé du pied de page 4">
            <a:extLst>
              <a:ext uri="{FF2B5EF4-FFF2-40B4-BE49-F238E27FC236}">
                <a16:creationId xmlns:a16="http://schemas.microsoft.com/office/drawing/2014/main" id="{B17583D5-3E14-181F-944F-6A041FA3A76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8DCE97F-5013-7303-4028-A8512B4334DC}"/>
              </a:ext>
            </a:extLst>
          </p:cNvPr>
          <p:cNvSpPr>
            <a:spLocks noGrp="1"/>
          </p:cNvSpPr>
          <p:nvPr>
            <p:ph type="sldNum" sz="quarter" idx="12"/>
          </p:nvPr>
        </p:nvSpPr>
        <p:spPr/>
        <p:txBody>
          <a:bodyPr/>
          <a:lstStyle/>
          <a:p>
            <a:fld id="{B42895DC-7B47-4D1E-9479-44BEC00ED9E1}" type="slidenum">
              <a:rPr lang="fr-FR" smtClean="0"/>
              <a:t>‹#›</a:t>
            </a:fld>
            <a:endParaRPr lang="fr-FR"/>
          </a:p>
        </p:txBody>
      </p:sp>
    </p:spTree>
    <p:extLst>
      <p:ext uri="{BB962C8B-B14F-4D97-AF65-F5344CB8AC3E}">
        <p14:creationId xmlns:p14="http://schemas.microsoft.com/office/powerpoint/2010/main" val="231955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E2A11A-BD31-482D-3205-AB3747FCCEE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576AADD-3F24-1491-7B03-AFE7C04F099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2B01599-F07D-7086-537B-2FFDE71E06E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59C2249-19A2-4820-C089-AA8D92CAD78C}"/>
              </a:ext>
            </a:extLst>
          </p:cNvPr>
          <p:cNvSpPr>
            <a:spLocks noGrp="1"/>
          </p:cNvSpPr>
          <p:nvPr>
            <p:ph type="dt" sz="half" idx="10"/>
          </p:nvPr>
        </p:nvSpPr>
        <p:spPr/>
        <p:txBody>
          <a:bodyPr/>
          <a:lstStyle/>
          <a:p>
            <a:fld id="{E6A62646-4B97-4365-9FD7-B1B607622812}" type="datetimeFigureOut">
              <a:rPr lang="fr-FR" smtClean="0"/>
              <a:t>09/03/2026</a:t>
            </a:fld>
            <a:endParaRPr lang="fr-FR"/>
          </a:p>
        </p:txBody>
      </p:sp>
      <p:sp>
        <p:nvSpPr>
          <p:cNvPr id="6" name="Espace réservé du pied de page 5">
            <a:extLst>
              <a:ext uri="{FF2B5EF4-FFF2-40B4-BE49-F238E27FC236}">
                <a16:creationId xmlns:a16="http://schemas.microsoft.com/office/drawing/2014/main" id="{02D8795A-BAFB-8E25-8168-242DA7B9E1B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229D02D-9D77-22F1-A53B-7347989CACC3}"/>
              </a:ext>
            </a:extLst>
          </p:cNvPr>
          <p:cNvSpPr>
            <a:spLocks noGrp="1"/>
          </p:cNvSpPr>
          <p:nvPr>
            <p:ph type="sldNum" sz="quarter" idx="12"/>
          </p:nvPr>
        </p:nvSpPr>
        <p:spPr/>
        <p:txBody>
          <a:bodyPr/>
          <a:lstStyle/>
          <a:p>
            <a:fld id="{B42895DC-7B47-4D1E-9479-44BEC00ED9E1}" type="slidenum">
              <a:rPr lang="fr-FR" smtClean="0"/>
              <a:t>‹#›</a:t>
            </a:fld>
            <a:endParaRPr lang="fr-FR"/>
          </a:p>
        </p:txBody>
      </p:sp>
    </p:spTree>
    <p:extLst>
      <p:ext uri="{BB962C8B-B14F-4D97-AF65-F5344CB8AC3E}">
        <p14:creationId xmlns:p14="http://schemas.microsoft.com/office/powerpoint/2010/main" val="2989729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D94117-4D64-0609-7CA1-5DFC4E4738B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67EB91F-373F-B7B3-438F-73EC090EC0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7857832-394E-0240-8393-0BAB7E1C1A7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E7AAD2B-C709-51F9-6C3A-B315B2D777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EB90DE0-50D2-9FF2-549E-880FC77BB7E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214A444-EF35-9A28-30CE-9E0E2321EF73}"/>
              </a:ext>
            </a:extLst>
          </p:cNvPr>
          <p:cNvSpPr>
            <a:spLocks noGrp="1"/>
          </p:cNvSpPr>
          <p:nvPr>
            <p:ph type="dt" sz="half" idx="10"/>
          </p:nvPr>
        </p:nvSpPr>
        <p:spPr/>
        <p:txBody>
          <a:bodyPr/>
          <a:lstStyle/>
          <a:p>
            <a:fld id="{E6A62646-4B97-4365-9FD7-B1B607622812}" type="datetimeFigureOut">
              <a:rPr lang="fr-FR" smtClean="0"/>
              <a:t>09/03/2026</a:t>
            </a:fld>
            <a:endParaRPr lang="fr-FR"/>
          </a:p>
        </p:txBody>
      </p:sp>
      <p:sp>
        <p:nvSpPr>
          <p:cNvPr id="8" name="Espace réservé du pied de page 7">
            <a:extLst>
              <a:ext uri="{FF2B5EF4-FFF2-40B4-BE49-F238E27FC236}">
                <a16:creationId xmlns:a16="http://schemas.microsoft.com/office/drawing/2014/main" id="{31741752-868C-84A3-CFF9-59414B0161B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3E34B46-106C-91A4-0679-84BA0FF805A5}"/>
              </a:ext>
            </a:extLst>
          </p:cNvPr>
          <p:cNvSpPr>
            <a:spLocks noGrp="1"/>
          </p:cNvSpPr>
          <p:nvPr>
            <p:ph type="sldNum" sz="quarter" idx="12"/>
          </p:nvPr>
        </p:nvSpPr>
        <p:spPr/>
        <p:txBody>
          <a:bodyPr/>
          <a:lstStyle/>
          <a:p>
            <a:fld id="{B42895DC-7B47-4D1E-9479-44BEC00ED9E1}" type="slidenum">
              <a:rPr lang="fr-FR" smtClean="0"/>
              <a:t>‹#›</a:t>
            </a:fld>
            <a:endParaRPr lang="fr-FR"/>
          </a:p>
        </p:txBody>
      </p:sp>
    </p:spTree>
    <p:extLst>
      <p:ext uri="{BB962C8B-B14F-4D97-AF65-F5344CB8AC3E}">
        <p14:creationId xmlns:p14="http://schemas.microsoft.com/office/powerpoint/2010/main" val="4044206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2CFEE0-2C37-CEC4-75B4-CB1ACAFB9EC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BB83610-B679-9242-A92F-8A31B2BD3EFE}"/>
              </a:ext>
            </a:extLst>
          </p:cNvPr>
          <p:cNvSpPr>
            <a:spLocks noGrp="1"/>
          </p:cNvSpPr>
          <p:nvPr>
            <p:ph type="dt" sz="half" idx="10"/>
          </p:nvPr>
        </p:nvSpPr>
        <p:spPr/>
        <p:txBody>
          <a:bodyPr/>
          <a:lstStyle/>
          <a:p>
            <a:fld id="{E6A62646-4B97-4365-9FD7-B1B607622812}" type="datetimeFigureOut">
              <a:rPr lang="fr-FR" smtClean="0"/>
              <a:t>09/03/2026</a:t>
            </a:fld>
            <a:endParaRPr lang="fr-FR"/>
          </a:p>
        </p:txBody>
      </p:sp>
      <p:sp>
        <p:nvSpPr>
          <p:cNvPr id="4" name="Espace réservé du pied de page 3">
            <a:extLst>
              <a:ext uri="{FF2B5EF4-FFF2-40B4-BE49-F238E27FC236}">
                <a16:creationId xmlns:a16="http://schemas.microsoft.com/office/drawing/2014/main" id="{00E870EB-9C9D-D119-5CCD-26FB3E66530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83C80D4-29E4-3DAF-57FE-FFBFA7CFD458}"/>
              </a:ext>
            </a:extLst>
          </p:cNvPr>
          <p:cNvSpPr>
            <a:spLocks noGrp="1"/>
          </p:cNvSpPr>
          <p:nvPr>
            <p:ph type="sldNum" sz="quarter" idx="12"/>
          </p:nvPr>
        </p:nvSpPr>
        <p:spPr/>
        <p:txBody>
          <a:bodyPr/>
          <a:lstStyle/>
          <a:p>
            <a:fld id="{B42895DC-7B47-4D1E-9479-44BEC00ED9E1}" type="slidenum">
              <a:rPr lang="fr-FR" smtClean="0"/>
              <a:t>‹#›</a:t>
            </a:fld>
            <a:endParaRPr lang="fr-FR"/>
          </a:p>
        </p:txBody>
      </p:sp>
    </p:spTree>
    <p:extLst>
      <p:ext uri="{BB962C8B-B14F-4D97-AF65-F5344CB8AC3E}">
        <p14:creationId xmlns:p14="http://schemas.microsoft.com/office/powerpoint/2010/main" val="2774562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91F09A1-B7DB-4D7D-63E2-22A006E74E1B}"/>
              </a:ext>
            </a:extLst>
          </p:cNvPr>
          <p:cNvSpPr>
            <a:spLocks noGrp="1"/>
          </p:cNvSpPr>
          <p:nvPr>
            <p:ph type="dt" sz="half" idx="10"/>
          </p:nvPr>
        </p:nvSpPr>
        <p:spPr/>
        <p:txBody>
          <a:bodyPr/>
          <a:lstStyle/>
          <a:p>
            <a:fld id="{E6A62646-4B97-4365-9FD7-B1B607622812}" type="datetimeFigureOut">
              <a:rPr lang="fr-FR" smtClean="0"/>
              <a:t>09/03/2026</a:t>
            </a:fld>
            <a:endParaRPr lang="fr-FR"/>
          </a:p>
        </p:txBody>
      </p:sp>
      <p:sp>
        <p:nvSpPr>
          <p:cNvPr id="3" name="Espace réservé du pied de page 2">
            <a:extLst>
              <a:ext uri="{FF2B5EF4-FFF2-40B4-BE49-F238E27FC236}">
                <a16:creationId xmlns:a16="http://schemas.microsoft.com/office/drawing/2014/main" id="{8D902062-AD2A-EF40-1094-040B2DB4C64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832E7CE-978E-0586-1195-49BF8845CB11}"/>
              </a:ext>
            </a:extLst>
          </p:cNvPr>
          <p:cNvSpPr>
            <a:spLocks noGrp="1"/>
          </p:cNvSpPr>
          <p:nvPr>
            <p:ph type="sldNum" sz="quarter" idx="12"/>
          </p:nvPr>
        </p:nvSpPr>
        <p:spPr/>
        <p:txBody>
          <a:bodyPr/>
          <a:lstStyle/>
          <a:p>
            <a:fld id="{B42895DC-7B47-4D1E-9479-44BEC00ED9E1}" type="slidenum">
              <a:rPr lang="fr-FR" smtClean="0"/>
              <a:t>‹#›</a:t>
            </a:fld>
            <a:endParaRPr lang="fr-FR"/>
          </a:p>
        </p:txBody>
      </p:sp>
    </p:spTree>
    <p:extLst>
      <p:ext uri="{BB962C8B-B14F-4D97-AF65-F5344CB8AC3E}">
        <p14:creationId xmlns:p14="http://schemas.microsoft.com/office/powerpoint/2010/main" val="1590519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397D71-56FC-C4D8-5E8F-A9A0B151CAA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6C1F0FF-6B20-545C-AE09-4A14CB651F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7D487F3-D358-27E5-7737-5713CDE9FC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23FA355-F63F-9463-53F8-69598B4B3153}"/>
              </a:ext>
            </a:extLst>
          </p:cNvPr>
          <p:cNvSpPr>
            <a:spLocks noGrp="1"/>
          </p:cNvSpPr>
          <p:nvPr>
            <p:ph type="dt" sz="half" idx="10"/>
          </p:nvPr>
        </p:nvSpPr>
        <p:spPr/>
        <p:txBody>
          <a:bodyPr/>
          <a:lstStyle/>
          <a:p>
            <a:fld id="{E6A62646-4B97-4365-9FD7-B1B607622812}" type="datetimeFigureOut">
              <a:rPr lang="fr-FR" smtClean="0"/>
              <a:t>09/03/2026</a:t>
            </a:fld>
            <a:endParaRPr lang="fr-FR"/>
          </a:p>
        </p:txBody>
      </p:sp>
      <p:sp>
        <p:nvSpPr>
          <p:cNvPr id="6" name="Espace réservé du pied de page 5">
            <a:extLst>
              <a:ext uri="{FF2B5EF4-FFF2-40B4-BE49-F238E27FC236}">
                <a16:creationId xmlns:a16="http://schemas.microsoft.com/office/drawing/2014/main" id="{C65DBEA9-866F-C752-67E8-1686F040EFD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5BAA356-EFED-D13D-5EE8-EF637754AAEF}"/>
              </a:ext>
            </a:extLst>
          </p:cNvPr>
          <p:cNvSpPr>
            <a:spLocks noGrp="1"/>
          </p:cNvSpPr>
          <p:nvPr>
            <p:ph type="sldNum" sz="quarter" idx="12"/>
          </p:nvPr>
        </p:nvSpPr>
        <p:spPr/>
        <p:txBody>
          <a:bodyPr/>
          <a:lstStyle/>
          <a:p>
            <a:fld id="{B42895DC-7B47-4D1E-9479-44BEC00ED9E1}" type="slidenum">
              <a:rPr lang="fr-FR" smtClean="0"/>
              <a:t>‹#›</a:t>
            </a:fld>
            <a:endParaRPr lang="fr-FR"/>
          </a:p>
        </p:txBody>
      </p:sp>
    </p:spTree>
    <p:extLst>
      <p:ext uri="{BB962C8B-B14F-4D97-AF65-F5344CB8AC3E}">
        <p14:creationId xmlns:p14="http://schemas.microsoft.com/office/powerpoint/2010/main" val="2581040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6E6E2D-568E-EE6D-AC9C-E434A862170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9B6C422-073C-300A-6BA8-37A1781DE8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A6E4A65-D54B-CD10-16E7-466F13F8A7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015D6A9-CA83-4CF0-DCA9-E09D6D3B7CF2}"/>
              </a:ext>
            </a:extLst>
          </p:cNvPr>
          <p:cNvSpPr>
            <a:spLocks noGrp="1"/>
          </p:cNvSpPr>
          <p:nvPr>
            <p:ph type="dt" sz="half" idx="10"/>
          </p:nvPr>
        </p:nvSpPr>
        <p:spPr/>
        <p:txBody>
          <a:bodyPr/>
          <a:lstStyle/>
          <a:p>
            <a:fld id="{E6A62646-4B97-4365-9FD7-B1B607622812}" type="datetimeFigureOut">
              <a:rPr lang="fr-FR" smtClean="0"/>
              <a:t>09/03/2026</a:t>
            </a:fld>
            <a:endParaRPr lang="fr-FR"/>
          </a:p>
        </p:txBody>
      </p:sp>
      <p:sp>
        <p:nvSpPr>
          <p:cNvPr id="6" name="Espace réservé du pied de page 5">
            <a:extLst>
              <a:ext uri="{FF2B5EF4-FFF2-40B4-BE49-F238E27FC236}">
                <a16:creationId xmlns:a16="http://schemas.microsoft.com/office/drawing/2014/main" id="{B1B0F18B-7F71-4E34-E646-B83F6B3ED0D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945EC24-E617-8A6D-AC9A-BFE27F355302}"/>
              </a:ext>
            </a:extLst>
          </p:cNvPr>
          <p:cNvSpPr>
            <a:spLocks noGrp="1"/>
          </p:cNvSpPr>
          <p:nvPr>
            <p:ph type="sldNum" sz="quarter" idx="12"/>
          </p:nvPr>
        </p:nvSpPr>
        <p:spPr/>
        <p:txBody>
          <a:bodyPr/>
          <a:lstStyle/>
          <a:p>
            <a:fld id="{B42895DC-7B47-4D1E-9479-44BEC00ED9E1}" type="slidenum">
              <a:rPr lang="fr-FR" smtClean="0"/>
              <a:t>‹#›</a:t>
            </a:fld>
            <a:endParaRPr lang="fr-FR"/>
          </a:p>
        </p:txBody>
      </p:sp>
    </p:spTree>
    <p:extLst>
      <p:ext uri="{BB962C8B-B14F-4D97-AF65-F5344CB8AC3E}">
        <p14:creationId xmlns:p14="http://schemas.microsoft.com/office/powerpoint/2010/main" val="2375930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A66413F-0D3C-EE14-E028-288EAB71AF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5AE0C9B-1C0D-3446-D124-15B6DB8038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21DD111-032E-BCDC-E0AE-AD525D1A18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A62646-4B97-4365-9FD7-B1B607622812}" type="datetimeFigureOut">
              <a:rPr lang="fr-FR" smtClean="0"/>
              <a:t>09/03/2026</a:t>
            </a:fld>
            <a:endParaRPr lang="fr-FR"/>
          </a:p>
        </p:txBody>
      </p:sp>
      <p:sp>
        <p:nvSpPr>
          <p:cNvPr id="5" name="Espace réservé du pied de page 4">
            <a:extLst>
              <a:ext uri="{FF2B5EF4-FFF2-40B4-BE49-F238E27FC236}">
                <a16:creationId xmlns:a16="http://schemas.microsoft.com/office/drawing/2014/main" id="{28F17554-B216-F5B6-1479-37D9B0CA02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F7C56B2-7108-F53C-44F5-D163D77139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2895DC-7B47-4D1E-9479-44BEC00ED9E1}" type="slidenum">
              <a:rPr lang="fr-FR" smtClean="0"/>
              <a:t>‹#›</a:t>
            </a:fld>
            <a:endParaRPr lang="fr-FR"/>
          </a:p>
        </p:txBody>
      </p:sp>
      <p:sp>
        <p:nvSpPr>
          <p:cNvPr id="8" name="TextBox 7">
            <a:extLst>
              <a:ext uri="{FF2B5EF4-FFF2-40B4-BE49-F238E27FC236}">
                <a16:creationId xmlns:a16="http://schemas.microsoft.com/office/drawing/2014/main" id="{C7A51BE0-C4A6-77F6-C546-0CD6183B37B7}"/>
              </a:ext>
            </a:extLst>
          </p:cNvPr>
          <p:cNvSpPr txBox="1"/>
          <p:nvPr userDrawn="1">
            <p:extLst>
              <p:ext uri="{1162E1C5-73C7-4A58-AE30-91384D911F3F}">
                <p184:classification xmlns:p184="http://schemas.microsoft.com/office/powerpoint/2018/4/main" val="ftr"/>
              </p:ext>
            </p:extLst>
          </p:nvPr>
        </p:nvSpPr>
        <p:spPr>
          <a:xfrm>
            <a:off x="11210925" y="6642100"/>
            <a:ext cx="942975" cy="152400"/>
          </a:xfrm>
          <a:prstGeom prst="rect">
            <a:avLst/>
          </a:prstGeom>
        </p:spPr>
        <p:txBody>
          <a:bodyPr horzOverflow="overflow" lIns="0" tIns="0" rIns="0" bIns="0">
            <a:spAutoFit/>
          </a:bodyPr>
          <a:lstStyle/>
          <a:p>
            <a:pPr algn="l"/>
            <a:r>
              <a:rPr lang="en-US" sz="1000">
                <a:solidFill>
                  <a:srgbClr val="000000">
                    <a:alpha val="50000"/>
                  </a:srgbClr>
                </a:solidFill>
                <a:latin typeface="Aptos" panose="020B0004020202020204" pitchFamily="34" charset="0"/>
              </a:rPr>
              <a:t>Official Use Only</a:t>
            </a:r>
          </a:p>
        </p:txBody>
      </p:sp>
    </p:spTree>
    <p:extLst>
      <p:ext uri="{BB962C8B-B14F-4D97-AF65-F5344CB8AC3E}">
        <p14:creationId xmlns:p14="http://schemas.microsoft.com/office/powerpoint/2010/main" val="2706070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jp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hyperlink" Target="https://www.unimondo.org/Paesi/Africa/Africa-centrale/Repubblica-del-Congo/Territori-urbani" TargetMode="External"/><Relationship Id="rId4" Type="http://schemas.openxmlformats.org/officeDocument/2006/relationships/image" Target="../media/image2.emf"/><Relationship Id="rId9" Type="http://schemas.openxmlformats.org/officeDocument/2006/relationships/image" Target="../media/image7.png"/><Relationship Id="rId1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8.emf"/><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microsoft.com/office/2007/relationships/hdphoto" Target="../media/hdphoto1.wdp"/><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microsoft.com/office/2018/10/relationships/comments" Target="../comments/modernComment_33E5_531216CB.xm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microsoft.com/office/2018/10/relationships/comments" Target="../comments/modernComment_33E4_2206C370.xm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861B782-0C6C-7F5D-7CB1-67AA06DB6B66}"/>
              </a:ext>
              <a:ext uri="{C183D7F6-B498-43B3-948B-1728B52AA6E4}">
                <adec:decorative xmlns:adec="http://schemas.microsoft.com/office/drawing/2017/decorative" val="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39918" y="2082697"/>
            <a:ext cx="3263875" cy="3368980"/>
          </a:xfrm>
          <a:prstGeom prst="ellipse">
            <a:avLst/>
          </a:prstGeom>
          <a:ln>
            <a:noFill/>
          </a:ln>
          <a:effectLst>
            <a:softEdge rad="112500"/>
          </a:effectLst>
        </p:spPr>
      </p:pic>
      <p:sp>
        <p:nvSpPr>
          <p:cNvPr id="2" name="Rectangle 1">
            <a:extLst>
              <a:ext uri="{FF2B5EF4-FFF2-40B4-BE49-F238E27FC236}">
                <a16:creationId xmlns:a16="http://schemas.microsoft.com/office/drawing/2014/main" id="{BF8D57BC-F748-9056-A793-4475463D5BA9}"/>
              </a:ext>
            </a:extLst>
          </p:cNvPr>
          <p:cNvSpPr/>
          <p:nvPr/>
        </p:nvSpPr>
        <p:spPr>
          <a:xfrm>
            <a:off x="3390893" y="2483945"/>
            <a:ext cx="5663676" cy="1646926"/>
          </a:xfrm>
          <a:prstGeom prst="rect">
            <a:avLst/>
          </a:prstGeom>
        </p:spPr>
        <p:txBody>
          <a:bodyPr wrap="square">
            <a:spAutoFit/>
          </a:bodyPr>
          <a:lstStyle/>
          <a:p>
            <a:pPr algn="ctr">
              <a:lnSpc>
                <a:spcPct val="107000"/>
              </a:lnSpc>
            </a:pPr>
            <a:r>
              <a:rPr lang="fr-FR" sz="2400" b="1" dirty="0">
                <a:solidFill>
                  <a:srgbClr val="002060"/>
                </a:solidFill>
                <a:effectLst>
                  <a:outerShdw blurRad="38100" dist="38100" dir="2700000" algn="tl">
                    <a:srgbClr val="000000">
                      <a:alpha val="43137"/>
                    </a:srgbClr>
                  </a:outerShdw>
                </a:effectLst>
                <a:latin typeface="Maiandra GD" panose="020E0502030308020204" pitchFamily="34" charset="0"/>
                <a:ea typeface="Calibri" panose="020F0502020204030204" pitchFamily="34" charset="0"/>
                <a:cs typeface="Times New Roman" panose="02020603050405020304" pitchFamily="18" charset="0"/>
              </a:rPr>
              <a:t>VIRTUAL WEBINAR ORGANIZED BY THE  AFRICAN UNION AND WORLD BANK </a:t>
            </a:r>
          </a:p>
          <a:p>
            <a:pPr algn="ctr">
              <a:lnSpc>
                <a:spcPct val="107000"/>
              </a:lnSpc>
            </a:pPr>
            <a:r>
              <a:rPr lang="fr-FR" sz="2400" b="1" dirty="0">
                <a:solidFill>
                  <a:srgbClr val="FF0000"/>
                </a:solidFill>
                <a:effectLst>
                  <a:outerShdw blurRad="38100" dist="38100" dir="2700000" algn="tl">
                    <a:srgbClr val="000000">
                      <a:alpha val="43137"/>
                    </a:srgbClr>
                  </a:outerShdw>
                </a:effectLst>
                <a:latin typeface="Maiandra GD" panose="020E0502030308020204" pitchFamily="34" charset="0"/>
                <a:ea typeface="Calibri" panose="020F0502020204030204" pitchFamily="34" charset="0"/>
                <a:cs typeface="Times New Roman" panose="02020603050405020304" pitchFamily="18" charset="0"/>
              </a:rPr>
              <a:t>11 mars 2026</a:t>
            </a:r>
          </a:p>
        </p:txBody>
      </p:sp>
      <p:pic>
        <p:nvPicPr>
          <p:cNvPr id="20" name="Picture 24">
            <a:extLst>
              <a:ext uri="{FF2B5EF4-FFF2-40B4-BE49-F238E27FC236}">
                <a16:creationId xmlns:a16="http://schemas.microsoft.com/office/drawing/2014/main" id="{FDCA5B5F-F06C-E311-DBEC-DE56CCEE00C1}"/>
              </a:ext>
            </a:extLst>
          </p:cNvPr>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542124" y="190531"/>
            <a:ext cx="1162051" cy="11595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24">
            <a:extLst>
              <a:ext uri="{FF2B5EF4-FFF2-40B4-BE49-F238E27FC236}">
                <a16:creationId xmlns:a16="http://schemas.microsoft.com/office/drawing/2014/main" id="{26611768-5373-95AC-C8A7-5B74D30E39CC}"/>
              </a:ext>
            </a:extLst>
          </p:cNvPr>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015572" y="190531"/>
            <a:ext cx="1162051" cy="11595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Image 16" descr="_bisceeac_1">
            <a:extLst>
              <a:ext uri="{FF2B5EF4-FFF2-40B4-BE49-F238E27FC236}">
                <a16:creationId xmlns:a16="http://schemas.microsoft.com/office/drawing/2014/main" id="{6B701C51-2251-0719-8836-FC3C86A0E1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5472" y="1107955"/>
            <a:ext cx="5948039" cy="24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a:extLst>
              <a:ext uri="{FF2B5EF4-FFF2-40B4-BE49-F238E27FC236}">
                <a16:creationId xmlns:a16="http://schemas.microsoft.com/office/drawing/2014/main" id="{A1B0688A-A8A7-8F80-BB9C-503389D3466B}"/>
              </a:ext>
            </a:extLst>
          </p:cNvPr>
          <p:cNvSpPr/>
          <p:nvPr/>
        </p:nvSpPr>
        <p:spPr>
          <a:xfrm>
            <a:off x="3101136" y="4530790"/>
            <a:ext cx="5721251" cy="369140"/>
          </a:xfrm>
          <a:prstGeom prst="rect">
            <a:avLst/>
          </a:prstGeom>
        </p:spPr>
        <p:txBody>
          <a:bodyPr wrap="square">
            <a:spAutoFit/>
          </a:bodyPr>
          <a:lstStyle/>
          <a:p>
            <a:pPr algn="ctr">
              <a:lnSpc>
                <a:spcPct val="107000"/>
              </a:lnSpc>
            </a:pPr>
            <a:r>
              <a:rPr lang="fr-FR" b="1" dirty="0">
                <a:solidFill>
                  <a:srgbClr val="7030A0"/>
                </a:solidFill>
                <a:effectLst>
                  <a:outerShdw blurRad="38100" dist="38100" dir="2700000" algn="tl">
                    <a:srgbClr val="000000">
                      <a:alpha val="43137"/>
                    </a:srgbClr>
                  </a:outerShdw>
                </a:effectLst>
                <a:latin typeface="Maiandra GD" panose="020E0502030308020204" pitchFamily="34" charset="0"/>
                <a:ea typeface="Calibri" panose="020F0502020204030204" pitchFamily="34" charset="0"/>
                <a:cs typeface="Arial" panose="020B0604020202020204" pitchFamily="34" charset="0"/>
              </a:rPr>
              <a:t>CAPP PRESENTATION</a:t>
            </a:r>
          </a:p>
        </p:txBody>
      </p:sp>
      <p:sp>
        <p:nvSpPr>
          <p:cNvPr id="27" name="ZoneTexte 26">
            <a:extLst>
              <a:ext uri="{FF2B5EF4-FFF2-40B4-BE49-F238E27FC236}">
                <a16:creationId xmlns:a16="http://schemas.microsoft.com/office/drawing/2014/main" id="{E8ADB549-1F0A-68FD-FD13-1B0F7777DB54}"/>
              </a:ext>
            </a:extLst>
          </p:cNvPr>
          <p:cNvSpPr txBox="1"/>
          <p:nvPr/>
        </p:nvSpPr>
        <p:spPr>
          <a:xfrm>
            <a:off x="2702199" y="148867"/>
            <a:ext cx="5720645" cy="914994"/>
          </a:xfrm>
          <a:prstGeom prst="rect">
            <a:avLst/>
          </a:prstGeom>
          <a:noFill/>
        </p:spPr>
        <p:txBody>
          <a:bodyPr wrap="square">
            <a:spAutoFit/>
          </a:bodyPr>
          <a:lstStyle/>
          <a:p>
            <a:pPr algn="ctr">
              <a:lnSpc>
                <a:spcPct val="107000"/>
              </a:lnSpc>
              <a:spcAft>
                <a:spcPts val="800"/>
              </a:spcAft>
              <a:buNone/>
            </a:pPr>
            <a:r>
              <a:rPr lang="fr-FR" sz="1400" b="1" dirty="0">
                <a:solidFill>
                  <a:srgbClr val="000080"/>
                </a:solidFill>
                <a:effectLst/>
                <a:latin typeface="Impact" panose="020B0806030902050204" pitchFamily="34" charset="0"/>
                <a:ea typeface="Calibri" panose="020F0502020204030204" pitchFamily="34" charset="0"/>
                <a:cs typeface="Impact" panose="020B0806030902050204" pitchFamily="34" charset="0"/>
              </a:rPr>
              <a:t>POOL  ENERGETIQUE  DE  L</a:t>
            </a:r>
            <a:r>
              <a:rPr lang="fr-FR" sz="1400" b="1" dirty="0">
                <a:solidFill>
                  <a:srgbClr val="000080"/>
                </a:solidFill>
                <a:effectLst/>
                <a:latin typeface="Arial" panose="020B0604020202020204" pitchFamily="34" charset="0"/>
                <a:ea typeface="Calibri" panose="020F0502020204030204" pitchFamily="34" charset="0"/>
                <a:cs typeface="Times New Roman" panose="02020603050405020304" pitchFamily="18" charset="0"/>
              </a:rPr>
              <a:t>’</a:t>
            </a:r>
            <a:r>
              <a:rPr lang="fr-FR" sz="1400" b="1" dirty="0">
                <a:solidFill>
                  <a:srgbClr val="000080"/>
                </a:solidFill>
                <a:effectLst/>
                <a:latin typeface="Impact" panose="020B0806030902050204" pitchFamily="34" charset="0"/>
                <a:ea typeface="Calibri" panose="020F0502020204030204" pitchFamily="34" charset="0"/>
                <a:cs typeface="Impact" panose="020B0806030902050204" pitchFamily="34" charset="0"/>
              </a:rPr>
              <a:t>AFRIQUE CENTRALE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r>
              <a:rPr lang="fr-FR" sz="1400" b="1" dirty="0">
                <a:solidFill>
                  <a:srgbClr val="FF0000"/>
                </a:solidFill>
                <a:effectLst/>
                <a:latin typeface="Broadway" panose="04040905080B02020502" pitchFamily="82" charset="0"/>
                <a:ea typeface="Calibri" panose="020F0502020204030204" pitchFamily="34" charset="0"/>
                <a:cs typeface="Broadway" panose="04040905080B02020502" pitchFamily="82" charset="0"/>
              </a:rPr>
              <a:t>P</a:t>
            </a:r>
            <a:r>
              <a:rPr lang="fr-FR" sz="1400" b="1" dirty="0">
                <a:solidFill>
                  <a:srgbClr val="000080"/>
                </a:solidFill>
                <a:effectLst/>
                <a:latin typeface="Broadway" panose="04040905080B02020502" pitchFamily="82" charset="0"/>
                <a:ea typeface="Calibri" panose="020F0502020204030204" pitchFamily="34" charset="0"/>
                <a:cs typeface="Broadway" panose="04040905080B02020502" pitchFamily="82" charset="0"/>
              </a:rPr>
              <a:t>. </a:t>
            </a:r>
            <a:r>
              <a:rPr lang="fr-FR" sz="1400" b="1" dirty="0">
                <a:solidFill>
                  <a:srgbClr val="FF0000"/>
                </a:solidFill>
                <a:effectLst/>
                <a:latin typeface="Broadway" panose="04040905080B02020502" pitchFamily="82" charset="0"/>
                <a:ea typeface="Calibri" panose="020F0502020204030204" pitchFamily="34" charset="0"/>
                <a:cs typeface="Broadway" panose="04040905080B02020502" pitchFamily="82" charset="0"/>
              </a:rPr>
              <a:t>E</a:t>
            </a:r>
            <a:r>
              <a:rPr lang="fr-FR" sz="1400" b="1" dirty="0">
                <a:solidFill>
                  <a:srgbClr val="000080"/>
                </a:solidFill>
                <a:effectLst/>
                <a:latin typeface="Broadway" panose="04040905080B02020502" pitchFamily="82" charset="0"/>
                <a:ea typeface="Calibri" panose="020F0502020204030204" pitchFamily="34" charset="0"/>
                <a:cs typeface="Broadway" panose="04040905080B02020502" pitchFamily="82" charset="0"/>
              </a:rPr>
              <a:t>. </a:t>
            </a:r>
            <a:r>
              <a:rPr lang="fr-FR" sz="1400" b="1" dirty="0">
                <a:solidFill>
                  <a:srgbClr val="FF0000"/>
                </a:solidFill>
                <a:effectLst/>
                <a:latin typeface="Broadway" panose="04040905080B02020502" pitchFamily="82" charset="0"/>
                <a:ea typeface="Calibri" panose="020F0502020204030204" pitchFamily="34" charset="0"/>
                <a:cs typeface="Broadway" panose="04040905080B02020502" pitchFamily="82" charset="0"/>
              </a:rPr>
              <a:t>A</a:t>
            </a:r>
            <a:r>
              <a:rPr lang="fr-FR" sz="1400" b="1" dirty="0">
                <a:solidFill>
                  <a:srgbClr val="000080"/>
                </a:solidFill>
                <a:effectLst/>
                <a:latin typeface="Broadway" panose="04040905080B02020502" pitchFamily="82" charset="0"/>
                <a:ea typeface="Calibri" panose="020F0502020204030204" pitchFamily="34" charset="0"/>
                <a:cs typeface="Broadway" panose="04040905080B02020502" pitchFamily="82" charset="0"/>
              </a:rPr>
              <a:t>. </a:t>
            </a:r>
            <a:r>
              <a:rPr lang="fr-FR" sz="1400" b="1" dirty="0">
                <a:solidFill>
                  <a:srgbClr val="FF0000"/>
                </a:solidFill>
                <a:effectLst/>
                <a:latin typeface="Broadway" panose="04040905080B02020502" pitchFamily="82" charset="0"/>
                <a:ea typeface="Calibri" panose="020F0502020204030204" pitchFamily="34" charset="0"/>
                <a:cs typeface="Broadway" panose="04040905080B02020502" pitchFamily="82" charset="0"/>
              </a:rPr>
              <a:t>C</a:t>
            </a:r>
            <a:r>
              <a:rPr lang="fr-FR" sz="1400" b="1" dirty="0">
                <a:solidFill>
                  <a:srgbClr val="000080"/>
                </a:solidFill>
                <a:effectLst/>
                <a:latin typeface="Broadway" panose="04040905080B02020502" pitchFamily="82" charset="0"/>
                <a:ea typeface="Calibri" panose="020F0502020204030204" pitchFamily="34" charset="0"/>
                <a:cs typeface="Broadway" panose="04040905080B02020502" pitchFamily="82" charset="0"/>
              </a:rPr>
              <a:t>.</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r>
              <a:rPr lang="fr-FR" sz="1000" b="1" dirty="0">
                <a:solidFill>
                  <a:srgbClr val="000080"/>
                </a:solidFill>
                <a:effectLst/>
                <a:latin typeface="Broadway" panose="04040905080B02020502" pitchFamily="82" charset="0"/>
                <a:ea typeface="Calibri" panose="020F0502020204030204" pitchFamily="34" charset="0"/>
                <a:cs typeface="Broadway" panose="04040905080B02020502" pitchFamily="82" charset="0"/>
              </a:rPr>
              <a:t> </a:t>
            </a:r>
            <a:r>
              <a:rPr lang="fr-FR" sz="1000" b="1" dirty="0">
                <a:solidFill>
                  <a:srgbClr val="0000FF"/>
                </a:solidFill>
                <a:effectLst/>
                <a:latin typeface="Eras Light ITC" panose="020B0402030504020804" pitchFamily="34" charset="0"/>
                <a:ea typeface="Calibri" panose="020F0502020204030204" pitchFamily="34" charset="0"/>
                <a:cs typeface="Arial" panose="020B0604020202020204" pitchFamily="34" charset="0"/>
              </a:rPr>
              <a:t>I</a:t>
            </a:r>
            <a:r>
              <a:rPr lang="fr-FR" sz="1000" b="1" dirty="0">
                <a:solidFill>
                  <a:srgbClr val="FF0000"/>
                </a:solidFill>
                <a:effectLst/>
                <a:latin typeface="Eras Light ITC" panose="020B0402030504020804" pitchFamily="34" charset="0"/>
                <a:ea typeface="Calibri" panose="020F0502020204030204" pitchFamily="34" charset="0"/>
                <a:cs typeface="Arial" panose="020B0604020202020204" pitchFamily="34" charset="0"/>
              </a:rPr>
              <a:t>nstitution </a:t>
            </a:r>
            <a:r>
              <a:rPr lang="fr-FR" sz="1000" b="1" dirty="0">
                <a:solidFill>
                  <a:srgbClr val="0000FF"/>
                </a:solidFill>
                <a:effectLst/>
                <a:latin typeface="Eras Light ITC" panose="020B0402030504020804" pitchFamily="34" charset="0"/>
                <a:ea typeface="Calibri" panose="020F0502020204030204" pitchFamily="34" charset="0"/>
                <a:cs typeface="Arial" panose="020B0604020202020204" pitchFamily="34" charset="0"/>
              </a:rPr>
              <a:t>S</a:t>
            </a:r>
            <a:r>
              <a:rPr lang="fr-FR" sz="1000" b="1" dirty="0">
                <a:solidFill>
                  <a:srgbClr val="FF0000"/>
                </a:solidFill>
                <a:effectLst/>
                <a:latin typeface="Eras Light ITC" panose="020B0402030504020804" pitchFamily="34" charset="0"/>
                <a:ea typeface="Calibri" panose="020F0502020204030204" pitchFamily="34" charset="0"/>
                <a:cs typeface="Arial" panose="020B0604020202020204" pitchFamily="34" charset="0"/>
              </a:rPr>
              <a:t>pécialisée de la </a:t>
            </a:r>
            <a:r>
              <a:rPr lang="fr-FR" sz="1000" b="1" dirty="0">
                <a:solidFill>
                  <a:srgbClr val="3366FF"/>
                </a:solidFill>
                <a:effectLst/>
                <a:latin typeface="Eras Light ITC" panose="020B0402030504020804" pitchFamily="34" charset="0"/>
                <a:ea typeface="Calibri" panose="020F0502020204030204" pitchFamily="34" charset="0"/>
                <a:cs typeface="Arial" panose="020B0604020202020204" pitchFamily="34" charset="0"/>
              </a:rPr>
              <a:t>C</a:t>
            </a:r>
            <a:r>
              <a:rPr lang="fr-FR" sz="1000" b="1" dirty="0">
                <a:solidFill>
                  <a:srgbClr val="FF0000"/>
                </a:solidFill>
                <a:effectLst/>
                <a:latin typeface="Eras Light ITC" panose="020B0402030504020804" pitchFamily="34" charset="0"/>
                <a:ea typeface="Calibri" panose="020F0502020204030204" pitchFamily="34" charset="0"/>
                <a:cs typeface="Arial" panose="020B0604020202020204" pitchFamily="34" charset="0"/>
              </a:rPr>
              <a:t>ommunauté </a:t>
            </a:r>
            <a:r>
              <a:rPr lang="fr-FR" sz="1000" b="1" dirty="0">
                <a:solidFill>
                  <a:srgbClr val="0000FF"/>
                </a:solidFill>
                <a:effectLst/>
                <a:latin typeface="Eras Light ITC" panose="020B0402030504020804" pitchFamily="34" charset="0"/>
                <a:ea typeface="Calibri" panose="020F0502020204030204" pitchFamily="34" charset="0"/>
                <a:cs typeface="Arial" panose="020B0604020202020204" pitchFamily="34" charset="0"/>
              </a:rPr>
              <a:t>E</a:t>
            </a:r>
            <a:r>
              <a:rPr lang="fr-FR" sz="1000" b="1" dirty="0">
                <a:solidFill>
                  <a:srgbClr val="FF0000"/>
                </a:solidFill>
                <a:effectLst/>
                <a:latin typeface="Eras Light ITC" panose="020B0402030504020804" pitchFamily="34" charset="0"/>
                <a:ea typeface="Calibri" panose="020F0502020204030204" pitchFamily="34" charset="0"/>
                <a:cs typeface="Arial" panose="020B0604020202020204" pitchFamily="34" charset="0"/>
              </a:rPr>
              <a:t>conomique des </a:t>
            </a:r>
            <a:r>
              <a:rPr lang="fr-FR" sz="1000" b="1" dirty="0">
                <a:solidFill>
                  <a:srgbClr val="0000FF"/>
                </a:solidFill>
                <a:effectLst/>
                <a:latin typeface="Eras Light ITC" panose="020B0402030504020804" pitchFamily="34" charset="0"/>
                <a:ea typeface="Calibri" panose="020F0502020204030204" pitchFamily="34" charset="0"/>
                <a:cs typeface="Arial" panose="020B0604020202020204" pitchFamily="34" charset="0"/>
              </a:rPr>
              <a:t>E</a:t>
            </a:r>
            <a:r>
              <a:rPr lang="fr-FR" sz="1000" b="1" dirty="0">
                <a:solidFill>
                  <a:srgbClr val="FF0000"/>
                </a:solidFill>
                <a:effectLst/>
                <a:latin typeface="Eras Light ITC" panose="020B0402030504020804" pitchFamily="34" charset="0"/>
                <a:ea typeface="Calibri" panose="020F0502020204030204" pitchFamily="34" charset="0"/>
                <a:cs typeface="Arial" panose="020B0604020202020204" pitchFamily="34" charset="0"/>
              </a:rPr>
              <a:t>tats de l’</a:t>
            </a:r>
            <a:r>
              <a:rPr lang="fr-FR" sz="1000" b="1" dirty="0">
                <a:solidFill>
                  <a:srgbClr val="0000FF"/>
                </a:solidFill>
                <a:effectLst/>
                <a:latin typeface="Eras Light ITC" panose="020B0402030504020804" pitchFamily="34" charset="0"/>
                <a:ea typeface="Calibri" panose="020F0502020204030204" pitchFamily="34" charset="0"/>
                <a:cs typeface="Arial" panose="020B0604020202020204" pitchFamily="34" charset="0"/>
              </a:rPr>
              <a:t>A</a:t>
            </a:r>
            <a:r>
              <a:rPr lang="fr-FR" sz="1000" b="1" dirty="0">
                <a:solidFill>
                  <a:srgbClr val="FF0000"/>
                </a:solidFill>
                <a:effectLst/>
                <a:latin typeface="Eras Light ITC" panose="020B0402030504020804" pitchFamily="34" charset="0"/>
                <a:ea typeface="Calibri" panose="020F0502020204030204" pitchFamily="34" charset="0"/>
                <a:cs typeface="Arial" panose="020B0604020202020204" pitchFamily="34" charset="0"/>
              </a:rPr>
              <a:t>frique </a:t>
            </a:r>
            <a:r>
              <a:rPr lang="fr-FR" sz="1000" b="1" dirty="0">
                <a:solidFill>
                  <a:srgbClr val="0000FF"/>
                </a:solidFill>
                <a:effectLst/>
                <a:latin typeface="Eras Light ITC" panose="020B0402030504020804" pitchFamily="34" charset="0"/>
                <a:ea typeface="Calibri" panose="020F0502020204030204" pitchFamily="34" charset="0"/>
                <a:cs typeface="Arial" panose="020B0604020202020204" pitchFamily="34" charset="0"/>
              </a:rPr>
              <a:t>C</a:t>
            </a:r>
            <a:r>
              <a:rPr lang="fr-FR" sz="1000" b="1" dirty="0">
                <a:solidFill>
                  <a:srgbClr val="FF0000"/>
                </a:solidFill>
                <a:effectLst/>
                <a:latin typeface="Eras Light ITC" panose="020B0402030504020804" pitchFamily="34" charset="0"/>
                <a:ea typeface="Calibri" panose="020F0502020204030204" pitchFamily="34" charset="0"/>
                <a:cs typeface="Arial" panose="020B0604020202020204" pitchFamily="34" charset="0"/>
              </a:rPr>
              <a:t>entrale (</a:t>
            </a:r>
            <a:r>
              <a:rPr lang="fr-FR" sz="1000" b="1" dirty="0">
                <a:solidFill>
                  <a:srgbClr val="3366FF"/>
                </a:solidFill>
                <a:effectLst/>
                <a:latin typeface="Eras Light ITC" panose="020B0402030504020804" pitchFamily="34" charset="0"/>
                <a:ea typeface="Calibri" panose="020F0502020204030204" pitchFamily="34" charset="0"/>
                <a:cs typeface="Arial" panose="020B0604020202020204" pitchFamily="34" charset="0"/>
              </a:rPr>
              <a:t>C</a:t>
            </a:r>
            <a:r>
              <a:rPr lang="fr-FR" sz="1000" b="1" dirty="0">
                <a:solidFill>
                  <a:srgbClr val="FF0000"/>
                </a:solidFill>
                <a:effectLst/>
                <a:latin typeface="Eras Light ITC" panose="020B0402030504020804" pitchFamily="34" charset="0"/>
                <a:ea typeface="Calibri" panose="020F0502020204030204" pitchFamily="34" charset="0"/>
                <a:cs typeface="Arial" panose="020B0604020202020204" pitchFamily="34" charset="0"/>
              </a:rPr>
              <a:t>EEAC)</a:t>
            </a:r>
            <a:endParaRPr lang="fr-FR" sz="1000" dirty="0"/>
          </a:p>
        </p:txBody>
      </p:sp>
      <p:grpSp>
        <p:nvGrpSpPr>
          <p:cNvPr id="16" name="Groupe 15">
            <a:extLst>
              <a:ext uri="{FF2B5EF4-FFF2-40B4-BE49-F238E27FC236}">
                <a16:creationId xmlns:a16="http://schemas.microsoft.com/office/drawing/2014/main" id="{348E8990-496D-DB9D-E05D-6D1BCD3D924B}"/>
              </a:ext>
            </a:extLst>
          </p:cNvPr>
          <p:cNvGrpSpPr/>
          <p:nvPr/>
        </p:nvGrpSpPr>
        <p:grpSpPr>
          <a:xfrm>
            <a:off x="1114010" y="5835670"/>
            <a:ext cx="9934204" cy="690973"/>
            <a:chOff x="1114010" y="5835670"/>
            <a:chExt cx="9063613" cy="690973"/>
          </a:xfrm>
        </p:grpSpPr>
        <p:grpSp>
          <p:nvGrpSpPr>
            <p:cNvPr id="19" name="Groupe 18">
              <a:extLst>
                <a:ext uri="{FF2B5EF4-FFF2-40B4-BE49-F238E27FC236}">
                  <a16:creationId xmlns:a16="http://schemas.microsoft.com/office/drawing/2014/main" id="{49471378-B211-5F8F-D015-B838F9D2EADF}"/>
                </a:ext>
              </a:extLst>
            </p:cNvPr>
            <p:cNvGrpSpPr/>
            <p:nvPr/>
          </p:nvGrpSpPr>
          <p:grpSpPr>
            <a:xfrm>
              <a:off x="1114010" y="5835670"/>
              <a:ext cx="9063613" cy="545465"/>
              <a:chOff x="1814297" y="5905256"/>
              <a:chExt cx="8741704" cy="545465"/>
            </a:xfrm>
          </p:grpSpPr>
          <p:pic>
            <p:nvPicPr>
              <p:cNvPr id="26" name="Image 25" descr="C:\Users\jacques.atangana.PEAC\Pictures\logo société membres du peac\eneo.png">
                <a:extLst>
                  <a:ext uri="{FF2B5EF4-FFF2-40B4-BE49-F238E27FC236}">
                    <a16:creationId xmlns:a16="http://schemas.microsoft.com/office/drawing/2014/main" id="{E4B7CAE0-830F-76F2-834C-276B1602E2BC}"/>
                  </a:ext>
                </a:extLst>
              </p:cNvPr>
              <p:cNvPicPr/>
              <p:nvPr/>
            </p:nvPicPr>
            <p:blipFill>
              <a:blip r:embed="rId6" cstate="hqprint">
                <a:extLst>
                  <a:ext uri="{28A0092B-C50C-407E-A947-70E740481C1C}">
                    <a14:useLocalDpi xmlns:a14="http://schemas.microsoft.com/office/drawing/2010/main" val="0"/>
                  </a:ext>
                </a:extLst>
              </a:blip>
              <a:srcRect l="3426" t="6369" r="3426"/>
              <a:stretch>
                <a:fillRect/>
              </a:stretch>
            </p:blipFill>
            <p:spPr bwMode="auto">
              <a:xfrm>
                <a:off x="3991677" y="6109091"/>
                <a:ext cx="514351" cy="252095"/>
              </a:xfrm>
              <a:prstGeom prst="rect">
                <a:avLst/>
              </a:prstGeom>
              <a:noFill/>
              <a:ln>
                <a:noFill/>
              </a:ln>
            </p:spPr>
          </p:pic>
          <p:pic>
            <p:nvPicPr>
              <p:cNvPr id="28" name="Image 27" descr="C:\Users\jacques.atangana.PEAC\Pictures\logo société membres du peac\emae.png">
                <a:extLst>
                  <a:ext uri="{FF2B5EF4-FFF2-40B4-BE49-F238E27FC236}">
                    <a16:creationId xmlns:a16="http://schemas.microsoft.com/office/drawing/2014/main" id="{1536013D-B791-BC2A-35D3-601C934C0462}"/>
                  </a:ext>
                </a:extLst>
              </p:cNvPr>
              <p:cNvPicPr/>
              <p:nvPr/>
            </p:nvPicPr>
            <p:blipFill>
              <a:blip r:embed="rId7" cstate="print">
                <a:extLst>
                  <a:ext uri="{28A0092B-C50C-407E-A947-70E740481C1C}">
                    <a14:useLocalDpi xmlns:a14="http://schemas.microsoft.com/office/drawing/2010/main" val="0"/>
                  </a:ext>
                </a:extLst>
              </a:blip>
              <a:srcRect l="5499" t="27499" r="4500" b="29500"/>
              <a:stretch>
                <a:fillRect/>
              </a:stretch>
            </p:blipFill>
            <p:spPr bwMode="auto">
              <a:xfrm>
                <a:off x="8026210" y="6108403"/>
                <a:ext cx="628651" cy="299720"/>
              </a:xfrm>
              <a:prstGeom prst="rect">
                <a:avLst/>
              </a:prstGeom>
              <a:noFill/>
              <a:ln>
                <a:noFill/>
              </a:ln>
            </p:spPr>
          </p:pic>
          <p:pic>
            <p:nvPicPr>
              <p:cNvPr id="29" name="Image 28" descr="C:\Users\jacques.atangana.PEAC\Pictures\logo société membres du peac\enerca.png">
                <a:extLst>
                  <a:ext uri="{FF2B5EF4-FFF2-40B4-BE49-F238E27FC236}">
                    <a16:creationId xmlns:a16="http://schemas.microsoft.com/office/drawing/2014/main" id="{4443326A-60AB-5C80-D53D-F663B6195554}"/>
                  </a:ext>
                </a:extLst>
              </p:cNvPr>
              <p:cNvPicPr/>
              <p:nvPr/>
            </p:nvPicPr>
            <p:blipFill>
              <a:blip r:embed="rId8" cstate="print">
                <a:extLst>
                  <a:ext uri="{28A0092B-C50C-407E-A947-70E740481C1C}">
                    <a14:useLocalDpi xmlns:a14="http://schemas.microsoft.com/office/drawing/2010/main" val="0"/>
                  </a:ext>
                </a:extLst>
              </a:blip>
              <a:srcRect l="4134" t="5074" r="4585" b="4279"/>
              <a:stretch>
                <a:fillRect/>
              </a:stretch>
            </p:blipFill>
            <p:spPr bwMode="auto">
              <a:xfrm>
                <a:off x="6733907" y="6125677"/>
                <a:ext cx="396240" cy="295275"/>
              </a:xfrm>
              <a:prstGeom prst="rect">
                <a:avLst/>
              </a:prstGeom>
              <a:noFill/>
              <a:ln>
                <a:noFill/>
              </a:ln>
            </p:spPr>
          </p:pic>
          <p:pic>
            <p:nvPicPr>
              <p:cNvPr id="30" name="Image 29" descr="C:\Users\jacques.atangana.PEAC\Pictures\logo société membres du peac\EUCL.png">
                <a:extLst>
                  <a:ext uri="{FF2B5EF4-FFF2-40B4-BE49-F238E27FC236}">
                    <a16:creationId xmlns:a16="http://schemas.microsoft.com/office/drawing/2014/main" id="{67F43B02-F33A-E6C7-F910-705761C1A135}"/>
                  </a:ext>
                </a:extLst>
              </p:cNvPr>
              <p:cNvPicPr/>
              <p:nvPr/>
            </p:nvPicPr>
            <p:blipFill>
              <a:blip r:embed="rId9" cstate="hqprint">
                <a:extLst>
                  <a:ext uri="{28A0092B-C50C-407E-A947-70E740481C1C}">
                    <a14:useLocalDpi xmlns:a14="http://schemas.microsoft.com/office/drawing/2010/main" val="0"/>
                  </a:ext>
                </a:extLst>
              </a:blip>
              <a:srcRect l="12093" t="5128" r="19070" b="5128"/>
              <a:stretch>
                <a:fillRect/>
              </a:stretch>
            </p:blipFill>
            <p:spPr bwMode="auto">
              <a:xfrm>
                <a:off x="4580493" y="6167623"/>
                <a:ext cx="666115" cy="236220"/>
              </a:xfrm>
              <a:prstGeom prst="rect">
                <a:avLst/>
              </a:prstGeom>
              <a:noFill/>
              <a:ln>
                <a:noFill/>
              </a:ln>
            </p:spPr>
          </p:pic>
          <p:pic>
            <p:nvPicPr>
              <p:cNvPr id="31" name="Image 30" descr="C:\Users\jacques.atangana.PEAC\Pictures\logo société membres du peac\seeg.png">
                <a:extLst>
                  <a:ext uri="{FF2B5EF4-FFF2-40B4-BE49-F238E27FC236}">
                    <a16:creationId xmlns:a16="http://schemas.microsoft.com/office/drawing/2014/main" id="{39BE34B7-E5CC-152E-8684-C778D5887E91}"/>
                  </a:ext>
                </a:extLst>
              </p:cNvPr>
              <p:cNvPicPr/>
              <p:nvPr/>
            </p:nvPicPr>
            <p:blipFill>
              <a:blip r:embed="rId10" cstate="print">
                <a:extLst>
                  <a:ext uri="{28A0092B-C50C-407E-A947-70E740481C1C}">
                    <a14:useLocalDpi xmlns:a14="http://schemas.microsoft.com/office/drawing/2010/main" val="0"/>
                  </a:ext>
                </a:extLst>
              </a:blip>
              <a:srcRect l="29333" t="7558" r="25333" b="15109"/>
              <a:stretch>
                <a:fillRect/>
              </a:stretch>
            </p:blipFill>
            <p:spPr bwMode="auto">
              <a:xfrm>
                <a:off x="3612411" y="6073009"/>
                <a:ext cx="304800" cy="330835"/>
              </a:xfrm>
              <a:prstGeom prst="rect">
                <a:avLst/>
              </a:prstGeom>
              <a:noFill/>
              <a:ln>
                <a:noFill/>
              </a:ln>
            </p:spPr>
          </p:pic>
          <p:pic>
            <p:nvPicPr>
              <p:cNvPr id="32" name="Image 31" descr="C:\Users\jacques.atangana.PEAC\Pictures\logo société membres du peac\segesa.jpg">
                <a:extLst>
                  <a:ext uri="{FF2B5EF4-FFF2-40B4-BE49-F238E27FC236}">
                    <a16:creationId xmlns:a16="http://schemas.microsoft.com/office/drawing/2014/main" id="{7569B01D-71F7-99E1-B364-32F00485AC49}"/>
                  </a:ext>
                </a:extLst>
              </p:cNvPr>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8637747" y="6108403"/>
                <a:ext cx="755651" cy="266700"/>
              </a:xfrm>
              <a:prstGeom prst="rect">
                <a:avLst/>
              </a:prstGeom>
              <a:noFill/>
              <a:ln>
                <a:noFill/>
              </a:ln>
            </p:spPr>
          </p:pic>
          <p:pic>
            <p:nvPicPr>
              <p:cNvPr id="33" name="Image 32" descr="C:\Users\jacques.atangana.PEAC\Pictures\logo société membres du peac\SNEL.png">
                <a:extLst>
                  <a:ext uri="{FF2B5EF4-FFF2-40B4-BE49-F238E27FC236}">
                    <a16:creationId xmlns:a16="http://schemas.microsoft.com/office/drawing/2014/main" id="{E028B90A-2075-6068-D13F-CE977199D470}"/>
                  </a:ext>
                </a:extLst>
              </p:cNvPr>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2513605" y="6099031"/>
                <a:ext cx="377191" cy="295275"/>
              </a:xfrm>
              <a:prstGeom prst="rect">
                <a:avLst/>
              </a:prstGeom>
              <a:noFill/>
              <a:ln>
                <a:noFill/>
              </a:ln>
            </p:spPr>
          </p:pic>
          <p:pic>
            <p:nvPicPr>
              <p:cNvPr id="34" name="Image 33" descr="C:\Users\JACQUE~1.PEA\AppData\Local\Temp\regideso.png">
                <a:extLst>
                  <a:ext uri="{FF2B5EF4-FFF2-40B4-BE49-F238E27FC236}">
                    <a16:creationId xmlns:a16="http://schemas.microsoft.com/office/drawing/2014/main" id="{48C99923-1EF7-0BFB-D923-8666B657BAB2}"/>
                  </a:ext>
                </a:extLst>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879832" y="6205723"/>
                <a:ext cx="685800" cy="160020"/>
              </a:xfrm>
              <a:prstGeom prst="rect">
                <a:avLst/>
              </a:prstGeom>
              <a:noFill/>
              <a:ln>
                <a:noFill/>
              </a:ln>
            </p:spPr>
          </p:pic>
          <p:pic>
            <p:nvPicPr>
              <p:cNvPr id="35" name="Image 34" descr="C:\Users\jacques.atangana.PEAC\Pictures\logo société membres du peac\E2C.jpg">
                <a:extLst>
                  <a:ext uri="{FF2B5EF4-FFF2-40B4-BE49-F238E27FC236}">
                    <a16:creationId xmlns:a16="http://schemas.microsoft.com/office/drawing/2014/main" id="{B73CFFF2-F17A-8C0E-5CE8-282EFC3E31B0}"/>
                  </a:ext>
                </a:extLst>
              </p:cNvPr>
              <p:cNvPicPr/>
              <p:nvPr/>
            </p:nvPicPr>
            <p:blipFill>
              <a:blip r:embed="rId14" cstate="hqprint">
                <a:extLst>
                  <a:ext uri="{28A0092B-C50C-407E-A947-70E740481C1C}">
                    <a14:useLocalDpi xmlns:a14="http://schemas.microsoft.com/office/drawing/2010/main" val="0"/>
                  </a:ext>
                </a:extLst>
              </a:blip>
              <a:srcRect t="23000" b="23500"/>
              <a:stretch>
                <a:fillRect/>
              </a:stretch>
            </p:blipFill>
            <p:spPr bwMode="auto">
              <a:xfrm>
                <a:off x="3002994" y="6085191"/>
                <a:ext cx="551815" cy="295275"/>
              </a:xfrm>
              <a:prstGeom prst="rect">
                <a:avLst/>
              </a:prstGeom>
              <a:noFill/>
              <a:ln>
                <a:noFill/>
              </a:ln>
            </p:spPr>
          </p:pic>
          <p:pic>
            <p:nvPicPr>
              <p:cNvPr id="36" name="Image 35">
                <a:extLst>
                  <a:ext uri="{FF2B5EF4-FFF2-40B4-BE49-F238E27FC236}">
                    <a16:creationId xmlns:a16="http://schemas.microsoft.com/office/drawing/2014/main" id="{D6E1CBA8-C0D9-EF48-FC45-93B136AE89F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814297" y="6076336"/>
                <a:ext cx="617707" cy="330835"/>
              </a:xfrm>
              <a:prstGeom prst="rect">
                <a:avLst/>
              </a:prstGeom>
            </p:spPr>
          </p:pic>
          <p:pic>
            <p:nvPicPr>
              <p:cNvPr id="37" name="Image 36">
                <a:extLst>
                  <a:ext uri="{FF2B5EF4-FFF2-40B4-BE49-F238E27FC236}">
                    <a16:creationId xmlns:a16="http://schemas.microsoft.com/office/drawing/2014/main" id="{ED3CED36-B024-46E1-5FAF-64C43ACE1DF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284989" y="5905256"/>
                <a:ext cx="594843" cy="545465"/>
              </a:xfrm>
              <a:prstGeom prst="rect">
                <a:avLst/>
              </a:prstGeom>
            </p:spPr>
          </p:pic>
          <p:pic>
            <p:nvPicPr>
              <p:cNvPr id="38" name="Image 37">
                <a:extLst>
                  <a:ext uri="{FF2B5EF4-FFF2-40B4-BE49-F238E27FC236}">
                    <a16:creationId xmlns:a16="http://schemas.microsoft.com/office/drawing/2014/main" id="{992D3678-883D-BE9E-9FED-27550276C8D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484056" y="6085189"/>
                <a:ext cx="1071945" cy="335763"/>
              </a:xfrm>
              <a:prstGeom prst="rect">
                <a:avLst/>
              </a:prstGeom>
            </p:spPr>
          </p:pic>
        </p:grpSp>
        <p:sp>
          <p:nvSpPr>
            <p:cNvPr id="25" name="ZoneTexte 24">
              <a:extLst>
                <a:ext uri="{FF2B5EF4-FFF2-40B4-BE49-F238E27FC236}">
                  <a16:creationId xmlns:a16="http://schemas.microsoft.com/office/drawing/2014/main" id="{4EACF01C-3BEE-967F-B738-73324D3E8677}"/>
                </a:ext>
              </a:extLst>
            </p:cNvPr>
            <p:cNvSpPr txBox="1"/>
            <p:nvPr/>
          </p:nvSpPr>
          <p:spPr>
            <a:xfrm>
              <a:off x="6584218" y="6003423"/>
              <a:ext cx="926920" cy="523220"/>
            </a:xfrm>
            <a:prstGeom prst="rect">
              <a:avLst/>
            </a:prstGeom>
            <a:solidFill>
              <a:schemeClr val="accent1">
                <a:lumMod val="40000"/>
                <a:lumOff val="60000"/>
              </a:schemeClr>
            </a:solidFill>
          </p:spPr>
          <p:txBody>
            <a:bodyPr wrap="square" rtlCol="0">
              <a:spAutoFit/>
            </a:bodyPr>
            <a:lstStyle/>
            <a:p>
              <a:r>
                <a:rPr lang="fr-FR" sz="1400" b="1" dirty="0"/>
                <a:t>TCHADELEC</a:t>
              </a:r>
              <a:endParaRPr lang="fr-FR" sz="1400" dirty="0"/>
            </a:p>
          </p:txBody>
        </p:sp>
      </p:grpSp>
      <p:sp>
        <p:nvSpPr>
          <p:cNvPr id="5" name="Ellipse 4">
            <a:extLst>
              <a:ext uri="{FF2B5EF4-FFF2-40B4-BE49-F238E27FC236}">
                <a16:creationId xmlns:a16="http://schemas.microsoft.com/office/drawing/2014/main" id="{49AA5854-DC22-A1BE-F488-77600344F6D3}"/>
              </a:ext>
            </a:extLst>
          </p:cNvPr>
          <p:cNvSpPr/>
          <p:nvPr/>
        </p:nvSpPr>
        <p:spPr>
          <a:xfrm>
            <a:off x="9172281" y="2483945"/>
            <a:ext cx="2931736" cy="2967732"/>
          </a:xfrm>
          <a:prstGeom prst="ellipse">
            <a:avLst/>
          </a:prstGeom>
          <a:blipFill dpi="0" rotWithShape="1">
            <a:blip r:embed="rId18" cstate="print">
              <a:extLst>
                <a:ext uri="{28A0092B-C50C-407E-A947-70E740481C1C}">
                  <a14:useLocalDpi xmlns:a14="http://schemas.microsoft.com/office/drawing/2010/main" val="0"/>
                </a:ext>
                <a:ext uri="{837473B0-CC2E-450A-ABE3-18F120FF3D39}">
                  <a1611:picAttrSrcUrl xmlns:a1611="http://schemas.microsoft.com/office/drawing/2016/11/main" r:id="rId19"/>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Tree>
    <p:extLst>
      <p:ext uri="{BB962C8B-B14F-4D97-AF65-F5344CB8AC3E}">
        <p14:creationId xmlns:p14="http://schemas.microsoft.com/office/powerpoint/2010/main" val="3585114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3F024-732E-6233-F7AF-31AB3C78C2F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7E3B89E-F5D0-C71E-A9AE-E4ED36FCDD62}"/>
              </a:ext>
            </a:extLst>
          </p:cNvPr>
          <p:cNvSpPr txBox="1"/>
          <p:nvPr/>
        </p:nvSpPr>
        <p:spPr>
          <a:xfrm>
            <a:off x="190362" y="124546"/>
            <a:ext cx="11150083" cy="523220"/>
          </a:xfrm>
          <a:prstGeom prst="rect">
            <a:avLst/>
          </a:prstGeom>
          <a:noFill/>
        </p:spPr>
        <p:txBody>
          <a:bodyPr wrap="square" rtlCol="0">
            <a:spAutoFit/>
          </a:bodyPr>
          <a:lstStyle/>
          <a:p>
            <a:r>
              <a:rPr lang="fr-FR" sz="2800" dirty="0" err="1">
                <a:solidFill>
                  <a:srgbClr val="4D5F6F"/>
                </a:solidFill>
              </a:rPr>
              <a:t>Institutional</a:t>
            </a:r>
            <a:r>
              <a:rPr lang="fr-FR" sz="2800" dirty="0">
                <a:solidFill>
                  <a:srgbClr val="4D5F6F"/>
                </a:solidFill>
              </a:rPr>
              <a:t> and </a:t>
            </a:r>
            <a:r>
              <a:rPr lang="fr-FR" sz="2800" dirty="0" err="1">
                <a:solidFill>
                  <a:srgbClr val="4D5F6F"/>
                </a:solidFill>
              </a:rPr>
              <a:t>Governance</a:t>
            </a:r>
            <a:r>
              <a:rPr lang="fr-FR" sz="2800" dirty="0">
                <a:solidFill>
                  <a:srgbClr val="4D5F6F"/>
                </a:solidFill>
              </a:rPr>
              <a:t> Framework of CAPP</a:t>
            </a:r>
            <a:endParaRPr lang="en-US" sz="2800" dirty="0">
              <a:solidFill>
                <a:srgbClr val="4D5F6F"/>
              </a:solidFill>
            </a:endParaRPr>
          </a:p>
        </p:txBody>
      </p:sp>
      <p:pic>
        <p:nvPicPr>
          <p:cNvPr id="5" name="Image 4">
            <a:extLst>
              <a:ext uri="{FF2B5EF4-FFF2-40B4-BE49-F238E27FC236}">
                <a16:creationId xmlns:a16="http://schemas.microsoft.com/office/drawing/2014/main" id="{1933C61D-74DC-07EE-451E-56EA94CD81B5}"/>
              </a:ext>
            </a:extLst>
          </p:cNvPr>
          <p:cNvPicPr>
            <a:picLocks noChangeAspect="1"/>
          </p:cNvPicPr>
          <p:nvPr/>
        </p:nvPicPr>
        <p:blipFill>
          <a:blip r:embed="rId3"/>
          <a:stretch>
            <a:fillRect/>
          </a:stretch>
        </p:blipFill>
        <p:spPr>
          <a:xfrm>
            <a:off x="6268825" y="980388"/>
            <a:ext cx="5527473" cy="5753066"/>
          </a:xfrm>
          <a:prstGeom prst="rect">
            <a:avLst/>
          </a:prstGeom>
        </p:spPr>
      </p:pic>
      <p:sp>
        <p:nvSpPr>
          <p:cNvPr id="3" name="Rectangle 2">
            <a:extLst>
              <a:ext uri="{FF2B5EF4-FFF2-40B4-BE49-F238E27FC236}">
                <a16:creationId xmlns:a16="http://schemas.microsoft.com/office/drawing/2014/main" id="{DBC51342-43B1-F3F7-EE9A-9178173535AE}"/>
              </a:ext>
            </a:extLst>
          </p:cNvPr>
          <p:cNvSpPr/>
          <p:nvPr/>
        </p:nvSpPr>
        <p:spPr>
          <a:xfrm>
            <a:off x="355203" y="873317"/>
            <a:ext cx="5308789" cy="5817343"/>
          </a:xfrm>
          <a:prstGeom prst="rect">
            <a:avLst/>
          </a:prstGeom>
          <a:solidFill>
            <a:srgbClr val="0070C0"/>
          </a:solid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endParaRPr lang="fr-FR" sz="1300" dirty="0">
              <a:solidFill>
                <a:schemeClr val="bg1"/>
              </a:solidFill>
              <a:latin typeface="Arial" panose="020B0604020202020204" pitchFamily="34" charset="0"/>
              <a:cs typeface="Arial" panose="020B0604020202020204" pitchFamily="34" charset="0"/>
            </a:endParaRPr>
          </a:p>
        </p:txBody>
      </p:sp>
      <p:pic>
        <p:nvPicPr>
          <p:cNvPr id="4" name="Image 3" descr="C:\Users\Heidner Davy\Desktop\carte2.png">
            <a:extLst>
              <a:ext uri="{FF2B5EF4-FFF2-40B4-BE49-F238E27FC236}">
                <a16:creationId xmlns:a16="http://schemas.microsoft.com/office/drawing/2014/main" id="{F56D7298-B6A9-6E45-6050-8FE42EC6BF9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55203" y="4120611"/>
            <a:ext cx="2450592" cy="2334942"/>
          </a:xfrm>
          <a:prstGeom prst="ellipse">
            <a:avLst/>
          </a:prstGeom>
          <a:ln>
            <a:noFill/>
          </a:ln>
          <a:effectLst>
            <a:softEdge rad="112500"/>
          </a:effectLst>
        </p:spPr>
      </p:pic>
      <p:sp>
        <p:nvSpPr>
          <p:cNvPr id="6" name="ZoneTexte 5">
            <a:extLst>
              <a:ext uri="{FF2B5EF4-FFF2-40B4-BE49-F238E27FC236}">
                <a16:creationId xmlns:a16="http://schemas.microsoft.com/office/drawing/2014/main" id="{719B9139-256F-71C6-9577-3B021E1D22F7}"/>
              </a:ext>
            </a:extLst>
          </p:cNvPr>
          <p:cNvSpPr txBox="1"/>
          <p:nvPr/>
        </p:nvSpPr>
        <p:spPr>
          <a:xfrm>
            <a:off x="607773" y="873317"/>
            <a:ext cx="4803648" cy="2862322"/>
          </a:xfrm>
          <a:prstGeom prst="rect">
            <a:avLst/>
          </a:prstGeom>
          <a:noFill/>
        </p:spPr>
        <p:txBody>
          <a:bodyPr wrap="square" rtlCol="0">
            <a:spAutoFit/>
          </a:bodyPr>
          <a:lstStyle/>
          <a:p>
            <a:r>
              <a:rPr lang="fr-FR" sz="1800" b="1" dirty="0" err="1">
                <a:solidFill>
                  <a:srgbClr val="FF0000"/>
                </a:solidFill>
                <a:latin typeface="Arial" panose="020B0604020202020204" pitchFamily="34" charset="0"/>
                <a:cs typeface="Arial" panose="020B0604020202020204" pitchFamily="34" charset="0"/>
              </a:rPr>
              <a:t>History</a:t>
            </a:r>
            <a:r>
              <a:rPr lang="fr-FR" sz="1800" b="1" dirty="0">
                <a:solidFill>
                  <a:srgbClr val="FF0000"/>
                </a:solidFill>
                <a:latin typeface="Arial" panose="020B0604020202020204" pitchFamily="34" charset="0"/>
                <a:cs typeface="Arial" panose="020B0604020202020204" pitchFamily="34" charset="0"/>
              </a:rPr>
              <a:t> of Establishment</a:t>
            </a:r>
          </a:p>
          <a:p>
            <a:r>
              <a:rPr lang="fr-FR" sz="1800" b="1" dirty="0">
                <a:solidFill>
                  <a:schemeClr val="bg1"/>
                </a:solidFill>
                <a:latin typeface="Arial" panose="020B0604020202020204" pitchFamily="34" charset="0"/>
                <a:cs typeface="Arial" panose="020B0604020202020204" pitchFamily="34" charset="0"/>
              </a:rPr>
              <a:t>1983 : </a:t>
            </a:r>
            <a:r>
              <a:rPr lang="fr-FR" sz="1800" dirty="0" err="1">
                <a:solidFill>
                  <a:schemeClr val="bg1"/>
                </a:solidFill>
                <a:latin typeface="Arial" panose="020B0604020202020204" pitchFamily="34" charset="0"/>
                <a:cs typeface="Arial" panose="020B0604020202020204" pitchFamily="34" charset="0"/>
              </a:rPr>
              <a:t>Treaty</a:t>
            </a:r>
            <a:r>
              <a:rPr lang="fr-FR" sz="1800" dirty="0">
                <a:solidFill>
                  <a:schemeClr val="bg1"/>
                </a:solidFill>
                <a:latin typeface="Arial" panose="020B0604020202020204" pitchFamily="34" charset="0"/>
                <a:cs typeface="Arial" panose="020B0604020202020204" pitchFamily="34" charset="0"/>
              </a:rPr>
              <a:t> </a:t>
            </a:r>
            <a:r>
              <a:rPr lang="fr-FR" sz="1800" dirty="0" err="1">
                <a:solidFill>
                  <a:schemeClr val="bg1"/>
                </a:solidFill>
                <a:latin typeface="Arial" panose="020B0604020202020204" pitchFamily="34" charset="0"/>
                <a:cs typeface="Arial" panose="020B0604020202020204" pitchFamily="34" charset="0"/>
              </a:rPr>
              <a:t>establishing</a:t>
            </a:r>
            <a:r>
              <a:rPr lang="fr-FR" sz="1800" dirty="0">
                <a:solidFill>
                  <a:schemeClr val="bg1"/>
                </a:solidFill>
                <a:latin typeface="Arial" panose="020B0604020202020204" pitchFamily="34" charset="0"/>
                <a:cs typeface="Arial" panose="020B0604020202020204" pitchFamily="34" charset="0"/>
              </a:rPr>
              <a:t> ECCAS (</a:t>
            </a:r>
            <a:r>
              <a:rPr lang="fr-FR" sz="1800" dirty="0" err="1">
                <a:solidFill>
                  <a:schemeClr val="bg1"/>
                </a:solidFill>
                <a:latin typeface="Arial" panose="020B0604020202020204" pitchFamily="34" charset="0"/>
                <a:cs typeface="Arial" panose="020B0604020202020204" pitchFamily="34" charset="0"/>
              </a:rPr>
              <a:t>protocol</a:t>
            </a:r>
            <a:r>
              <a:rPr lang="fr-FR" sz="1800" dirty="0">
                <a:solidFill>
                  <a:schemeClr val="bg1"/>
                </a:solidFill>
                <a:latin typeface="Arial" panose="020B0604020202020204" pitchFamily="34" charset="0"/>
                <a:cs typeface="Arial" panose="020B0604020202020204" pitchFamily="34" charset="0"/>
              </a:rPr>
              <a:t> on </a:t>
            </a:r>
            <a:r>
              <a:rPr lang="fr-FR" sz="1800" dirty="0" err="1">
                <a:solidFill>
                  <a:schemeClr val="bg1"/>
                </a:solidFill>
                <a:latin typeface="Arial" panose="020B0604020202020204" pitchFamily="34" charset="0"/>
                <a:cs typeface="Arial" panose="020B0604020202020204" pitchFamily="34" charset="0"/>
              </a:rPr>
              <a:t>cooperation</a:t>
            </a:r>
            <a:r>
              <a:rPr lang="fr-FR" sz="1800" dirty="0">
                <a:solidFill>
                  <a:schemeClr val="bg1"/>
                </a:solidFill>
                <a:latin typeface="Arial" panose="020B0604020202020204" pitchFamily="34" charset="0"/>
                <a:cs typeface="Arial" panose="020B0604020202020204" pitchFamily="34" charset="0"/>
              </a:rPr>
              <a:t> in the </a:t>
            </a:r>
            <a:r>
              <a:rPr lang="fr-FR" sz="1800" dirty="0" err="1">
                <a:solidFill>
                  <a:schemeClr val="bg1"/>
                </a:solidFill>
                <a:latin typeface="Arial" panose="020B0604020202020204" pitchFamily="34" charset="0"/>
                <a:cs typeface="Arial" panose="020B0604020202020204" pitchFamily="34" charset="0"/>
              </a:rPr>
              <a:t>field</a:t>
            </a:r>
            <a:r>
              <a:rPr lang="fr-FR" sz="1800" dirty="0">
                <a:solidFill>
                  <a:schemeClr val="bg1"/>
                </a:solidFill>
                <a:latin typeface="Arial" panose="020B0604020202020204" pitchFamily="34" charset="0"/>
                <a:cs typeface="Arial" panose="020B0604020202020204" pitchFamily="34" charset="0"/>
              </a:rPr>
              <a:t> of </a:t>
            </a:r>
            <a:r>
              <a:rPr lang="fr-FR" sz="1800" dirty="0" err="1">
                <a:solidFill>
                  <a:schemeClr val="bg1"/>
                </a:solidFill>
                <a:latin typeface="Arial" panose="020B0604020202020204" pitchFamily="34" charset="0"/>
                <a:cs typeface="Arial" panose="020B0604020202020204" pitchFamily="34" charset="0"/>
              </a:rPr>
              <a:t>energy</a:t>
            </a:r>
            <a:r>
              <a:rPr lang="fr-FR" sz="1800" dirty="0">
                <a:solidFill>
                  <a:schemeClr val="bg1"/>
                </a:solidFill>
                <a:latin typeface="Arial" panose="020B0604020202020204" pitchFamily="34" charset="0"/>
                <a:cs typeface="Arial" panose="020B0604020202020204" pitchFamily="34" charset="0"/>
              </a:rPr>
              <a:t> </a:t>
            </a:r>
            <a:r>
              <a:rPr lang="fr-FR" sz="1800" dirty="0" err="1">
                <a:solidFill>
                  <a:schemeClr val="bg1"/>
                </a:solidFill>
                <a:latin typeface="Arial" panose="020B0604020202020204" pitchFamily="34" charset="0"/>
                <a:cs typeface="Arial" panose="020B0604020202020204" pitchFamily="34" charset="0"/>
              </a:rPr>
              <a:t>among</a:t>
            </a:r>
            <a:r>
              <a:rPr lang="fr-FR" sz="1800" dirty="0">
                <a:solidFill>
                  <a:schemeClr val="bg1"/>
                </a:solidFill>
                <a:latin typeface="Arial" panose="020B0604020202020204" pitchFamily="34" charset="0"/>
                <a:cs typeface="Arial" panose="020B0604020202020204" pitchFamily="34" charset="0"/>
              </a:rPr>
              <a:t> ECCAS </a:t>
            </a:r>
            <a:r>
              <a:rPr lang="fr-FR" sz="1800" dirty="0" err="1">
                <a:solidFill>
                  <a:schemeClr val="bg1"/>
                </a:solidFill>
                <a:latin typeface="Arial" panose="020B0604020202020204" pitchFamily="34" charset="0"/>
                <a:cs typeface="Arial" panose="020B0604020202020204" pitchFamily="34" charset="0"/>
              </a:rPr>
              <a:t>Member</a:t>
            </a:r>
            <a:r>
              <a:rPr lang="fr-FR" sz="1800" dirty="0">
                <a:solidFill>
                  <a:schemeClr val="bg1"/>
                </a:solidFill>
                <a:latin typeface="Arial" panose="020B0604020202020204" pitchFamily="34" charset="0"/>
                <a:cs typeface="Arial" panose="020B0604020202020204" pitchFamily="34" charset="0"/>
              </a:rPr>
              <a:t> States)</a:t>
            </a:r>
          </a:p>
          <a:p>
            <a:r>
              <a:rPr lang="fr-FR" sz="1800" b="1" dirty="0">
                <a:solidFill>
                  <a:schemeClr val="bg1"/>
                </a:solidFill>
                <a:latin typeface="Arial" panose="020B0604020202020204" pitchFamily="34" charset="0"/>
                <a:cs typeface="Arial" panose="020B0604020202020204" pitchFamily="34" charset="0"/>
              </a:rPr>
              <a:t>2003</a:t>
            </a:r>
            <a:r>
              <a:rPr lang="fr-FR" sz="1800" dirty="0">
                <a:solidFill>
                  <a:schemeClr val="bg1"/>
                </a:solidFill>
                <a:latin typeface="Arial" panose="020B0604020202020204" pitchFamily="34" charset="0"/>
                <a:cs typeface="Arial" panose="020B0604020202020204" pitchFamily="34" charset="0"/>
              </a:rPr>
              <a:t> : </a:t>
            </a:r>
            <a:r>
              <a:rPr lang="fr-FR" dirty="0">
                <a:solidFill>
                  <a:schemeClr val="bg1"/>
                </a:solidFill>
                <a:latin typeface="Arial" panose="020B0604020202020204" pitchFamily="34" charset="0"/>
                <a:cs typeface="Arial" panose="020B0604020202020204" pitchFamily="34" charset="0"/>
              </a:rPr>
              <a:t>Establishment of </a:t>
            </a:r>
            <a:r>
              <a:rPr lang="fr-FR" sz="1800" dirty="0">
                <a:solidFill>
                  <a:schemeClr val="bg1"/>
                </a:solidFill>
                <a:latin typeface="Arial" panose="020B0604020202020204" pitchFamily="34" charset="0"/>
                <a:cs typeface="Arial" panose="020B0604020202020204" pitchFamily="34" charset="0"/>
              </a:rPr>
              <a:t> CAPP</a:t>
            </a:r>
          </a:p>
          <a:p>
            <a:r>
              <a:rPr lang="fr-FR" sz="1800" b="1" dirty="0" err="1">
                <a:solidFill>
                  <a:schemeClr val="bg1"/>
                </a:solidFill>
                <a:latin typeface="Arial" panose="020B0604020202020204" pitchFamily="34" charset="0"/>
                <a:cs typeface="Arial" panose="020B0604020202020204" pitchFamily="34" charset="0"/>
              </a:rPr>
              <a:t>Headquarters</a:t>
            </a:r>
            <a:r>
              <a:rPr lang="fr-FR" sz="1800" dirty="0">
                <a:solidFill>
                  <a:schemeClr val="bg1"/>
                </a:solidFill>
                <a:latin typeface="Arial" panose="020B0604020202020204" pitchFamily="34" charset="0"/>
                <a:cs typeface="Arial" panose="020B0604020202020204" pitchFamily="34" charset="0"/>
              </a:rPr>
              <a:t> : Brazzaville – Congo</a:t>
            </a:r>
          </a:p>
          <a:p>
            <a:r>
              <a:rPr lang="fr-FR" sz="1800" b="1" dirty="0">
                <a:solidFill>
                  <a:schemeClr val="bg1"/>
                </a:solidFill>
                <a:latin typeface="Arial" panose="020B0604020202020204" pitchFamily="34" charset="0"/>
                <a:cs typeface="Arial" panose="020B0604020202020204" pitchFamily="34" charset="0"/>
              </a:rPr>
              <a:t>2004 : </a:t>
            </a:r>
            <a:r>
              <a:rPr lang="fr-FR" sz="1800" dirty="0" err="1">
                <a:solidFill>
                  <a:schemeClr val="bg1"/>
                </a:solidFill>
                <a:latin typeface="Arial" panose="020B0604020202020204" pitchFamily="34" charset="0"/>
                <a:cs typeface="Arial" panose="020B0604020202020204" pitchFamily="34" charset="0"/>
              </a:rPr>
              <a:t>Granted</a:t>
            </a:r>
            <a:r>
              <a:rPr lang="fr-FR" sz="1800" dirty="0">
                <a:solidFill>
                  <a:schemeClr val="bg1"/>
                </a:solidFill>
                <a:latin typeface="Arial" panose="020B0604020202020204" pitchFamily="34" charset="0"/>
                <a:cs typeface="Arial" panose="020B0604020202020204" pitchFamily="34" charset="0"/>
              </a:rPr>
              <a:t> the </a:t>
            </a:r>
            <a:r>
              <a:rPr lang="fr-FR" sz="1800" dirty="0" err="1">
                <a:solidFill>
                  <a:schemeClr val="bg1"/>
                </a:solidFill>
                <a:latin typeface="Arial" panose="020B0604020202020204" pitchFamily="34" charset="0"/>
                <a:cs typeface="Arial" panose="020B0604020202020204" pitchFamily="34" charset="0"/>
              </a:rPr>
              <a:t>status</a:t>
            </a:r>
            <a:r>
              <a:rPr lang="fr-FR" sz="1800" dirty="0">
                <a:solidFill>
                  <a:schemeClr val="bg1"/>
                </a:solidFill>
                <a:latin typeface="Arial" panose="020B0604020202020204" pitchFamily="34" charset="0"/>
                <a:cs typeface="Arial" panose="020B0604020202020204" pitchFamily="34" charset="0"/>
              </a:rPr>
              <a:t> of a </a:t>
            </a:r>
            <a:r>
              <a:rPr lang="fr-FR" sz="1800" dirty="0" err="1">
                <a:solidFill>
                  <a:schemeClr val="bg1"/>
                </a:solidFill>
                <a:latin typeface="Arial" panose="020B0604020202020204" pitchFamily="34" charset="0"/>
                <a:cs typeface="Arial" panose="020B0604020202020204" pitchFamily="34" charset="0"/>
              </a:rPr>
              <a:t>Specialized</a:t>
            </a:r>
            <a:r>
              <a:rPr lang="fr-FR" sz="1800" dirty="0">
                <a:solidFill>
                  <a:schemeClr val="bg1"/>
                </a:solidFill>
                <a:latin typeface="Arial" panose="020B0604020202020204" pitchFamily="34" charset="0"/>
                <a:cs typeface="Arial" panose="020B0604020202020204" pitchFamily="34" charset="0"/>
              </a:rPr>
              <a:t> institution of ECCAS</a:t>
            </a:r>
          </a:p>
          <a:p>
            <a:r>
              <a:rPr lang="fr-FR" sz="1800" b="1" dirty="0">
                <a:solidFill>
                  <a:schemeClr val="bg1"/>
                </a:solidFill>
                <a:latin typeface="Arial" panose="020B0604020202020204" pitchFamily="34" charset="0"/>
                <a:cs typeface="Arial" panose="020B0604020202020204" pitchFamily="34" charset="0"/>
              </a:rPr>
              <a:t>2021</a:t>
            </a:r>
            <a:r>
              <a:rPr lang="fr-FR" sz="1800" dirty="0">
                <a:solidFill>
                  <a:schemeClr val="bg1"/>
                </a:solidFill>
                <a:latin typeface="Arial" panose="020B0604020202020204" pitchFamily="34" charset="0"/>
                <a:cs typeface="Arial" panose="020B0604020202020204" pitchFamily="34" charset="0"/>
              </a:rPr>
              <a:t>: </a:t>
            </a:r>
            <a:r>
              <a:rPr lang="fr-FR" dirty="0" err="1">
                <a:solidFill>
                  <a:schemeClr val="bg1"/>
                </a:solidFill>
                <a:latin typeface="Arial" panose="020B0604020202020204" pitchFamily="34" charset="0"/>
                <a:cs typeface="Arial" panose="020B0604020202020204" pitchFamily="34" charset="0"/>
              </a:rPr>
              <a:t>Specialized</a:t>
            </a:r>
            <a:r>
              <a:rPr lang="fr-FR" dirty="0">
                <a:solidFill>
                  <a:schemeClr val="bg1"/>
                </a:solidFill>
                <a:latin typeface="Arial" panose="020B0604020202020204" pitchFamily="34" charset="0"/>
                <a:cs typeface="Arial" panose="020B0604020202020204" pitchFamily="34" charset="0"/>
              </a:rPr>
              <a:t> institution of ECCAS </a:t>
            </a:r>
            <a:r>
              <a:rPr lang="fr-FR" sz="1800" b="1" dirty="0">
                <a:solidFill>
                  <a:schemeClr val="bg1"/>
                </a:solidFill>
                <a:latin typeface="Arial" panose="020B0604020202020204" pitchFamily="34" charset="0"/>
                <a:cs typeface="Arial" panose="020B0604020202020204" pitchFamily="34" charset="0"/>
              </a:rPr>
              <a:t>Membres</a:t>
            </a:r>
            <a:r>
              <a:rPr lang="fr-FR" sz="1800" dirty="0">
                <a:solidFill>
                  <a:schemeClr val="bg1"/>
                </a:solidFill>
                <a:latin typeface="Arial" panose="020B0604020202020204" pitchFamily="34" charset="0"/>
                <a:cs typeface="Arial" panose="020B0604020202020204" pitchFamily="34" charset="0"/>
              </a:rPr>
              <a:t> : 11 </a:t>
            </a:r>
            <a:r>
              <a:rPr lang="fr-FR" dirty="0">
                <a:solidFill>
                  <a:schemeClr val="bg1"/>
                </a:solidFill>
                <a:latin typeface="Arial" panose="020B0604020202020204" pitchFamily="34" charset="0"/>
                <a:cs typeface="Arial" panose="020B0604020202020204" pitchFamily="34" charset="0"/>
              </a:rPr>
              <a:t>countries</a:t>
            </a:r>
            <a:r>
              <a:rPr lang="fr-FR" sz="1800" dirty="0">
                <a:solidFill>
                  <a:schemeClr val="bg1"/>
                </a:solidFill>
                <a:latin typeface="Arial" panose="020B0604020202020204" pitchFamily="34" charset="0"/>
                <a:cs typeface="Arial" panose="020B0604020202020204" pitchFamily="34" charset="0"/>
              </a:rPr>
              <a:t>, 13 </a:t>
            </a:r>
            <a:r>
              <a:rPr lang="fr-FR" dirty="0">
                <a:solidFill>
                  <a:schemeClr val="bg1"/>
                </a:solidFill>
                <a:latin typeface="Arial" panose="020B0604020202020204" pitchFamily="34" charset="0"/>
                <a:cs typeface="Arial" panose="020B0604020202020204" pitchFamily="34" charset="0"/>
              </a:rPr>
              <a:t>utilities</a:t>
            </a:r>
            <a:endParaRPr lang="fr-FR" sz="1800" dirty="0">
              <a:solidFill>
                <a:schemeClr val="bg1"/>
              </a:solidFill>
              <a:latin typeface="Arial" panose="020B0604020202020204" pitchFamily="34" charset="0"/>
              <a:cs typeface="Arial" panose="020B0604020202020204" pitchFamily="34" charset="0"/>
            </a:endParaRPr>
          </a:p>
        </p:txBody>
      </p:sp>
      <p:pic>
        <p:nvPicPr>
          <p:cNvPr id="10" name="Image 9">
            <a:extLst>
              <a:ext uri="{FF2B5EF4-FFF2-40B4-BE49-F238E27FC236}">
                <a16:creationId xmlns:a16="http://schemas.microsoft.com/office/drawing/2014/main" id="{3091289F-86B2-EF52-2B06-797EC90C244E}"/>
              </a:ext>
            </a:extLst>
          </p:cNvPr>
          <p:cNvPicPr>
            <a:picLocks noChangeAspect="1"/>
          </p:cNvPicPr>
          <p:nvPr/>
        </p:nvPicPr>
        <p:blipFill>
          <a:blip r:embed="rId5"/>
          <a:srcRect l="5945" t="15928" r="68936"/>
          <a:stretch>
            <a:fillRect/>
          </a:stretch>
        </p:blipFill>
        <p:spPr>
          <a:xfrm>
            <a:off x="3082564" y="3828338"/>
            <a:ext cx="2234153" cy="2862322"/>
          </a:xfrm>
          <a:prstGeom prst="rect">
            <a:avLst/>
          </a:prstGeom>
        </p:spPr>
      </p:pic>
      <p:sp>
        <p:nvSpPr>
          <p:cNvPr id="11" name="ZoneTexte 10">
            <a:extLst>
              <a:ext uri="{FF2B5EF4-FFF2-40B4-BE49-F238E27FC236}">
                <a16:creationId xmlns:a16="http://schemas.microsoft.com/office/drawing/2014/main" id="{3A251BA6-6309-AD5C-FA92-4F2107FBA24B}"/>
              </a:ext>
            </a:extLst>
          </p:cNvPr>
          <p:cNvSpPr txBox="1"/>
          <p:nvPr/>
        </p:nvSpPr>
        <p:spPr>
          <a:xfrm>
            <a:off x="6096000" y="873317"/>
            <a:ext cx="1866506" cy="369332"/>
          </a:xfrm>
          <a:prstGeom prst="rect">
            <a:avLst/>
          </a:prstGeom>
          <a:noFill/>
        </p:spPr>
        <p:txBody>
          <a:bodyPr wrap="square" rtlCol="0">
            <a:spAutoFit/>
          </a:bodyPr>
          <a:lstStyle/>
          <a:p>
            <a:pPr algn="ctr"/>
            <a:r>
              <a:rPr lang="fr-FR" b="1" dirty="0">
                <a:solidFill>
                  <a:srgbClr val="FF0000"/>
                </a:solidFill>
              </a:rPr>
              <a:t>CAPP </a:t>
            </a:r>
            <a:r>
              <a:rPr lang="fr-FR" b="1" dirty="0" err="1">
                <a:solidFill>
                  <a:srgbClr val="FF0000"/>
                </a:solidFill>
              </a:rPr>
              <a:t>Organigram</a:t>
            </a:r>
            <a:endParaRPr lang="fr-FR" b="1" dirty="0">
              <a:solidFill>
                <a:srgbClr val="FF0000"/>
              </a:solidFill>
            </a:endParaRPr>
          </a:p>
        </p:txBody>
      </p:sp>
    </p:spTree>
    <p:extLst>
      <p:ext uri="{BB962C8B-B14F-4D97-AF65-F5344CB8AC3E}">
        <p14:creationId xmlns:p14="http://schemas.microsoft.com/office/powerpoint/2010/main" val="154916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5C10B-5698-1EB9-18AC-B68113156AE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15FE1E3-A85A-D0C8-3703-EA713BC18239}"/>
              </a:ext>
            </a:extLst>
          </p:cNvPr>
          <p:cNvSpPr txBox="1"/>
          <p:nvPr/>
        </p:nvSpPr>
        <p:spPr>
          <a:xfrm>
            <a:off x="839788" y="457200"/>
            <a:ext cx="3932237" cy="1600200"/>
          </a:xfrm>
          <a:prstGeom prst="rect">
            <a:avLst/>
          </a:prstGeom>
        </p:spPr>
        <p:txBody>
          <a:bodyPr vert="horz" lIns="91440" tIns="45720" rIns="91440" bIns="45720" rtlCol="0" anchor="b">
            <a:normAutofit/>
          </a:bodyPr>
          <a:lstStyle/>
          <a:p>
            <a:pPr>
              <a:lnSpc>
                <a:spcPct val="90000"/>
              </a:lnSpc>
              <a:spcBef>
                <a:spcPct val="0"/>
              </a:spcBef>
              <a:spcAft>
                <a:spcPts val="600"/>
              </a:spcAft>
            </a:pPr>
            <a:r>
              <a:rPr lang="fr-FR" sz="2700" kern="1200" dirty="0">
                <a:latin typeface="+mj-lt"/>
                <a:ea typeface="+mj-ea"/>
                <a:cs typeface="+mj-cs"/>
              </a:rPr>
              <a:t>CAPP HYDROPOWER POTENTIAL</a:t>
            </a:r>
            <a:br>
              <a:rPr lang="fr-FR" sz="2700" kern="1200" dirty="0">
                <a:latin typeface="+mj-lt"/>
                <a:ea typeface="+mj-ea"/>
                <a:cs typeface="+mj-cs"/>
              </a:rPr>
            </a:br>
            <a:endParaRPr lang="fr-FR" sz="2700" kern="1200" dirty="0">
              <a:latin typeface="+mj-lt"/>
              <a:ea typeface="+mj-ea"/>
              <a:cs typeface="+mj-cs"/>
            </a:endParaRPr>
          </a:p>
        </p:txBody>
      </p:sp>
      <p:pic>
        <p:nvPicPr>
          <p:cNvPr id="5" name="Picture 4">
            <a:extLst>
              <a:ext uri="{FF2B5EF4-FFF2-40B4-BE49-F238E27FC236}">
                <a16:creationId xmlns:a16="http://schemas.microsoft.com/office/drawing/2014/main" id="{89DEF68F-3F4A-9CBF-3B11-1FF45E345D40}"/>
              </a:ext>
            </a:extLst>
          </p:cNvPr>
          <p:cNvPicPr>
            <a:picLocks noChangeAspect="1"/>
          </p:cNvPicPr>
          <p:nvPr/>
        </p:nvPicPr>
        <p:blipFill>
          <a:blip r:embed="rId3"/>
          <a:stretch>
            <a:fillRect/>
          </a:stretch>
        </p:blipFill>
        <p:spPr>
          <a:xfrm>
            <a:off x="5183188" y="1179098"/>
            <a:ext cx="6172200" cy="4689889"/>
          </a:xfrm>
          <a:prstGeom prst="rect">
            <a:avLst/>
          </a:prstGeom>
          <a:noFill/>
        </p:spPr>
      </p:pic>
      <p:sp>
        <p:nvSpPr>
          <p:cNvPr id="10" name="Text Placeholder 3">
            <a:extLst>
              <a:ext uri="{FF2B5EF4-FFF2-40B4-BE49-F238E27FC236}">
                <a16:creationId xmlns:a16="http://schemas.microsoft.com/office/drawing/2014/main" id="{5B02E9E1-182E-7799-81D5-2ADB04F841CF}"/>
              </a:ext>
            </a:extLst>
          </p:cNvPr>
          <p:cNvSpPr>
            <a:spLocks noGrp="1"/>
          </p:cNvSpPr>
          <p:nvPr>
            <p:ph type="body" sz="half" idx="2"/>
          </p:nvPr>
        </p:nvSpPr>
        <p:spPr>
          <a:xfrm>
            <a:off x="839788" y="2057400"/>
            <a:ext cx="3932237" cy="3811588"/>
          </a:xfrm>
        </p:spPr>
        <p:txBody>
          <a:bodyPr/>
          <a:lstStyle/>
          <a:p>
            <a:endParaRPr lang="en-US" dirty="0"/>
          </a:p>
        </p:txBody>
      </p:sp>
      <p:pic>
        <p:nvPicPr>
          <p:cNvPr id="7" name="Picture 6">
            <a:extLst>
              <a:ext uri="{FF2B5EF4-FFF2-40B4-BE49-F238E27FC236}">
                <a16:creationId xmlns:a16="http://schemas.microsoft.com/office/drawing/2014/main" id="{6A0A4C4E-DACA-E2AD-DC6A-1D56884D17D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836612" y="2057400"/>
            <a:ext cx="3935413" cy="3811587"/>
          </a:xfrm>
          <a:prstGeom prst="rect">
            <a:avLst/>
          </a:prstGeom>
          <a:ln>
            <a:solidFill>
              <a:srgbClr val="0070C0"/>
            </a:solidFill>
          </a:ln>
        </p:spPr>
      </p:pic>
      <p:sp>
        <p:nvSpPr>
          <p:cNvPr id="8" name="Rectangle 7">
            <a:extLst>
              <a:ext uri="{FF2B5EF4-FFF2-40B4-BE49-F238E27FC236}">
                <a16:creationId xmlns:a16="http://schemas.microsoft.com/office/drawing/2014/main" id="{6F7A9225-B761-56A9-FF03-356D1E93D992}"/>
              </a:ext>
            </a:extLst>
          </p:cNvPr>
          <p:cNvSpPr/>
          <p:nvPr/>
        </p:nvSpPr>
        <p:spPr>
          <a:xfrm>
            <a:off x="5449946" y="5446908"/>
            <a:ext cx="1467293" cy="188348"/>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M"/>
          </a:p>
        </p:txBody>
      </p:sp>
    </p:spTree>
    <p:extLst>
      <p:ext uri="{BB962C8B-B14F-4D97-AF65-F5344CB8AC3E}">
        <p14:creationId xmlns:p14="http://schemas.microsoft.com/office/powerpoint/2010/main" val="3424660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0CB5B-F996-56EE-54E0-479A6362759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7E5E5F1-A3ED-7CB0-E715-89126B2E4C9B}"/>
              </a:ext>
            </a:extLst>
          </p:cNvPr>
          <p:cNvSpPr txBox="1"/>
          <p:nvPr/>
        </p:nvSpPr>
        <p:spPr>
          <a:xfrm>
            <a:off x="190362" y="124546"/>
            <a:ext cx="11150083" cy="523220"/>
          </a:xfrm>
          <a:prstGeom prst="rect">
            <a:avLst/>
          </a:prstGeom>
          <a:noFill/>
        </p:spPr>
        <p:txBody>
          <a:bodyPr wrap="square" rtlCol="0">
            <a:spAutoFit/>
          </a:bodyPr>
          <a:lstStyle/>
          <a:p>
            <a:r>
              <a:rPr lang="fr-FR" sz="2800" dirty="0">
                <a:solidFill>
                  <a:srgbClr val="4D5F6F"/>
                </a:solidFill>
              </a:rPr>
              <a:t>Relevance of </a:t>
            </a:r>
            <a:r>
              <a:rPr lang="fr-FR" sz="2800" dirty="0" err="1">
                <a:solidFill>
                  <a:srgbClr val="4D5F6F"/>
                </a:solidFill>
              </a:rPr>
              <a:t>Regional</a:t>
            </a:r>
            <a:r>
              <a:rPr lang="fr-FR" sz="2800" dirty="0">
                <a:solidFill>
                  <a:srgbClr val="4D5F6F"/>
                </a:solidFill>
              </a:rPr>
              <a:t> </a:t>
            </a:r>
            <a:r>
              <a:rPr lang="fr-FR" sz="2800" dirty="0" err="1">
                <a:solidFill>
                  <a:srgbClr val="4D5F6F"/>
                </a:solidFill>
              </a:rPr>
              <a:t>Integration</a:t>
            </a:r>
            <a:endParaRPr lang="fr-FR" sz="2800" dirty="0">
              <a:solidFill>
                <a:srgbClr val="4D5F6F"/>
              </a:solidFill>
            </a:endParaRPr>
          </a:p>
        </p:txBody>
      </p:sp>
      <p:pic>
        <p:nvPicPr>
          <p:cNvPr id="7" name="Image 3">
            <a:extLst>
              <a:ext uri="{FF2B5EF4-FFF2-40B4-BE49-F238E27FC236}">
                <a16:creationId xmlns:a16="http://schemas.microsoft.com/office/drawing/2014/main" id="{B78E638E-1F66-5A9C-FF00-EE846662A7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1287" y="1423578"/>
            <a:ext cx="2264832" cy="191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descr="C:\Users\jacques.atangana.PEAC\Pictures\peac pip.jpg">
            <a:extLst>
              <a:ext uri="{FF2B5EF4-FFF2-40B4-BE49-F238E27FC236}">
                <a16:creationId xmlns:a16="http://schemas.microsoft.com/office/drawing/2014/main" id="{6F035B7D-FDBE-B629-F737-03D15049BF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8775" t="21605" r="7904"/>
          <a:stretch>
            <a:fillRect/>
          </a:stretch>
        </p:blipFill>
        <p:spPr bwMode="auto">
          <a:xfrm>
            <a:off x="7366962" y="3339661"/>
            <a:ext cx="3973483" cy="333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0">
            <a:extLst>
              <a:ext uri="{FF2B5EF4-FFF2-40B4-BE49-F238E27FC236}">
                <a16:creationId xmlns:a16="http://schemas.microsoft.com/office/drawing/2014/main" id="{4D4FD32C-6E57-1630-F5E5-278AAF38EF75}"/>
              </a:ext>
            </a:extLst>
          </p:cNvPr>
          <p:cNvSpPr txBox="1"/>
          <p:nvPr/>
        </p:nvSpPr>
        <p:spPr>
          <a:xfrm>
            <a:off x="7092142" y="979248"/>
            <a:ext cx="5099858" cy="276999"/>
          </a:xfrm>
          <a:prstGeom prst="rect">
            <a:avLst/>
          </a:prstGeom>
          <a:solidFill>
            <a:schemeClr val="accent5"/>
          </a:solidFill>
        </p:spPr>
        <p:txBody>
          <a:bodyPr wrap="square">
            <a:spAutoFit/>
          </a:bodyPr>
          <a:lstStyle/>
          <a:p>
            <a:r>
              <a:rPr kumimoji="0" lang="fr-FR" sz="1200" b="1" i="0" u="none" strike="noStrike" cap="none" normalizeH="0" baseline="0" dirty="0">
                <a:ln>
                  <a:noFill/>
                </a:ln>
                <a:solidFill>
                  <a:srgbClr val="003300"/>
                </a:solidFill>
                <a:effectLst/>
                <a:latin typeface="Arial Black" panose="020B0A04020102020204" pitchFamily="34" charset="0"/>
              </a:rPr>
              <a:t>Position du PEAC et les corridors vers les autres Pools</a:t>
            </a:r>
            <a:endParaRPr lang="fr-FR" sz="1200" dirty="0"/>
          </a:p>
        </p:txBody>
      </p:sp>
      <p:sp>
        <p:nvSpPr>
          <p:cNvPr id="12" name="ZoneTexte 11">
            <a:extLst>
              <a:ext uri="{FF2B5EF4-FFF2-40B4-BE49-F238E27FC236}">
                <a16:creationId xmlns:a16="http://schemas.microsoft.com/office/drawing/2014/main" id="{98889A11-AA12-9185-293F-CBC4055F3655}"/>
              </a:ext>
            </a:extLst>
          </p:cNvPr>
          <p:cNvSpPr txBox="1"/>
          <p:nvPr/>
        </p:nvSpPr>
        <p:spPr>
          <a:xfrm>
            <a:off x="802179" y="1051245"/>
            <a:ext cx="5099858" cy="276999"/>
          </a:xfrm>
          <a:prstGeom prst="rect">
            <a:avLst/>
          </a:prstGeom>
          <a:solidFill>
            <a:schemeClr val="accent4"/>
          </a:solidFill>
        </p:spPr>
        <p:txBody>
          <a:bodyPr wrap="square">
            <a:spAutoFit/>
          </a:bodyPr>
          <a:lstStyle/>
          <a:p>
            <a:r>
              <a:rPr lang="fr-FR" sz="1200" b="1" dirty="0">
                <a:solidFill>
                  <a:srgbClr val="003300"/>
                </a:solidFill>
                <a:latin typeface="Arial Black" panose="020B0A04020102020204" pitchFamily="34" charset="0"/>
              </a:rPr>
              <a:t>Quelques concours des PTFs au</a:t>
            </a:r>
            <a:r>
              <a:rPr kumimoji="0" lang="fr-FR" sz="1200" b="1" i="0" u="none" strike="noStrike" cap="none" normalizeH="0" baseline="0" dirty="0">
                <a:ln>
                  <a:noFill/>
                </a:ln>
                <a:solidFill>
                  <a:srgbClr val="003300"/>
                </a:solidFill>
                <a:effectLst/>
                <a:latin typeface="Arial Black" panose="020B0A04020102020204" pitchFamily="34" charset="0"/>
              </a:rPr>
              <a:t> PEAC de 2003 à 2018</a:t>
            </a:r>
            <a:endParaRPr lang="fr-FR" sz="1200" dirty="0"/>
          </a:p>
        </p:txBody>
      </p:sp>
      <p:pic>
        <p:nvPicPr>
          <p:cNvPr id="4" name="Picture 3">
            <a:extLst>
              <a:ext uri="{FF2B5EF4-FFF2-40B4-BE49-F238E27FC236}">
                <a16:creationId xmlns:a16="http://schemas.microsoft.com/office/drawing/2014/main" id="{D3958EDD-3C9E-264C-8BBA-B0BA86CD32C4}"/>
              </a:ext>
            </a:extLst>
          </p:cNvPr>
          <p:cNvPicPr>
            <a:picLocks noChangeAspect="1"/>
          </p:cNvPicPr>
          <p:nvPr/>
        </p:nvPicPr>
        <p:blipFill>
          <a:blip r:embed="rId5"/>
          <a:stretch>
            <a:fillRect/>
          </a:stretch>
        </p:blipFill>
        <p:spPr>
          <a:xfrm>
            <a:off x="0" y="2220686"/>
            <a:ext cx="7943908" cy="3227294"/>
          </a:xfrm>
          <a:prstGeom prst="rect">
            <a:avLst/>
          </a:prstGeom>
        </p:spPr>
      </p:pic>
    </p:spTree>
    <p:extLst>
      <p:ext uri="{BB962C8B-B14F-4D97-AF65-F5344CB8AC3E}">
        <p14:creationId xmlns:p14="http://schemas.microsoft.com/office/powerpoint/2010/main" val="1820252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7616A-7020-A746-924D-48F6E321B19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CECE675-F7C6-8114-84B7-A87EC88BFEDF}"/>
              </a:ext>
            </a:extLst>
          </p:cNvPr>
          <p:cNvSpPr txBox="1"/>
          <p:nvPr/>
        </p:nvSpPr>
        <p:spPr>
          <a:xfrm>
            <a:off x="190362" y="124546"/>
            <a:ext cx="11331078" cy="523220"/>
          </a:xfrm>
          <a:prstGeom prst="rect">
            <a:avLst/>
          </a:prstGeom>
          <a:noFill/>
        </p:spPr>
        <p:txBody>
          <a:bodyPr wrap="square" rtlCol="0">
            <a:spAutoFit/>
          </a:bodyPr>
          <a:lstStyle/>
          <a:p>
            <a:r>
              <a:rPr lang="en-US" sz="2800" dirty="0">
                <a:solidFill>
                  <a:srgbClr val="4D5F6F"/>
                </a:solidFill>
              </a:rPr>
              <a:t>Recent noteworthy development </a:t>
            </a:r>
          </a:p>
        </p:txBody>
      </p:sp>
      <p:sp>
        <p:nvSpPr>
          <p:cNvPr id="6" name="ZoneTexte 5">
            <a:extLst>
              <a:ext uri="{FF2B5EF4-FFF2-40B4-BE49-F238E27FC236}">
                <a16:creationId xmlns:a16="http://schemas.microsoft.com/office/drawing/2014/main" id="{7F545D98-584E-9050-0F1A-53CC29EA06AE}"/>
              </a:ext>
            </a:extLst>
          </p:cNvPr>
          <p:cNvSpPr txBox="1"/>
          <p:nvPr/>
        </p:nvSpPr>
        <p:spPr>
          <a:xfrm>
            <a:off x="130629" y="829507"/>
            <a:ext cx="6466724" cy="5940088"/>
          </a:xfrm>
          <a:prstGeom prst="rect">
            <a:avLst/>
          </a:prstGeom>
          <a:noFill/>
        </p:spPr>
        <p:txBody>
          <a:bodyPr wrap="square" rtlCol="0">
            <a:spAutoFit/>
          </a:bodyPr>
          <a:lstStyle/>
          <a:p>
            <a:pPr marL="285750" indent="-285750" algn="just">
              <a:buFont typeface="Wingdings" panose="05000000000000000000" pitchFamily="2" charset="2"/>
              <a:buChar char="Ø"/>
            </a:pPr>
            <a:r>
              <a:rPr lang="fr-FR" sz="2000" dirty="0" err="1"/>
              <a:t>Preparation</a:t>
            </a:r>
            <a:r>
              <a:rPr lang="fr-FR" sz="2000" dirty="0"/>
              <a:t> and adoption of CAPP Strategic Business Plan 2025-2028 in 2024, </a:t>
            </a:r>
            <a:r>
              <a:rPr lang="fr-FR" sz="2000" dirty="0" err="1"/>
              <a:t>financed</a:t>
            </a:r>
            <a:r>
              <a:rPr lang="fr-FR" sz="2000" dirty="0"/>
              <a:t> by the World Bank;</a:t>
            </a:r>
          </a:p>
          <a:p>
            <a:pPr marL="285750" indent="-285750" algn="just">
              <a:buFont typeface="Wingdings" panose="05000000000000000000" pitchFamily="2" charset="2"/>
              <a:buChar char="Ø"/>
            </a:pPr>
            <a:endParaRPr lang="fr-FR" sz="2000" dirty="0"/>
          </a:p>
          <a:p>
            <a:pPr marL="285750" indent="-285750" algn="just">
              <a:buFont typeface="Wingdings" panose="05000000000000000000" pitchFamily="2" charset="2"/>
              <a:buChar char="Ø"/>
            </a:pPr>
            <a:r>
              <a:rPr lang="fr-FR" sz="2000" dirty="0" err="1"/>
              <a:t>Preparation</a:t>
            </a:r>
            <a:r>
              <a:rPr lang="fr-FR" sz="2000" dirty="0"/>
              <a:t> of the CAPP Mater plan, </a:t>
            </a:r>
            <a:r>
              <a:rPr lang="fr-FR" sz="2000" dirty="0" err="1"/>
              <a:t>currently</a:t>
            </a:r>
            <a:r>
              <a:rPr lang="fr-FR" sz="2000" dirty="0"/>
              <a:t> </a:t>
            </a:r>
            <a:r>
              <a:rPr lang="fr-FR" sz="2000" dirty="0" err="1"/>
              <a:t>ongoing</a:t>
            </a:r>
            <a:r>
              <a:rPr lang="fr-FR" sz="2000" dirty="0"/>
              <a:t>, </a:t>
            </a:r>
            <a:r>
              <a:rPr lang="fr-FR" sz="2000" dirty="0" err="1"/>
              <a:t>financed</a:t>
            </a:r>
            <a:r>
              <a:rPr lang="fr-FR" sz="2000" dirty="0"/>
              <a:t> by the </a:t>
            </a:r>
            <a:r>
              <a:rPr lang="fr-FR" sz="2000" dirty="0" err="1"/>
              <a:t>AfDB</a:t>
            </a:r>
            <a:r>
              <a:rPr lang="fr-FR" sz="2000" dirty="0"/>
              <a:t> in collaboration </a:t>
            </a:r>
            <a:r>
              <a:rPr lang="fr-FR" sz="2000" dirty="0" err="1"/>
              <a:t>with</a:t>
            </a:r>
            <a:r>
              <a:rPr lang="fr-FR" sz="2000" dirty="0"/>
              <a:t> the World Bank-</a:t>
            </a:r>
            <a:r>
              <a:rPr lang="fr-FR" sz="2000" dirty="0" err="1"/>
              <a:t>expected</a:t>
            </a:r>
            <a:r>
              <a:rPr lang="fr-FR" sz="2000" dirty="0"/>
              <a:t> adoption by end of 2026;</a:t>
            </a:r>
          </a:p>
          <a:p>
            <a:pPr marL="285750" indent="-285750" algn="just">
              <a:buFont typeface="Wingdings" panose="05000000000000000000" pitchFamily="2" charset="2"/>
              <a:buChar char="Ø"/>
            </a:pPr>
            <a:endParaRPr lang="fr-FR" sz="2000" dirty="0"/>
          </a:p>
          <a:p>
            <a:pPr marL="285750" indent="-285750" algn="just">
              <a:buFont typeface="Wingdings" panose="05000000000000000000" pitchFamily="2" charset="2"/>
              <a:buChar char="Ø"/>
            </a:pPr>
            <a:r>
              <a:rPr lang="fr-FR" sz="2000" dirty="0"/>
              <a:t>Pre-</a:t>
            </a:r>
            <a:r>
              <a:rPr lang="fr-FR" sz="2000" dirty="0" err="1"/>
              <a:t>feasibility</a:t>
            </a:r>
            <a:r>
              <a:rPr lang="fr-FR" sz="2000" dirty="0"/>
              <a:t> </a:t>
            </a:r>
            <a:r>
              <a:rPr lang="fr-FR" sz="2000" dirty="0" err="1"/>
              <a:t>study</a:t>
            </a:r>
            <a:r>
              <a:rPr lang="fr-FR" sz="2000" dirty="0"/>
              <a:t> of MV cross-border interconnections </a:t>
            </a:r>
            <a:r>
              <a:rPr lang="fr-FR" sz="2000" dirty="0" err="1"/>
              <a:t>between</a:t>
            </a:r>
            <a:r>
              <a:rPr lang="fr-FR" sz="2000" dirty="0"/>
              <a:t> </a:t>
            </a:r>
            <a:r>
              <a:rPr lang="fr-FR" sz="2000" dirty="0" err="1"/>
              <a:t>Cameroon</a:t>
            </a:r>
            <a:r>
              <a:rPr lang="fr-FR" sz="2000" dirty="0"/>
              <a:t>-CAR, </a:t>
            </a:r>
            <a:r>
              <a:rPr lang="fr-FR" sz="2000" dirty="0" err="1"/>
              <a:t>Cameroon</a:t>
            </a:r>
            <a:r>
              <a:rPr lang="fr-FR" sz="2000" dirty="0"/>
              <a:t>-Gabon, </a:t>
            </a:r>
            <a:r>
              <a:rPr lang="fr-FR" sz="2000" dirty="0" err="1"/>
              <a:t>Cameroon-RoC</a:t>
            </a:r>
            <a:r>
              <a:rPr lang="fr-FR" sz="2000" dirty="0"/>
              <a:t>, and Gabon-</a:t>
            </a:r>
            <a:r>
              <a:rPr lang="fr-FR" sz="2000" dirty="0" err="1"/>
              <a:t>RoC</a:t>
            </a:r>
            <a:r>
              <a:rPr lang="fr-FR" sz="2000" dirty="0"/>
              <a:t>) in 2025</a:t>
            </a:r>
          </a:p>
          <a:p>
            <a:pPr algn="just"/>
            <a:endParaRPr lang="fr-FR" sz="2000" dirty="0"/>
          </a:p>
          <a:p>
            <a:pPr marL="285750" indent="-285750" algn="just">
              <a:buFont typeface="Wingdings" panose="05000000000000000000" pitchFamily="2" charset="2"/>
              <a:buChar char="Ø"/>
            </a:pPr>
            <a:r>
              <a:rPr lang="fr-FR" sz="2000" dirty="0" err="1"/>
              <a:t>Technical</a:t>
            </a:r>
            <a:r>
              <a:rPr lang="fr-FR" sz="2000" dirty="0"/>
              <a:t> </a:t>
            </a:r>
            <a:r>
              <a:rPr lang="fr-FR" sz="2000" dirty="0" err="1"/>
              <a:t>feasibility</a:t>
            </a:r>
            <a:r>
              <a:rPr lang="fr-FR" sz="2000" dirty="0"/>
              <a:t> </a:t>
            </a:r>
            <a:r>
              <a:rPr lang="fr-FR" sz="2000" dirty="0" err="1"/>
              <a:t>study</a:t>
            </a:r>
            <a:r>
              <a:rPr lang="fr-FR" sz="2000" dirty="0"/>
              <a:t> of the Energy </a:t>
            </a:r>
            <a:r>
              <a:rPr lang="fr-FR" sz="2000" dirty="0" err="1"/>
              <a:t>friendly</a:t>
            </a:r>
            <a:r>
              <a:rPr lang="fr-FR" sz="2000" dirty="0"/>
              <a:t> HV </a:t>
            </a:r>
            <a:r>
              <a:rPr lang="fr-FR" sz="2000" dirty="0" err="1"/>
              <a:t>loop</a:t>
            </a:r>
            <a:r>
              <a:rPr lang="fr-FR" sz="2000" dirty="0"/>
              <a:t>, Pointe-Noire-Brazzaville-Kinshasa section, </a:t>
            </a:r>
            <a:r>
              <a:rPr lang="fr-FR" sz="2000" dirty="0" err="1"/>
              <a:t>financed</a:t>
            </a:r>
            <a:r>
              <a:rPr lang="fr-FR" sz="2000" dirty="0"/>
              <a:t> by the </a:t>
            </a:r>
            <a:r>
              <a:rPr lang="fr-FR" sz="2000" dirty="0" err="1"/>
              <a:t>European</a:t>
            </a:r>
            <a:r>
              <a:rPr lang="fr-FR" sz="2000" dirty="0"/>
              <a:t> Union- </a:t>
            </a:r>
            <a:r>
              <a:rPr lang="fr-FR" sz="2000" dirty="0" err="1"/>
              <a:t>expected</a:t>
            </a:r>
            <a:r>
              <a:rPr lang="fr-FR" sz="2000" dirty="0"/>
              <a:t> </a:t>
            </a:r>
            <a:r>
              <a:rPr lang="fr-FR" sz="2000" dirty="0" err="1"/>
              <a:t>completion</a:t>
            </a:r>
            <a:r>
              <a:rPr lang="fr-FR" sz="2000" dirty="0"/>
              <a:t> by August 2026;</a:t>
            </a:r>
          </a:p>
          <a:p>
            <a:pPr algn="just"/>
            <a:endParaRPr lang="fr-FR" sz="2000" dirty="0"/>
          </a:p>
          <a:p>
            <a:pPr marL="285750" indent="-285750" algn="just">
              <a:buFont typeface="Wingdings" panose="05000000000000000000" pitchFamily="2" charset="2"/>
              <a:buChar char="Ø"/>
            </a:pPr>
            <a:r>
              <a:rPr lang="fr-FR" sz="2000" dirty="0" err="1"/>
              <a:t>Study</a:t>
            </a:r>
            <a:r>
              <a:rPr lang="fr-FR" sz="2000" dirty="0"/>
              <a:t> of the HV </a:t>
            </a:r>
            <a:r>
              <a:rPr lang="fr-FR" sz="2000" dirty="0" err="1"/>
              <a:t>interconnection</a:t>
            </a:r>
            <a:r>
              <a:rPr lang="fr-FR" sz="2000" dirty="0"/>
              <a:t> of the </a:t>
            </a:r>
            <a:r>
              <a:rPr lang="fr-FR" sz="2000" dirty="0" err="1"/>
              <a:t>electricity</a:t>
            </a:r>
            <a:r>
              <a:rPr lang="fr-FR" sz="2000" dirty="0"/>
              <a:t> networks of Equatorial </a:t>
            </a:r>
            <a:r>
              <a:rPr lang="fr-FR" sz="2000" dirty="0" err="1"/>
              <a:t>Guinea</a:t>
            </a:r>
            <a:r>
              <a:rPr lang="fr-FR" sz="2000" dirty="0"/>
              <a:t> and Gabon (Mongomo-Oyem-Makokou) (</a:t>
            </a:r>
            <a:r>
              <a:rPr lang="fr-FR" sz="2000" dirty="0" err="1"/>
              <a:t>Detailed</a:t>
            </a:r>
            <a:r>
              <a:rPr lang="fr-FR" sz="2000" dirty="0"/>
              <a:t> </a:t>
            </a:r>
            <a:r>
              <a:rPr lang="fr-FR" sz="2000" dirty="0" err="1"/>
              <a:t>study</a:t>
            </a:r>
            <a:r>
              <a:rPr lang="fr-FR" sz="2000" dirty="0"/>
              <a:t> </a:t>
            </a:r>
            <a:r>
              <a:rPr lang="fr-FR" sz="2000" dirty="0" err="1"/>
              <a:t>validated</a:t>
            </a:r>
            <a:r>
              <a:rPr lang="fr-FR" sz="2000" dirty="0"/>
              <a:t> in </a:t>
            </a:r>
            <a:r>
              <a:rPr lang="fr-FR" sz="2000" dirty="0" err="1"/>
              <a:t>february</a:t>
            </a:r>
            <a:r>
              <a:rPr lang="fr-FR" sz="2000" dirty="0"/>
              <a:t> 2025)</a:t>
            </a:r>
          </a:p>
        </p:txBody>
      </p:sp>
      <p:sp>
        <p:nvSpPr>
          <p:cNvPr id="7" name="ZoneTexte 6">
            <a:extLst>
              <a:ext uri="{FF2B5EF4-FFF2-40B4-BE49-F238E27FC236}">
                <a16:creationId xmlns:a16="http://schemas.microsoft.com/office/drawing/2014/main" id="{3DFE69C9-B155-7B3F-0133-7288CE44AEC0}"/>
              </a:ext>
            </a:extLst>
          </p:cNvPr>
          <p:cNvSpPr txBox="1"/>
          <p:nvPr/>
        </p:nvSpPr>
        <p:spPr>
          <a:xfrm>
            <a:off x="6762909" y="1251637"/>
            <a:ext cx="4994287" cy="707886"/>
          </a:xfrm>
          <a:prstGeom prst="rect">
            <a:avLst/>
          </a:prstGeom>
          <a:noFill/>
        </p:spPr>
        <p:txBody>
          <a:bodyPr wrap="square" rtlCol="0">
            <a:spAutoFit/>
          </a:bodyPr>
          <a:lstStyle/>
          <a:p>
            <a:pPr algn="just"/>
            <a:r>
              <a:rPr lang="fr-FR" sz="2000" b="1" dirty="0"/>
              <a:t>Cameroun-Tchad HV Interconnexion Project-</a:t>
            </a:r>
            <a:r>
              <a:rPr lang="fr-FR" sz="2000" b="1" dirty="0" err="1"/>
              <a:t>Expected</a:t>
            </a:r>
            <a:r>
              <a:rPr lang="fr-FR" sz="2000" b="1" dirty="0"/>
              <a:t> </a:t>
            </a:r>
            <a:r>
              <a:rPr lang="fr-FR" sz="2000" b="1" dirty="0" err="1"/>
              <a:t>commisionning</a:t>
            </a:r>
            <a:r>
              <a:rPr lang="fr-FR" sz="2000" b="1" dirty="0"/>
              <a:t> date 2028/2029</a:t>
            </a:r>
          </a:p>
        </p:txBody>
      </p:sp>
      <p:pic>
        <p:nvPicPr>
          <p:cNvPr id="8" name="Picture 1">
            <a:extLst>
              <a:ext uri="{FF2B5EF4-FFF2-40B4-BE49-F238E27FC236}">
                <a16:creationId xmlns:a16="http://schemas.microsoft.com/office/drawing/2014/main" id="{3446C921-E747-6827-83D8-E7679419BADA}"/>
              </a:ext>
            </a:extLst>
          </p:cNvPr>
          <p:cNvPicPr>
            <a:picLocks noChangeAspect="1"/>
          </p:cNvPicPr>
          <p:nvPr/>
        </p:nvPicPr>
        <p:blipFill rotWithShape="1">
          <a:blip r:embed="rId4"/>
          <a:srcRect l="36700" t="28174" r="36675" b="27401"/>
          <a:stretch>
            <a:fillRect/>
          </a:stretch>
        </p:blipFill>
        <p:spPr bwMode="auto">
          <a:xfrm>
            <a:off x="6762909" y="1959523"/>
            <a:ext cx="4994287" cy="477393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93694411"/>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47982-6F36-B74D-6E4B-4278A5DB233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40E0F76-2B4F-9754-87AC-17F2CEA14158}"/>
              </a:ext>
            </a:extLst>
          </p:cNvPr>
          <p:cNvSpPr txBox="1"/>
          <p:nvPr/>
        </p:nvSpPr>
        <p:spPr>
          <a:xfrm>
            <a:off x="190362" y="124546"/>
            <a:ext cx="11150083" cy="523220"/>
          </a:xfrm>
          <a:prstGeom prst="rect">
            <a:avLst/>
          </a:prstGeom>
          <a:noFill/>
        </p:spPr>
        <p:txBody>
          <a:bodyPr wrap="square" rtlCol="0">
            <a:spAutoFit/>
          </a:bodyPr>
          <a:lstStyle/>
          <a:p>
            <a:r>
              <a:rPr lang="en-US" sz="2800" dirty="0">
                <a:solidFill>
                  <a:srgbClr val="4D5F6F"/>
                </a:solidFill>
              </a:rPr>
              <a:t>Key challenges and Priorities</a:t>
            </a:r>
          </a:p>
        </p:txBody>
      </p:sp>
      <p:pic>
        <p:nvPicPr>
          <p:cNvPr id="3" name="Image 2">
            <a:extLst>
              <a:ext uri="{FF2B5EF4-FFF2-40B4-BE49-F238E27FC236}">
                <a16:creationId xmlns:a16="http://schemas.microsoft.com/office/drawing/2014/main" id="{69BF124A-2845-C358-30A8-290AD15F7A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4096" y="1787236"/>
            <a:ext cx="5960224" cy="4663439"/>
          </a:xfrm>
          <a:prstGeom prst="rect">
            <a:avLst/>
          </a:prstGeom>
        </p:spPr>
      </p:pic>
      <p:sp>
        <p:nvSpPr>
          <p:cNvPr id="4" name="ZoneTexte 3">
            <a:extLst>
              <a:ext uri="{FF2B5EF4-FFF2-40B4-BE49-F238E27FC236}">
                <a16:creationId xmlns:a16="http://schemas.microsoft.com/office/drawing/2014/main" id="{4A36502A-5B68-9EE7-F1D3-00D7CD0446DD}"/>
              </a:ext>
            </a:extLst>
          </p:cNvPr>
          <p:cNvSpPr txBox="1"/>
          <p:nvPr/>
        </p:nvSpPr>
        <p:spPr>
          <a:xfrm>
            <a:off x="6400799" y="1080655"/>
            <a:ext cx="4862945" cy="369332"/>
          </a:xfrm>
          <a:prstGeom prst="rect">
            <a:avLst/>
          </a:prstGeom>
          <a:noFill/>
        </p:spPr>
        <p:txBody>
          <a:bodyPr wrap="square" rtlCol="0">
            <a:spAutoFit/>
          </a:bodyPr>
          <a:lstStyle/>
          <a:p>
            <a:r>
              <a:rPr lang="fr-FR" b="1" dirty="0" err="1"/>
              <a:t>Priority</a:t>
            </a:r>
            <a:r>
              <a:rPr lang="fr-FR" b="1" dirty="0"/>
              <a:t> HV </a:t>
            </a:r>
            <a:r>
              <a:rPr lang="fr-FR" b="1" dirty="0" err="1"/>
              <a:t>Regional</a:t>
            </a:r>
            <a:r>
              <a:rPr lang="fr-FR" b="1" dirty="0"/>
              <a:t> Interconnexion </a:t>
            </a:r>
            <a:r>
              <a:rPr lang="fr-FR" b="1" dirty="0" err="1"/>
              <a:t>Projects</a:t>
            </a:r>
            <a:endParaRPr lang="fr-FR" b="1" dirty="0"/>
          </a:p>
        </p:txBody>
      </p:sp>
      <p:sp>
        <p:nvSpPr>
          <p:cNvPr id="5" name="ZoneTexte 4">
            <a:extLst>
              <a:ext uri="{FF2B5EF4-FFF2-40B4-BE49-F238E27FC236}">
                <a16:creationId xmlns:a16="http://schemas.microsoft.com/office/drawing/2014/main" id="{89329FB6-FD28-F47A-EE05-273D569A9BE2}"/>
              </a:ext>
            </a:extLst>
          </p:cNvPr>
          <p:cNvSpPr txBox="1"/>
          <p:nvPr/>
        </p:nvSpPr>
        <p:spPr>
          <a:xfrm>
            <a:off x="526472" y="1080655"/>
            <a:ext cx="3779522" cy="369332"/>
          </a:xfrm>
          <a:prstGeom prst="rect">
            <a:avLst/>
          </a:prstGeom>
          <a:noFill/>
        </p:spPr>
        <p:txBody>
          <a:bodyPr wrap="square" rtlCol="0">
            <a:spAutoFit/>
          </a:bodyPr>
          <a:lstStyle/>
          <a:p>
            <a:r>
              <a:rPr lang="fr-FR" b="1" dirty="0"/>
              <a:t>Key challenges</a:t>
            </a:r>
          </a:p>
        </p:txBody>
      </p:sp>
      <p:sp>
        <p:nvSpPr>
          <p:cNvPr id="6" name="ZoneTexte 5">
            <a:extLst>
              <a:ext uri="{FF2B5EF4-FFF2-40B4-BE49-F238E27FC236}">
                <a16:creationId xmlns:a16="http://schemas.microsoft.com/office/drawing/2014/main" id="{DD05C599-5745-7E7D-2260-ADA0375F5ADE}"/>
              </a:ext>
            </a:extLst>
          </p:cNvPr>
          <p:cNvSpPr txBox="1"/>
          <p:nvPr/>
        </p:nvSpPr>
        <p:spPr>
          <a:xfrm>
            <a:off x="310055" y="1557028"/>
            <a:ext cx="5043341" cy="4524315"/>
          </a:xfrm>
          <a:prstGeom prst="rect">
            <a:avLst/>
          </a:prstGeom>
          <a:solidFill>
            <a:schemeClr val="accent1">
              <a:lumMod val="20000"/>
              <a:lumOff val="80000"/>
            </a:schemeClr>
          </a:solidFill>
        </p:spPr>
        <p:txBody>
          <a:bodyPr wrap="square" rtlCol="0">
            <a:spAutoFit/>
          </a:bodyPr>
          <a:lstStyle/>
          <a:p>
            <a:pPr marL="285750" indent="-285750" algn="just">
              <a:buFont typeface="Wingdings" panose="05000000000000000000" pitchFamily="2" charset="2"/>
              <a:buChar char="Ø"/>
            </a:pPr>
            <a:r>
              <a:rPr lang="fr-FR" sz="2400" dirty="0" err="1"/>
              <a:t>Contribute</a:t>
            </a:r>
            <a:r>
              <a:rPr lang="fr-FR" sz="2400" dirty="0"/>
              <a:t> to the </a:t>
            </a:r>
            <a:r>
              <a:rPr lang="fr-FR" sz="2400" dirty="0" err="1"/>
              <a:t>development</a:t>
            </a:r>
            <a:r>
              <a:rPr lang="fr-FR" sz="2400" dirty="0"/>
              <a:t> of </a:t>
            </a:r>
            <a:r>
              <a:rPr lang="fr-FR" sz="2400" dirty="0" err="1"/>
              <a:t>regional</a:t>
            </a:r>
            <a:r>
              <a:rPr lang="fr-FR" sz="2400" dirty="0"/>
              <a:t> </a:t>
            </a:r>
            <a:r>
              <a:rPr lang="fr-FR" sz="2400" dirty="0" err="1"/>
              <a:t>projects</a:t>
            </a:r>
            <a:r>
              <a:rPr lang="fr-FR" sz="2400" dirty="0"/>
              <a:t>;</a:t>
            </a:r>
          </a:p>
          <a:p>
            <a:pPr marL="285750" indent="-285750" algn="just">
              <a:buFont typeface="Wingdings" panose="05000000000000000000" pitchFamily="2" charset="2"/>
              <a:buChar char="Ø"/>
            </a:pPr>
            <a:r>
              <a:rPr lang="fr-FR" sz="2400" dirty="0"/>
              <a:t> </a:t>
            </a:r>
            <a:r>
              <a:rPr lang="fr-FR" sz="2400" dirty="0" err="1"/>
              <a:t>Strenghten</a:t>
            </a:r>
            <a:r>
              <a:rPr lang="fr-FR" sz="2400" dirty="0"/>
              <a:t> the </a:t>
            </a:r>
            <a:r>
              <a:rPr lang="fr-FR" sz="2400" dirty="0" err="1"/>
              <a:t>technical</a:t>
            </a:r>
            <a:r>
              <a:rPr lang="fr-FR" sz="2400" dirty="0"/>
              <a:t> and </a:t>
            </a:r>
            <a:r>
              <a:rPr lang="fr-FR" sz="2400" dirty="0" err="1"/>
              <a:t>human</a:t>
            </a:r>
            <a:r>
              <a:rPr lang="fr-FR" sz="2400" dirty="0"/>
              <a:t> </a:t>
            </a:r>
            <a:r>
              <a:rPr lang="fr-FR" sz="2400" dirty="0" err="1"/>
              <a:t>capacities</a:t>
            </a:r>
            <a:r>
              <a:rPr lang="fr-FR" sz="2400" dirty="0"/>
              <a:t> of CAPP and of stakeholders </a:t>
            </a:r>
            <a:r>
              <a:rPr lang="fr-FR" sz="2400" dirty="0" err="1"/>
              <a:t>within</a:t>
            </a:r>
            <a:r>
              <a:rPr lang="fr-FR" sz="2400" dirty="0"/>
              <a:t> the institution </a:t>
            </a:r>
            <a:r>
              <a:rPr lang="fr-FR" sz="2400" dirty="0" err="1"/>
              <a:t>framework</a:t>
            </a:r>
            <a:r>
              <a:rPr lang="fr-FR" sz="2400" dirty="0"/>
              <a:t>;</a:t>
            </a:r>
          </a:p>
          <a:p>
            <a:pPr marL="285750" indent="-285750" algn="just">
              <a:buFont typeface="Wingdings" panose="05000000000000000000" pitchFamily="2" charset="2"/>
              <a:buChar char="Ø"/>
            </a:pPr>
            <a:r>
              <a:rPr lang="fr-FR" sz="2400" dirty="0"/>
              <a:t>Support the </a:t>
            </a:r>
            <a:r>
              <a:rPr lang="fr-FR" sz="2400" dirty="0" err="1"/>
              <a:t>operationalization</a:t>
            </a:r>
            <a:r>
              <a:rPr lang="fr-FR" sz="2400" dirty="0"/>
              <a:t> of CORREAC ;</a:t>
            </a:r>
          </a:p>
          <a:p>
            <a:pPr marL="285750" indent="-285750" algn="just">
              <a:buFont typeface="Wingdings" panose="05000000000000000000" pitchFamily="2" charset="2"/>
              <a:buChar char="Ø"/>
            </a:pPr>
            <a:r>
              <a:rPr lang="fr-FR" sz="2400" dirty="0" err="1"/>
              <a:t>Further</a:t>
            </a:r>
            <a:r>
              <a:rPr lang="fr-FR" sz="2400" dirty="0"/>
              <a:t> </a:t>
            </a:r>
            <a:r>
              <a:rPr lang="fr-FR" sz="2400" dirty="0" err="1"/>
              <a:t>develop</a:t>
            </a:r>
            <a:r>
              <a:rPr lang="fr-FR" sz="2400" dirty="0"/>
              <a:t> </a:t>
            </a:r>
            <a:r>
              <a:rPr lang="fr-FR" sz="2400" dirty="0" err="1"/>
              <a:t>technical</a:t>
            </a:r>
            <a:r>
              <a:rPr lang="fr-FR" sz="2400" dirty="0"/>
              <a:t> and commercial </a:t>
            </a:r>
            <a:r>
              <a:rPr lang="fr-FR" sz="2400" dirty="0" err="1"/>
              <a:t>rules</a:t>
            </a:r>
            <a:r>
              <a:rPr lang="fr-FR" sz="2400" dirty="0"/>
              <a:t>;</a:t>
            </a:r>
          </a:p>
          <a:p>
            <a:pPr marL="285750" indent="-285750" algn="just">
              <a:buFont typeface="Wingdings" panose="05000000000000000000" pitchFamily="2" charset="2"/>
              <a:buChar char="Ø"/>
            </a:pPr>
            <a:r>
              <a:rPr lang="fr-FR" sz="2400" dirty="0"/>
              <a:t>Promote the </a:t>
            </a:r>
            <a:r>
              <a:rPr lang="fr-FR" sz="2400" dirty="0" err="1"/>
              <a:t>mobilization</a:t>
            </a:r>
            <a:r>
              <a:rPr lang="fr-FR" sz="2400" dirty="0"/>
              <a:t> of </a:t>
            </a:r>
            <a:r>
              <a:rPr lang="fr-FR" sz="2400" dirty="0" err="1"/>
              <a:t>financing</a:t>
            </a:r>
            <a:r>
              <a:rPr lang="fr-FR" sz="2400" dirty="0"/>
              <a:t> for </a:t>
            </a:r>
            <a:r>
              <a:rPr lang="fr-FR" sz="2400" dirty="0" err="1"/>
              <a:t>regional</a:t>
            </a:r>
            <a:r>
              <a:rPr lang="fr-FR" sz="2400" dirty="0"/>
              <a:t> </a:t>
            </a:r>
            <a:r>
              <a:rPr lang="fr-FR" sz="2400" dirty="0" err="1"/>
              <a:t>projects</a:t>
            </a:r>
            <a:endParaRPr lang="fr-FR" sz="2400" dirty="0"/>
          </a:p>
        </p:txBody>
      </p:sp>
      <p:sp>
        <p:nvSpPr>
          <p:cNvPr id="7" name="TextBox 6">
            <a:extLst>
              <a:ext uri="{FF2B5EF4-FFF2-40B4-BE49-F238E27FC236}">
                <a16:creationId xmlns:a16="http://schemas.microsoft.com/office/drawing/2014/main" id="{48E54EA3-6D22-D0FA-C9AF-C09C862AF798}"/>
              </a:ext>
            </a:extLst>
          </p:cNvPr>
          <p:cNvSpPr txBox="1"/>
          <p:nvPr/>
        </p:nvSpPr>
        <p:spPr>
          <a:xfrm>
            <a:off x="10748308" y="4628645"/>
            <a:ext cx="1184274" cy="830997"/>
          </a:xfrm>
          <a:prstGeom prst="rect">
            <a:avLst/>
          </a:prstGeom>
          <a:noFill/>
          <a:ln w="19050">
            <a:solidFill>
              <a:schemeClr val="accent1">
                <a:lumMod val="20000"/>
                <a:lumOff val="80000"/>
              </a:schemeClr>
            </a:solidFill>
          </a:ln>
        </p:spPr>
        <p:txBody>
          <a:bodyPr wrap="square" rtlCol="0">
            <a:spAutoFit/>
          </a:bodyPr>
          <a:lstStyle/>
          <a:p>
            <a:r>
              <a:rPr lang="en-US" sz="1200" b="1" dirty="0"/>
              <a:t>N.B</a:t>
            </a:r>
            <a:r>
              <a:rPr lang="en-US" sz="1200" dirty="0"/>
              <a:t>: The line itinerary will be adjusted , it is just indicative</a:t>
            </a:r>
            <a:endParaRPr lang="en-CM" sz="1200" dirty="0"/>
          </a:p>
        </p:txBody>
      </p:sp>
    </p:spTree>
    <p:extLst>
      <p:ext uri="{BB962C8B-B14F-4D97-AF65-F5344CB8AC3E}">
        <p14:creationId xmlns:p14="http://schemas.microsoft.com/office/powerpoint/2010/main" val="570868592"/>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098F1-2343-B0A3-BBC3-E0F142C937CB}"/>
            </a:ext>
          </a:extLst>
        </p:cNvPr>
        <p:cNvGrpSpPr/>
        <p:nvPr/>
      </p:nvGrpSpPr>
      <p:grpSpPr>
        <a:xfrm>
          <a:off x="0" y="0"/>
          <a:ext cx="0" cy="0"/>
          <a:chOff x="0" y="0"/>
          <a:chExt cx="0" cy="0"/>
        </a:xfrm>
      </p:grpSpPr>
      <p:grpSp>
        <p:nvGrpSpPr>
          <p:cNvPr id="24" name="Group 23">
            <a:extLst>
              <a:ext uri="{FF2B5EF4-FFF2-40B4-BE49-F238E27FC236}">
                <a16:creationId xmlns:a16="http://schemas.microsoft.com/office/drawing/2014/main" id="{D6DD3CB6-4196-446B-F4B8-5FBBC7868294}"/>
              </a:ext>
            </a:extLst>
          </p:cNvPr>
          <p:cNvGrpSpPr/>
          <p:nvPr/>
        </p:nvGrpSpPr>
        <p:grpSpPr>
          <a:xfrm>
            <a:off x="838200" y="1138668"/>
            <a:ext cx="10792265" cy="4705061"/>
            <a:chOff x="681956" y="1091013"/>
            <a:chExt cx="10792265" cy="5077766"/>
          </a:xfrm>
        </p:grpSpPr>
        <p:grpSp>
          <p:nvGrpSpPr>
            <p:cNvPr id="14" name="Group 13">
              <a:extLst>
                <a:ext uri="{FF2B5EF4-FFF2-40B4-BE49-F238E27FC236}">
                  <a16:creationId xmlns:a16="http://schemas.microsoft.com/office/drawing/2014/main" id="{263169E1-DACC-2196-FABC-7C41AB91F3A9}"/>
                </a:ext>
              </a:extLst>
            </p:cNvPr>
            <p:cNvGrpSpPr/>
            <p:nvPr/>
          </p:nvGrpSpPr>
          <p:grpSpPr>
            <a:xfrm>
              <a:off x="681956" y="1102648"/>
              <a:ext cx="2489200" cy="1209777"/>
              <a:chOff x="643808" y="958317"/>
              <a:chExt cx="2489200" cy="1209777"/>
            </a:xfrm>
          </p:grpSpPr>
          <p:sp>
            <p:nvSpPr>
              <p:cNvPr id="8" name="Rectangle 7">
                <a:extLst>
                  <a:ext uri="{FF2B5EF4-FFF2-40B4-BE49-F238E27FC236}">
                    <a16:creationId xmlns:a16="http://schemas.microsoft.com/office/drawing/2014/main" id="{DE357D91-3EB2-64D5-9A2E-C9B0336DD247}"/>
                  </a:ext>
                </a:extLst>
              </p:cNvPr>
              <p:cNvSpPr/>
              <p:nvPr/>
            </p:nvSpPr>
            <p:spPr bwMode="auto">
              <a:xfrm>
                <a:off x="643808" y="1221365"/>
                <a:ext cx="2489200" cy="946729"/>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2000" b="1" i="0" u="none" strike="noStrike" kern="1200" cap="none" spc="0" normalizeH="0" baseline="0" noProof="0" dirty="0" err="1">
                    <a:ln>
                      <a:noFill/>
                    </a:ln>
                    <a:solidFill>
                      <a:prstClr val="black"/>
                    </a:solidFill>
                    <a:effectLst/>
                    <a:uLnTx/>
                    <a:uFillTx/>
                    <a:latin typeface="Trebuchet MS" pitchFamily="34" charset="0"/>
                    <a:ea typeface="+mn-ea"/>
                    <a:cs typeface="Times New Roman" pitchFamily="18" charset="0"/>
                  </a:rPr>
                  <a:t>Strengthtening</a:t>
                </a:r>
                <a:r>
                  <a:rPr kumimoji="0" lang="fr-FR" sz="2000" b="1" i="0" u="none" strike="noStrike" kern="1200" cap="none" spc="0" normalizeH="0" baseline="0" noProof="0" dirty="0">
                    <a:ln>
                      <a:noFill/>
                    </a:ln>
                    <a:solidFill>
                      <a:prstClr val="black"/>
                    </a:solidFill>
                    <a:effectLst/>
                    <a:uLnTx/>
                    <a:uFillTx/>
                    <a:latin typeface="Trebuchet MS" pitchFamily="34" charset="0"/>
                    <a:ea typeface="+mn-ea"/>
                    <a:cs typeface="Times New Roman" pitchFamily="18" charset="0"/>
                  </a:rPr>
                  <a:t> </a:t>
                </a:r>
                <a:r>
                  <a:rPr kumimoji="0" lang="fr-FR" sz="2000" b="1" i="0" u="none" strike="noStrike" kern="1200" cap="none" spc="0" normalizeH="0" baseline="0" noProof="0" dirty="0" err="1">
                    <a:ln>
                      <a:noFill/>
                    </a:ln>
                    <a:solidFill>
                      <a:prstClr val="black"/>
                    </a:solidFill>
                    <a:effectLst/>
                    <a:uLnTx/>
                    <a:uFillTx/>
                    <a:latin typeface="Trebuchet MS" pitchFamily="34" charset="0"/>
                    <a:ea typeface="+mn-ea"/>
                    <a:cs typeface="Times New Roman" pitchFamily="18" charset="0"/>
                  </a:rPr>
                  <a:t>institutional</a:t>
                </a:r>
                <a:r>
                  <a:rPr kumimoji="0" lang="fr-FR" sz="2000" b="1" i="0" u="none" strike="noStrike" kern="1200" cap="none" spc="0" normalizeH="0" baseline="0" noProof="0" dirty="0">
                    <a:ln>
                      <a:noFill/>
                    </a:ln>
                    <a:solidFill>
                      <a:prstClr val="black"/>
                    </a:solidFill>
                    <a:effectLst/>
                    <a:uLnTx/>
                    <a:uFillTx/>
                    <a:latin typeface="Trebuchet MS" pitchFamily="34" charset="0"/>
                    <a:ea typeface="+mn-ea"/>
                    <a:cs typeface="Times New Roman" pitchFamily="18" charset="0"/>
                  </a:rPr>
                  <a:t> </a:t>
                </a:r>
                <a:r>
                  <a:rPr kumimoji="0" lang="fr-FR" sz="2000" b="1" i="0" u="none" strike="noStrike" kern="1200" cap="none" spc="0" normalizeH="0" baseline="0" noProof="0" dirty="0" err="1">
                    <a:ln>
                      <a:noFill/>
                    </a:ln>
                    <a:solidFill>
                      <a:prstClr val="black"/>
                    </a:solidFill>
                    <a:effectLst/>
                    <a:uLnTx/>
                    <a:uFillTx/>
                    <a:latin typeface="Trebuchet MS" pitchFamily="34" charset="0"/>
                    <a:ea typeface="+mn-ea"/>
                    <a:cs typeface="Times New Roman" pitchFamily="18" charset="0"/>
                  </a:rPr>
                  <a:t>capacity</a:t>
                </a:r>
                <a:endParaRPr kumimoji="0" lang="fr-FR" sz="2000" b="1" i="0" u="none" strike="noStrike" kern="1200" cap="none" spc="0" normalizeH="0" baseline="0" noProof="0" dirty="0">
                  <a:ln>
                    <a:noFill/>
                  </a:ln>
                  <a:solidFill>
                    <a:prstClr val="black"/>
                  </a:solidFill>
                  <a:effectLst/>
                  <a:uLnTx/>
                  <a:uFillTx/>
                  <a:latin typeface="Trebuchet MS" pitchFamily="34" charset="0"/>
                  <a:ea typeface="+mn-ea"/>
                  <a:cs typeface="Times New Roman" pitchFamily="18" charset="0"/>
                </a:endParaRPr>
              </a:p>
            </p:txBody>
          </p:sp>
          <p:sp>
            <p:nvSpPr>
              <p:cNvPr id="9" name="Rectangle 8">
                <a:extLst>
                  <a:ext uri="{FF2B5EF4-FFF2-40B4-BE49-F238E27FC236}">
                    <a16:creationId xmlns:a16="http://schemas.microsoft.com/office/drawing/2014/main" id="{4BFBEBCC-972F-7DBC-0D41-61F30217D95B}"/>
                  </a:ext>
                </a:extLst>
              </p:cNvPr>
              <p:cNvSpPr/>
              <p:nvPr/>
            </p:nvSpPr>
            <p:spPr>
              <a:xfrm>
                <a:off x="1377868" y="958317"/>
                <a:ext cx="1021080" cy="26998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ptos" panose="02110004020202020204"/>
                    <a:ea typeface="+mn-ea"/>
                    <a:cs typeface="+mn-cs"/>
                  </a:rPr>
                  <a:t>Pillar 1</a:t>
                </a:r>
              </a:p>
            </p:txBody>
          </p:sp>
        </p:grpSp>
        <p:grpSp>
          <p:nvGrpSpPr>
            <p:cNvPr id="15" name="Group 14">
              <a:extLst>
                <a:ext uri="{FF2B5EF4-FFF2-40B4-BE49-F238E27FC236}">
                  <a16:creationId xmlns:a16="http://schemas.microsoft.com/office/drawing/2014/main" id="{D72F2EDB-0307-9CE6-027B-BB4ADAA4A16E}"/>
                </a:ext>
              </a:extLst>
            </p:cNvPr>
            <p:cNvGrpSpPr/>
            <p:nvPr/>
          </p:nvGrpSpPr>
          <p:grpSpPr>
            <a:xfrm>
              <a:off x="4663406" y="1102648"/>
              <a:ext cx="2843022" cy="1245097"/>
              <a:chOff x="4441743" y="958317"/>
              <a:chExt cx="2843022" cy="1245097"/>
            </a:xfrm>
          </p:grpSpPr>
          <p:sp>
            <p:nvSpPr>
              <p:cNvPr id="2" name="Rectangle 1">
                <a:extLst>
                  <a:ext uri="{FF2B5EF4-FFF2-40B4-BE49-F238E27FC236}">
                    <a16:creationId xmlns:a16="http://schemas.microsoft.com/office/drawing/2014/main" id="{1AE554D2-51BF-B32D-874C-A92F2423210A}"/>
                  </a:ext>
                </a:extLst>
              </p:cNvPr>
              <p:cNvSpPr/>
              <p:nvPr/>
            </p:nvSpPr>
            <p:spPr bwMode="auto">
              <a:xfrm>
                <a:off x="4441743" y="1256685"/>
                <a:ext cx="2843022" cy="946729"/>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2000" b="1" i="0" u="none" strike="noStrike" kern="1200" cap="none" spc="0" normalizeH="0" baseline="0" noProof="0" dirty="0" err="1">
                    <a:ln>
                      <a:noFill/>
                    </a:ln>
                    <a:solidFill>
                      <a:prstClr val="black"/>
                    </a:solidFill>
                    <a:effectLst/>
                    <a:uLnTx/>
                    <a:uFillTx/>
                    <a:latin typeface="Aptos" panose="02110004020202020204"/>
                    <a:ea typeface="+mn-ea"/>
                    <a:cs typeface="Times New Roman" pitchFamily="18" charset="0"/>
                  </a:rPr>
                  <a:t>Expanding</a:t>
                </a: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Times New Roman" pitchFamily="18" charset="0"/>
                  </a:rPr>
                  <a:t> </a:t>
                </a:r>
                <a:r>
                  <a:rPr kumimoji="0" lang="fr-FR" sz="2000" b="1" i="0" u="none" strike="noStrike" kern="1200" cap="none" spc="0" normalizeH="0" baseline="0" noProof="0" dirty="0" err="1">
                    <a:ln>
                      <a:noFill/>
                    </a:ln>
                    <a:solidFill>
                      <a:prstClr val="black"/>
                    </a:solidFill>
                    <a:effectLst/>
                    <a:uLnTx/>
                    <a:uFillTx/>
                    <a:latin typeface="Aptos" panose="02110004020202020204"/>
                    <a:ea typeface="+mn-ea"/>
                    <a:cs typeface="Times New Roman" pitchFamily="18" charset="0"/>
                  </a:rPr>
                  <a:t>electricity</a:t>
                </a: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Times New Roman" pitchFamily="18" charset="0"/>
                  </a:rPr>
                  <a:t> </a:t>
                </a:r>
                <a:r>
                  <a:rPr kumimoji="0" lang="fr-FR" sz="2000" b="1" i="0" u="none" strike="noStrike" kern="1200" cap="none" spc="0" normalizeH="0" baseline="0" noProof="0" dirty="0" err="1">
                    <a:ln>
                      <a:noFill/>
                    </a:ln>
                    <a:solidFill>
                      <a:prstClr val="black"/>
                    </a:solidFill>
                    <a:effectLst/>
                    <a:uLnTx/>
                    <a:uFillTx/>
                    <a:latin typeface="Aptos" panose="02110004020202020204"/>
                    <a:ea typeface="+mn-ea"/>
                    <a:cs typeface="Times New Roman" pitchFamily="18" charset="0"/>
                  </a:rPr>
                  <a:t>access</a:t>
                </a:r>
                <a:endParaRPr kumimoji="0" lang="fr-FR" sz="2000" b="1" i="0" u="none" strike="noStrike" kern="1200" cap="none" spc="0" normalizeH="0" baseline="0" noProof="0" dirty="0">
                  <a:ln>
                    <a:noFill/>
                  </a:ln>
                  <a:solidFill>
                    <a:prstClr val="black"/>
                  </a:solidFill>
                  <a:effectLst/>
                  <a:uLnTx/>
                  <a:uFillTx/>
                  <a:latin typeface="Aptos" panose="02110004020202020204"/>
                  <a:ea typeface="+mn-ea"/>
                  <a:cs typeface="Times New Roman" pitchFamily="18" charset="0"/>
                </a:endParaRPr>
              </a:p>
            </p:txBody>
          </p:sp>
          <p:sp>
            <p:nvSpPr>
              <p:cNvPr id="10" name="Rectangle 9">
                <a:extLst>
                  <a:ext uri="{FF2B5EF4-FFF2-40B4-BE49-F238E27FC236}">
                    <a16:creationId xmlns:a16="http://schemas.microsoft.com/office/drawing/2014/main" id="{CC4F520B-CA0F-6798-85A5-F2C85896A39D}"/>
                  </a:ext>
                </a:extLst>
              </p:cNvPr>
              <p:cNvSpPr/>
              <p:nvPr/>
            </p:nvSpPr>
            <p:spPr>
              <a:xfrm>
                <a:off x="5175803" y="958317"/>
                <a:ext cx="1021080" cy="26998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white"/>
                    </a:solidFill>
                    <a:effectLst/>
                    <a:uLnTx/>
                    <a:uFillTx/>
                    <a:latin typeface="Aptos" panose="02110004020202020204"/>
                    <a:ea typeface="+mn-ea"/>
                    <a:cs typeface="+mn-cs"/>
                  </a:rPr>
                  <a:t>Piliar</a:t>
                </a:r>
                <a:r>
                  <a:rPr kumimoji="0" lang="en-US" sz="1800" b="1" i="0" u="none" strike="noStrike" kern="1200" cap="none" spc="0" normalizeH="0" baseline="0" noProof="0" dirty="0">
                    <a:ln>
                      <a:noFill/>
                    </a:ln>
                    <a:solidFill>
                      <a:prstClr val="white"/>
                    </a:solidFill>
                    <a:effectLst/>
                    <a:uLnTx/>
                    <a:uFillTx/>
                    <a:latin typeface="Aptos" panose="02110004020202020204"/>
                    <a:ea typeface="+mn-ea"/>
                    <a:cs typeface="+mn-cs"/>
                  </a:rPr>
                  <a:t> 2</a:t>
                </a:r>
              </a:p>
            </p:txBody>
          </p:sp>
        </p:grpSp>
        <p:grpSp>
          <p:nvGrpSpPr>
            <p:cNvPr id="16" name="Group 15">
              <a:extLst>
                <a:ext uri="{FF2B5EF4-FFF2-40B4-BE49-F238E27FC236}">
                  <a16:creationId xmlns:a16="http://schemas.microsoft.com/office/drawing/2014/main" id="{1C6A359C-E629-538C-1DD0-E64D9FE7047F}"/>
                </a:ext>
              </a:extLst>
            </p:cNvPr>
            <p:cNvGrpSpPr/>
            <p:nvPr/>
          </p:nvGrpSpPr>
          <p:grpSpPr>
            <a:xfrm>
              <a:off x="8985021" y="1091013"/>
              <a:ext cx="2489200" cy="1271465"/>
              <a:chOff x="8664981" y="953616"/>
              <a:chExt cx="2489200" cy="1271465"/>
            </a:xfrm>
          </p:grpSpPr>
          <p:sp>
            <p:nvSpPr>
              <p:cNvPr id="11" name="Rectangle 10">
                <a:extLst>
                  <a:ext uri="{FF2B5EF4-FFF2-40B4-BE49-F238E27FC236}">
                    <a16:creationId xmlns:a16="http://schemas.microsoft.com/office/drawing/2014/main" id="{25E46549-93EA-253A-CEFA-2B571F333759}"/>
                  </a:ext>
                </a:extLst>
              </p:cNvPr>
              <p:cNvSpPr/>
              <p:nvPr/>
            </p:nvSpPr>
            <p:spPr bwMode="auto">
              <a:xfrm>
                <a:off x="8664981" y="1271418"/>
                <a:ext cx="2489200" cy="953663"/>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2000" b="1" i="0" u="none" strike="noStrike" kern="1200" cap="none" spc="0" normalizeH="0" baseline="0" noProof="0" dirty="0" err="1">
                    <a:ln>
                      <a:noFill/>
                    </a:ln>
                    <a:solidFill>
                      <a:prstClr val="black"/>
                    </a:solidFill>
                    <a:effectLst/>
                    <a:uLnTx/>
                    <a:uFillTx/>
                    <a:latin typeface="Aptos" panose="02110004020202020204"/>
                    <a:ea typeface="+mn-ea"/>
                    <a:cs typeface="Times New Roman" pitchFamily="18" charset="0"/>
                  </a:rPr>
                  <a:t>Augmenting</a:t>
                </a: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Times New Roman" pitchFamily="18" charset="0"/>
                  </a:rPr>
                  <a:t> </a:t>
                </a:r>
                <a:r>
                  <a:rPr kumimoji="0" lang="fr-FR" sz="2000" b="1" i="0" u="none" strike="noStrike" kern="1200" cap="none" spc="0" normalizeH="0" baseline="0" noProof="0" dirty="0" err="1">
                    <a:ln>
                      <a:noFill/>
                    </a:ln>
                    <a:solidFill>
                      <a:prstClr val="black"/>
                    </a:solidFill>
                    <a:effectLst/>
                    <a:uLnTx/>
                    <a:uFillTx/>
                    <a:latin typeface="Aptos" panose="02110004020202020204"/>
                    <a:ea typeface="+mn-ea"/>
                    <a:cs typeface="Times New Roman" pitchFamily="18" charset="0"/>
                  </a:rPr>
                  <a:t>Regional</a:t>
                </a: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Times New Roman" pitchFamily="18" charset="0"/>
                  </a:rPr>
                  <a:t> </a:t>
                </a:r>
                <a:r>
                  <a:rPr kumimoji="0" lang="fr-FR" sz="2000" b="1" i="0" u="none" strike="noStrike" kern="1200" cap="none" spc="0" normalizeH="0" baseline="0" noProof="0" dirty="0" err="1">
                    <a:ln>
                      <a:noFill/>
                    </a:ln>
                    <a:solidFill>
                      <a:prstClr val="black"/>
                    </a:solidFill>
                    <a:effectLst/>
                    <a:uLnTx/>
                    <a:uFillTx/>
                    <a:latin typeface="Aptos" panose="02110004020202020204"/>
                    <a:ea typeface="+mn-ea"/>
                    <a:cs typeface="Times New Roman" pitchFamily="18" charset="0"/>
                  </a:rPr>
                  <a:t>integration</a:t>
                </a:r>
                <a:endParaRPr kumimoji="0" lang="fr-FR" sz="2000" b="1" i="0" u="none" strike="noStrike" kern="1200" cap="none" spc="0" normalizeH="0" baseline="0" noProof="0" dirty="0">
                  <a:ln>
                    <a:noFill/>
                  </a:ln>
                  <a:solidFill>
                    <a:prstClr val="black"/>
                  </a:solidFill>
                  <a:effectLst/>
                  <a:uLnTx/>
                  <a:uFillTx/>
                  <a:latin typeface="Aptos" panose="02110004020202020204"/>
                  <a:ea typeface="+mn-ea"/>
                  <a:cs typeface="Times New Roman" pitchFamily="18" charset="0"/>
                </a:endParaRPr>
              </a:p>
            </p:txBody>
          </p:sp>
          <p:sp>
            <p:nvSpPr>
              <p:cNvPr id="12" name="Rectangle 11">
                <a:extLst>
                  <a:ext uri="{FF2B5EF4-FFF2-40B4-BE49-F238E27FC236}">
                    <a16:creationId xmlns:a16="http://schemas.microsoft.com/office/drawing/2014/main" id="{F5E2CB8A-7313-1740-6151-BAD49427DC9C}"/>
                  </a:ext>
                </a:extLst>
              </p:cNvPr>
              <p:cNvSpPr/>
              <p:nvPr/>
            </p:nvSpPr>
            <p:spPr>
              <a:xfrm>
                <a:off x="9505916" y="953616"/>
                <a:ext cx="1021080" cy="26998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ptos" panose="02110004020202020204"/>
                    <a:ea typeface="+mn-ea"/>
                    <a:cs typeface="+mn-cs"/>
                  </a:rPr>
                  <a:t>Pillar 3</a:t>
                </a:r>
              </a:p>
            </p:txBody>
          </p:sp>
        </p:grpSp>
        <p:sp>
          <p:nvSpPr>
            <p:cNvPr id="18" name="Rectangle 17">
              <a:extLst>
                <a:ext uri="{FF2B5EF4-FFF2-40B4-BE49-F238E27FC236}">
                  <a16:creationId xmlns:a16="http://schemas.microsoft.com/office/drawing/2014/main" id="{A8C8FD73-D01D-2921-14A9-96A7D142CE11}"/>
                </a:ext>
              </a:extLst>
            </p:cNvPr>
            <p:cNvSpPr/>
            <p:nvPr/>
          </p:nvSpPr>
          <p:spPr>
            <a:xfrm>
              <a:off x="681956" y="2312425"/>
              <a:ext cx="2489200" cy="3856354"/>
            </a:xfrm>
            <a:prstGeom prst="rect">
              <a:avLst/>
            </a:prstGeom>
            <a:solidFill>
              <a:schemeClr val="bg1">
                <a:lumMod val="95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dirty="0">
                  <a:solidFill>
                    <a:prstClr val="black"/>
                  </a:solidFill>
                  <a:latin typeface="Aptos" panose="02110004020202020204"/>
                </a:rPr>
                <a:t> </a:t>
              </a:r>
              <a:r>
                <a:rPr lang="en-US" sz="1400" dirty="0">
                  <a:solidFill>
                    <a:prstClr val="black"/>
                  </a:solidFill>
                  <a:latin typeface="Aptos" panose="02110004020202020204"/>
                </a:rPr>
                <a:t>TA for preparation of governance and regulatory documents for the regional electricity market</a:t>
              </a:r>
            </a:p>
            <a:p>
              <a:pPr marR="0" lvl="0" algn="l" defTabSz="914400" rtl="0" eaLnBrk="1" fontAlgn="auto" latinLnBrk="0" hangingPunct="1">
                <a:lnSpc>
                  <a:spcPct val="100000"/>
                </a:lnSpc>
                <a:spcBef>
                  <a:spcPts val="0"/>
                </a:spcBef>
                <a:spcAft>
                  <a:spcPts val="0"/>
                </a:spcAft>
                <a:buClrTx/>
                <a:buSzTx/>
                <a:tabLst/>
                <a:defRPr/>
              </a:pPr>
              <a:endParaRPr lang="en-US" sz="1400" dirty="0">
                <a:solidFill>
                  <a:prstClr val="black"/>
                </a:solidFill>
                <a:latin typeface="Aptos" panose="0211000402020202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TA for the elaboration of a strategy to deploy capacity building in the medium to long term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TA to prepare the CAPP Market  Coordination Center</a:t>
              </a:r>
            </a:p>
            <a:p>
              <a:pPr marR="0" lvl="0" algn="l" defTabSz="914400" rtl="0" eaLnBrk="1" fontAlgn="auto" latinLnBrk="0" hangingPunct="1">
                <a:lnSpc>
                  <a:spcPct val="100000"/>
                </a:lnSpc>
                <a:spcBef>
                  <a:spcPts val="0"/>
                </a:spcBef>
                <a:spcAft>
                  <a:spcPts val="0"/>
                </a:spcAft>
                <a:buClrTx/>
                <a:buSzTx/>
                <a:tabLst/>
                <a:defRPr/>
              </a:pPr>
              <a:endParaRPr kumimoji="0" lang="fr-FR" sz="1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4C593D38-77C8-F098-01E0-ADB522375959}"/>
                </a:ext>
              </a:extLst>
            </p:cNvPr>
            <p:cNvSpPr/>
            <p:nvPr/>
          </p:nvSpPr>
          <p:spPr>
            <a:xfrm>
              <a:off x="4663406" y="2388753"/>
              <a:ext cx="2843022" cy="3780025"/>
            </a:xfrm>
            <a:prstGeom prst="rect">
              <a:avLst/>
            </a:prstGeom>
            <a:solidFill>
              <a:schemeClr val="bg1">
                <a:lumMod val="95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TA for feasibility studies, safeguard assessments for distribution-related projects</a:t>
              </a:r>
            </a:p>
            <a:p>
              <a:pPr marR="0" lvl="0" algn="l" defTabSz="914400" rtl="0" eaLnBrk="1" fontAlgn="auto" latinLnBrk="0" hangingPunct="1">
                <a:lnSpc>
                  <a:spcPct val="100000"/>
                </a:lnSpc>
                <a:spcBef>
                  <a:spcPts val="0"/>
                </a:spcBef>
                <a:spcAft>
                  <a:spcPts val="0"/>
                </a:spcAft>
                <a:buClrTx/>
                <a:buSzTx/>
                <a:tabLst/>
                <a:defRPr/>
              </a:pPr>
              <a:endPar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Distribution grid investments from the interconnection lines as well as service connection densification in existing grids to augment access to electricity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Medium Voltage cross-border projects to provide access to border communities to augment cross-border trade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0" name="Rectangle 19">
              <a:extLst>
                <a:ext uri="{FF2B5EF4-FFF2-40B4-BE49-F238E27FC236}">
                  <a16:creationId xmlns:a16="http://schemas.microsoft.com/office/drawing/2014/main" id="{AF6A7865-B8AD-9961-51FD-994BDB9C88BA}"/>
                </a:ext>
              </a:extLst>
            </p:cNvPr>
            <p:cNvSpPr/>
            <p:nvPr/>
          </p:nvSpPr>
          <p:spPr>
            <a:xfrm>
              <a:off x="8985021" y="2415285"/>
              <a:ext cx="2489200" cy="3753493"/>
            </a:xfrm>
            <a:prstGeom prst="rect">
              <a:avLst/>
            </a:prstGeom>
            <a:solidFill>
              <a:schemeClr val="bg1">
                <a:lumMod val="95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TA for feasibility studies, safeguard assessments for new interconnection projects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Transmission grid investments to (</a:t>
              </a:r>
              <a:r>
                <a:rPr kumimoji="0" lang="en-US" sz="1400" b="0" i="0" u="none" strike="noStrike" kern="1200" cap="none" spc="0" normalizeH="0" baseline="0" noProof="0" dirty="0" err="1">
                  <a:ln>
                    <a:noFill/>
                  </a:ln>
                  <a:solidFill>
                    <a:prstClr val="black"/>
                  </a:solidFill>
                  <a:effectLst/>
                  <a:uLnTx/>
                  <a:uFillTx/>
                  <a:latin typeface="Aptos" panose="02110004020202020204"/>
                  <a:ea typeface="+mn-ea"/>
                  <a:cs typeface="+mn-cs"/>
                </a:rPr>
                <a:t>i</a:t>
              </a: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 interconnect national power systems (ii) reinforce national transmission systems to support power exchanges among countries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Wapp</a:t>
              </a:r>
              <a:r>
                <a:rPr lang="en-US" sz="1400" dirty="0">
                  <a:solidFill>
                    <a:prstClr val="black"/>
                  </a:solidFill>
                  <a:latin typeface="Aptos" panose="02110004020202020204"/>
                </a:rPr>
                <a:t>-CAPP interconnection  high level assessment</a:t>
              </a:r>
              <a:endPar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sp>
        <p:nvSpPr>
          <p:cNvPr id="3" name="Slide Number Placeholder 2">
            <a:extLst>
              <a:ext uri="{FF2B5EF4-FFF2-40B4-BE49-F238E27FC236}">
                <a16:creationId xmlns:a16="http://schemas.microsoft.com/office/drawing/2014/main" id="{BCA5A842-83A2-CEC7-AD81-5117EECC9432}"/>
              </a:ext>
            </a:extLst>
          </p:cNvPr>
          <p:cNvSpPr>
            <a:spLocks noGrp="1"/>
          </p:cNvSpPr>
          <p:nvPr>
            <p:ph type="sldNum" sz="quarter" idx="12"/>
          </p:nvPr>
        </p:nvSpPr>
        <p:spPr>
          <a:xfrm>
            <a:off x="8610600" y="645399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79507-B7FA-4D74-87CF-5557B21C0029}"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
        <p:nvSpPr>
          <p:cNvPr id="4" name="Content Placeholder 2">
            <a:extLst>
              <a:ext uri="{FF2B5EF4-FFF2-40B4-BE49-F238E27FC236}">
                <a16:creationId xmlns:a16="http://schemas.microsoft.com/office/drawing/2014/main" id="{E720D5DE-3331-14D2-84EC-468EAD25FC65}"/>
              </a:ext>
            </a:extLst>
          </p:cNvPr>
          <p:cNvSpPr>
            <a:spLocks noGrp="1"/>
          </p:cNvSpPr>
          <p:nvPr>
            <p:ph idx="1"/>
          </p:nvPr>
        </p:nvSpPr>
        <p:spPr>
          <a:xfrm>
            <a:off x="6292557" y="375638"/>
            <a:ext cx="5697415" cy="650804"/>
          </a:xfrm>
        </p:spPr>
        <p:txBody>
          <a:bodyPr>
            <a:normAutofit/>
          </a:bodyPr>
          <a:lstStyle/>
          <a:p>
            <a:r>
              <a:rPr lang="fr-FR" sz="1800" b="1" dirty="0"/>
              <a:t>The design </a:t>
            </a:r>
            <a:r>
              <a:rPr lang="fr-FR" sz="1800" b="1" dirty="0" err="1"/>
              <a:t>envisaged</a:t>
            </a:r>
            <a:r>
              <a:rPr lang="fr-FR" sz="1800" b="1" dirty="0"/>
              <a:t> a </a:t>
            </a:r>
            <a:r>
              <a:rPr lang="fr-FR" sz="1800" b="1" dirty="0" err="1"/>
              <a:t>implementation</a:t>
            </a:r>
            <a:r>
              <a:rPr lang="fr-FR" sz="1800" b="1" dirty="0"/>
              <a:t> in </a:t>
            </a:r>
            <a:r>
              <a:rPr lang="fr-FR" sz="1800" b="1" dirty="0" err="1"/>
              <a:t>two</a:t>
            </a:r>
            <a:r>
              <a:rPr lang="fr-FR" sz="1800" b="1" dirty="0"/>
              <a:t> or </a:t>
            </a:r>
            <a:r>
              <a:rPr lang="fr-FR" sz="1800" b="1" dirty="0" err="1"/>
              <a:t>three</a:t>
            </a:r>
            <a:r>
              <a:rPr lang="fr-FR" sz="1800" b="1" dirty="0"/>
              <a:t> phases for a </a:t>
            </a:r>
            <a:r>
              <a:rPr lang="fr-FR" sz="1800" b="1" dirty="0" err="1"/>
              <a:t>period</a:t>
            </a:r>
            <a:r>
              <a:rPr lang="fr-FR" sz="1800" b="1" dirty="0"/>
              <a:t> of 10 </a:t>
            </a:r>
            <a:r>
              <a:rPr lang="fr-FR" sz="1800" b="1" dirty="0" err="1"/>
              <a:t>years</a:t>
            </a:r>
            <a:r>
              <a:rPr lang="fr-FR" sz="1800" b="1" dirty="0"/>
              <a:t> (2027-2037)</a:t>
            </a:r>
          </a:p>
          <a:p>
            <a:pPr marL="0" indent="0">
              <a:buNone/>
            </a:pPr>
            <a:endParaRPr lang="en-US" sz="1800" b="1" dirty="0"/>
          </a:p>
        </p:txBody>
      </p:sp>
      <p:sp>
        <p:nvSpPr>
          <p:cNvPr id="5" name="TextBox 4">
            <a:extLst>
              <a:ext uri="{FF2B5EF4-FFF2-40B4-BE49-F238E27FC236}">
                <a16:creationId xmlns:a16="http://schemas.microsoft.com/office/drawing/2014/main" id="{2A648342-B265-22D3-2C0C-C6979F3588A2}"/>
              </a:ext>
            </a:extLst>
          </p:cNvPr>
          <p:cNvSpPr txBox="1"/>
          <p:nvPr/>
        </p:nvSpPr>
        <p:spPr>
          <a:xfrm>
            <a:off x="103367" y="213786"/>
            <a:ext cx="6474496" cy="646331"/>
          </a:xfrm>
          <a:prstGeom prst="rect">
            <a:avLst/>
          </a:prstGeom>
          <a:noFill/>
        </p:spPr>
        <p:txBody>
          <a:bodyPr wrap="square" lIns="91440" tIns="45720" rIns="91440" bIns="45720" anchor="t">
            <a:spAutoFit/>
          </a:bodyPr>
          <a:lstStyle/>
          <a:p>
            <a:r>
              <a:rPr lang="fr-FR" dirty="0">
                <a:solidFill>
                  <a:schemeClr val="tx2">
                    <a:lumMod val="50000"/>
                    <a:lumOff val="50000"/>
                  </a:schemeClr>
                </a:solidFill>
              </a:rPr>
              <a:t>Multi-Phase </a:t>
            </a:r>
            <a:r>
              <a:rPr lang="fr-FR" dirty="0" err="1">
                <a:solidFill>
                  <a:schemeClr val="tx2">
                    <a:lumMod val="50000"/>
                    <a:lumOff val="50000"/>
                  </a:schemeClr>
                </a:solidFill>
              </a:rPr>
              <a:t>Programmatic</a:t>
            </a:r>
            <a:r>
              <a:rPr lang="fr-FR" dirty="0">
                <a:solidFill>
                  <a:schemeClr val="tx2">
                    <a:lumMod val="50000"/>
                    <a:lumOff val="50000"/>
                  </a:schemeClr>
                </a:solidFill>
              </a:rPr>
              <a:t> </a:t>
            </a:r>
            <a:r>
              <a:rPr lang="fr-FR" dirty="0" err="1">
                <a:solidFill>
                  <a:schemeClr val="tx2">
                    <a:lumMod val="50000"/>
                    <a:lumOff val="50000"/>
                  </a:schemeClr>
                </a:solidFill>
              </a:rPr>
              <a:t>Approach</a:t>
            </a:r>
            <a:r>
              <a:rPr lang="fr-FR" dirty="0">
                <a:solidFill>
                  <a:schemeClr val="tx2">
                    <a:lumMod val="50000"/>
                    <a:lumOff val="50000"/>
                  </a:schemeClr>
                </a:solidFill>
              </a:rPr>
              <a:t> to support the CAPP </a:t>
            </a:r>
            <a:r>
              <a:rPr lang="fr-FR" dirty="0" err="1">
                <a:solidFill>
                  <a:schemeClr val="tx2">
                    <a:lumMod val="50000"/>
                    <a:lumOff val="50000"/>
                  </a:schemeClr>
                </a:solidFill>
              </a:rPr>
              <a:t>with</a:t>
            </a:r>
            <a:r>
              <a:rPr lang="fr-FR" dirty="0">
                <a:solidFill>
                  <a:schemeClr val="tx2">
                    <a:lumMod val="50000"/>
                    <a:lumOff val="50000"/>
                  </a:schemeClr>
                </a:solidFill>
              </a:rPr>
              <a:t> World Bank </a:t>
            </a:r>
            <a:r>
              <a:rPr lang="fr-FR" dirty="0" err="1">
                <a:solidFill>
                  <a:schemeClr val="tx2">
                    <a:lumMod val="50000"/>
                    <a:lumOff val="50000"/>
                  </a:schemeClr>
                </a:solidFill>
              </a:rPr>
              <a:t>Financing</a:t>
            </a:r>
            <a:r>
              <a:rPr lang="fr-FR" dirty="0">
                <a:solidFill>
                  <a:schemeClr val="tx2">
                    <a:lumMod val="50000"/>
                    <a:lumOff val="50000"/>
                  </a:schemeClr>
                </a:solidFill>
              </a:rPr>
              <a:t>. Indicative </a:t>
            </a:r>
            <a:r>
              <a:rPr lang="fr-FR" dirty="0" err="1">
                <a:solidFill>
                  <a:schemeClr val="tx2">
                    <a:lumMod val="50000"/>
                    <a:lumOff val="50000"/>
                  </a:schemeClr>
                </a:solidFill>
              </a:rPr>
              <a:t>Financing</a:t>
            </a:r>
            <a:r>
              <a:rPr lang="fr-FR" dirty="0">
                <a:solidFill>
                  <a:schemeClr val="tx2">
                    <a:lumMod val="50000"/>
                    <a:lumOff val="50000"/>
                  </a:schemeClr>
                </a:solidFill>
              </a:rPr>
              <a:t>                </a:t>
            </a:r>
            <a:r>
              <a:rPr lang="fr-FR" b="1" dirty="0">
                <a:solidFill>
                  <a:schemeClr val="tx2">
                    <a:lumMod val="50000"/>
                    <a:lumOff val="50000"/>
                  </a:schemeClr>
                </a:solidFill>
              </a:rPr>
              <a:t>US$ 1.1-1.4 B</a:t>
            </a:r>
            <a:endParaRPr lang="en-US" b="1" dirty="0">
              <a:solidFill>
                <a:schemeClr val="tx2">
                  <a:lumMod val="50000"/>
                  <a:lumOff val="50000"/>
                </a:schemeClr>
              </a:solidFill>
            </a:endParaRPr>
          </a:p>
        </p:txBody>
      </p:sp>
      <p:sp>
        <p:nvSpPr>
          <p:cNvPr id="7" name="Arrow: Right 6">
            <a:extLst>
              <a:ext uri="{FF2B5EF4-FFF2-40B4-BE49-F238E27FC236}">
                <a16:creationId xmlns:a16="http://schemas.microsoft.com/office/drawing/2014/main" id="{B6549709-EC1B-25F2-6F7C-030008EE23C3}"/>
              </a:ext>
            </a:extLst>
          </p:cNvPr>
          <p:cNvSpPr/>
          <p:nvPr/>
        </p:nvSpPr>
        <p:spPr>
          <a:xfrm>
            <a:off x="4397492" y="592247"/>
            <a:ext cx="422158" cy="165207"/>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07B0DDC9-74B5-6DAE-391C-E5EEA29D3D2F}"/>
              </a:ext>
            </a:extLst>
          </p:cNvPr>
          <p:cNvSpPr/>
          <p:nvPr/>
        </p:nvSpPr>
        <p:spPr bwMode="auto">
          <a:xfrm>
            <a:off x="838200" y="6041063"/>
            <a:ext cx="10756443" cy="215599"/>
          </a:xfrm>
          <a:prstGeom prst="round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50000"/>
              </a:spcBef>
              <a:spcAft>
                <a:spcPct val="0"/>
              </a:spcAft>
            </a:pPr>
            <a:r>
              <a:rPr lang="fr-FR" sz="1700" b="1" noProof="0" dirty="0" err="1">
                <a:solidFill>
                  <a:srgbClr val="002060"/>
                </a:solidFill>
                <a:cs typeface="Times New Roman" pitchFamily="18" charset="0"/>
              </a:rPr>
              <a:t>Private</a:t>
            </a:r>
            <a:r>
              <a:rPr lang="fr-FR" sz="1700" b="1" noProof="0" dirty="0">
                <a:solidFill>
                  <a:srgbClr val="002060"/>
                </a:solidFill>
                <a:cs typeface="Times New Roman" pitchFamily="18" charset="0"/>
              </a:rPr>
              <a:t> </a:t>
            </a:r>
            <a:r>
              <a:rPr lang="fr-FR" sz="1700" b="1" noProof="0" dirty="0" err="1">
                <a:solidFill>
                  <a:srgbClr val="002060"/>
                </a:solidFill>
                <a:cs typeface="Times New Roman" pitchFamily="18" charset="0"/>
              </a:rPr>
              <a:t>Sector</a:t>
            </a:r>
            <a:r>
              <a:rPr lang="fr-FR" sz="1700" b="1" noProof="0" dirty="0">
                <a:solidFill>
                  <a:srgbClr val="002060"/>
                </a:solidFill>
                <a:cs typeface="Times New Roman" pitchFamily="18" charset="0"/>
              </a:rPr>
              <a:t> Participation  </a:t>
            </a:r>
            <a:r>
              <a:rPr lang="en-US" sz="1700" b="1" dirty="0">
                <a:solidFill>
                  <a:srgbClr val="002060"/>
                </a:solidFill>
                <a:cs typeface="Times New Roman" pitchFamily="18" charset="0"/>
              </a:rPr>
              <a:t>(IFC, MIGA)</a:t>
            </a:r>
          </a:p>
        </p:txBody>
      </p:sp>
      <p:sp>
        <p:nvSpPr>
          <p:cNvPr id="13" name="Rectangle: Rounded Corners 12">
            <a:extLst>
              <a:ext uri="{FF2B5EF4-FFF2-40B4-BE49-F238E27FC236}">
                <a16:creationId xmlns:a16="http://schemas.microsoft.com/office/drawing/2014/main" id="{5C947C5E-F71B-3936-81FF-67E13ADF1A04}"/>
              </a:ext>
            </a:extLst>
          </p:cNvPr>
          <p:cNvSpPr/>
          <p:nvPr/>
        </p:nvSpPr>
        <p:spPr bwMode="auto">
          <a:xfrm>
            <a:off x="862939" y="6303562"/>
            <a:ext cx="10756443" cy="235561"/>
          </a:xfrm>
          <a:prstGeom prst="round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50000"/>
              </a:spcBef>
              <a:spcAft>
                <a:spcPct val="0"/>
              </a:spcAft>
            </a:pPr>
            <a:r>
              <a:rPr lang="fr-FR" sz="1700" b="1" dirty="0" err="1">
                <a:solidFill>
                  <a:srgbClr val="00B0F0"/>
                </a:solidFill>
                <a:cs typeface="Times New Roman" pitchFamily="18" charset="0"/>
              </a:rPr>
              <a:t>Capacity</a:t>
            </a:r>
            <a:r>
              <a:rPr lang="fr-FR" sz="1700" b="1" dirty="0">
                <a:solidFill>
                  <a:srgbClr val="00B0F0"/>
                </a:solidFill>
                <a:cs typeface="Times New Roman" pitchFamily="18" charset="0"/>
              </a:rPr>
              <a:t> Building and </a:t>
            </a:r>
            <a:r>
              <a:rPr lang="fr-FR" sz="1700" b="1" dirty="0" err="1">
                <a:solidFill>
                  <a:srgbClr val="00B0F0"/>
                </a:solidFill>
                <a:cs typeface="Times New Roman" pitchFamily="18" charset="0"/>
              </a:rPr>
              <a:t>Implementation</a:t>
            </a:r>
            <a:r>
              <a:rPr lang="fr-FR" sz="1700" b="1" dirty="0">
                <a:solidFill>
                  <a:srgbClr val="00B0F0"/>
                </a:solidFill>
                <a:cs typeface="Times New Roman" pitchFamily="18" charset="0"/>
              </a:rPr>
              <a:t> Support</a:t>
            </a:r>
            <a:endParaRPr lang="fr-FR" sz="1700" b="1" noProof="0" dirty="0">
              <a:solidFill>
                <a:srgbClr val="00B0F0"/>
              </a:solidFill>
              <a:cs typeface="Times New Roman" pitchFamily="18" charset="0"/>
            </a:endParaRPr>
          </a:p>
        </p:txBody>
      </p:sp>
      <p:sp>
        <p:nvSpPr>
          <p:cNvPr id="17" name="Rectangle: Rounded Corners 16">
            <a:extLst>
              <a:ext uri="{FF2B5EF4-FFF2-40B4-BE49-F238E27FC236}">
                <a16:creationId xmlns:a16="http://schemas.microsoft.com/office/drawing/2014/main" id="{74819901-2F3A-D23A-A4D6-47472C8C416D}"/>
              </a:ext>
            </a:extLst>
          </p:cNvPr>
          <p:cNvSpPr/>
          <p:nvPr/>
        </p:nvSpPr>
        <p:spPr bwMode="auto">
          <a:xfrm>
            <a:off x="914335" y="6571777"/>
            <a:ext cx="10756443" cy="235561"/>
          </a:xfrm>
          <a:prstGeom prst="round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50000"/>
              </a:spcBef>
              <a:spcAft>
                <a:spcPct val="0"/>
              </a:spcAft>
            </a:pPr>
            <a:r>
              <a:rPr lang="fr-FR" sz="1700" b="1" noProof="0" dirty="0">
                <a:solidFill>
                  <a:schemeClr val="accent2"/>
                </a:solidFill>
                <a:cs typeface="Times New Roman" pitchFamily="18" charset="0"/>
              </a:rPr>
              <a:t>Collaboration </a:t>
            </a:r>
            <a:r>
              <a:rPr lang="fr-FR" sz="1700" b="1" dirty="0" err="1">
                <a:solidFill>
                  <a:schemeClr val="accent2"/>
                </a:solidFill>
                <a:cs typeface="Times New Roman" pitchFamily="18" charset="0"/>
              </a:rPr>
              <a:t>with</a:t>
            </a:r>
            <a:r>
              <a:rPr lang="fr-FR" sz="1700" b="1" dirty="0">
                <a:solidFill>
                  <a:schemeClr val="accent2"/>
                </a:solidFill>
                <a:cs typeface="Times New Roman" pitchFamily="18" charset="0"/>
              </a:rPr>
              <a:t> </a:t>
            </a:r>
            <a:r>
              <a:rPr lang="fr-FR" sz="1700" b="1" dirty="0" err="1">
                <a:solidFill>
                  <a:schemeClr val="accent2"/>
                </a:solidFill>
                <a:cs typeface="Times New Roman" pitchFamily="18" charset="0"/>
              </a:rPr>
              <a:t>others</a:t>
            </a:r>
            <a:r>
              <a:rPr lang="fr-FR" sz="1700" b="1" dirty="0">
                <a:solidFill>
                  <a:schemeClr val="accent2"/>
                </a:solidFill>
                <a:cs typeface="Times New Roman" pitchFamily="18" charset="0"/>
              </a:rPr>
              <a:t> </a:t>
            </a:r>
            <a:r>
              <a:rPr lang="fr-FR" sz="1700" b="1" dirty="0" err="1">
                <a:solidFill>
                  <a:schemeClr val="accent2"/>
                </a:solidFill>
                <a:cs typeface="Times New Roman" pitchFamily="18" charset="0"/>
              </a:rPr>
              <a:t>Technical</a:t>
            </a:r>
            <a:r>
              <a:rPr lang="fr-FR" sz="1700" b="1" dirty="0">
                <a:solidFill>
                  <a:schemeClr val="accent2"/>
                </a:solidFill>
                <a:cs typeface="Times New Roman" pitchFamily="18" charset="0"/>
              </a:rPr>
              <a:t> and Financial </a:t>
            </a:r>
            <a:r>
              <a:rPr lang="fr-FR" sz="1700" b="1" dirty="0" err="1">
                <a:solidFill>
                  <a:schemeClr val="accent2"/>
                </a:solidFill>
                <a:cs typeface="Times New Roman" pitchFamily="18" charset="0"/>
              </a:rPr>
              <a:t>Partners</a:t>
            </a:r>
            <a:endParaRPr lang="fr-FR" sz="1700" b="1" noProof="0" dirty="0">
              <a:solidFill>
                <a:schemeClr val="accent2"/>
              </a:solidFill>
              <a:cs typeface="Times New Roman" pitchFamily="18" charset="0"/>
            </a:endParaRPr>
          </a:p>
        </p:txBody>
      </p:sp>
      <p:cxnSp>
        <p:nvCxnSpPr>
          <p:cNvPr id="21" name="Straight Arrow Connector 20">
            <a:extLst>
              <a:ext uri="{FF2B5EF4-FFF2-40B4-BE49-F238E27FC236}">
                <a16:creationId xmlns:a16="http://schemas.microsoft.com/office/drawing/2014/main" id="{29743DE1-E1E9-5E27-45F9-88D67BD26D12}"/>
              </a:ext>
            </a:extLst>
          </p:cNvPr>
          <p:cNvCxnSpPr/>
          <p:nvPr/>
        </p:nvCxnSpPr>
        <p:spPr>
          <a:xfrm>
            <a:off x="914335" y="5930769"/>
            <a:ext cx="10321413" cy="0"/>
          </a:xfrm>
          <a:prstGeom prst="straightConnector1">
            <a:avLst/>
          </a:prstGeom>
          <a:ln w="34925">
            <a:prstDash val="sysDash"/>
            <a:headEnd type="triangle"/>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618098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17">
            <a:extLst>
              <a:ext uri="{FF2B5EF4-FFF2-40B4-BE49-F238E27FC236}">
                <a16:creationId xmlns:a16="http://schemas.microsoft.com/office/drawing/2014/main" id="{785D29AF-5811-4B11-91BF-1D286852021D}"/>
              </a:ext>
            </a:extLst>
          </p:cNvPr>
          <p:cNvGrpSpPr/>
          <p:nvPr/>
        </p:nvGrpSpPr>
        <p:grpSpPr>
          <a:xfrm>
            <a:off x="1142999" y="0"/>
            <a:ext cx="3598049" cy="6858000"/>
            <a:chOff x="-1" y="0"/>
            <a:chExt cx="3598049" cy="6858000"/>
          </a:xfrm>
        </p:grpSpPr>
        <p:sp>
          <p:nvSpPr>
            <p:cNvPr id="6" name="Rectángulo 6">
              <a:extLst>
                <a:ext uri="{FF2B5EF4-FFF2-40B4-BE49-F238E27FC236}">
                  <a16:creationId xmlns:a16="http://schemas.microsoft.com/office/drawing/2014/main" id="{19506A99-A7AF-4C28-A8FB-E330393D2DC7}"/>
                </a:ext>
              </a:extLst>
            </p:cNvPr>
            <p:cNvSpPr/>
            <p:nvPr/>
          </p:nvSpPr>
          <p:spPr>
            <a:xfrm>
              <a:off x="-1" y="0"/>
              <a:ext cx="3598049" cy="6858000"/>
            </a:xfrm>
            <a:prstGeom prst="rect">
              <a:avLst/>
            </a:prstGeom>
            <a:solidFill>
              <a:schemeClr val="accent1"/>
            </a:solidFill>
            <a:ln w="9525"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72000" rIns="360000" rtlCol="0" anchor="t" anchorCtr="0"/>
            <a:lstStyle/>
            <a:p>
              <a:pPr marL="1209675">
                <a:spcAft>
                  <a:spcPts val="600"/>
                </a:spcAft>
                <a:defRPr b="0" i="0"/>
              </a:pPr>
              <a:r>
                <a:rPr lang="en-US" sz="2000" b="1" cap="all" dirty="0">
                  <a:solidFill>
                    <a:schemeClr val="bg1"/>
                  </a:solidFill>
                  <a:ea typeface="Malgun Gothic Semilight" panose="020B0502040204020203" pitchFamily="34" charset="-128"/>
                  <a:cs typeface="Malgun Gothic Semilight" panose="020B0502040204020203" pitchFamily="34" charset="-128"/>
                </a:rPr>
                <a:t>Comments ET questions</a:t>
              </a:r>
            </a:p>
          </p:txBody>
        </p:sp>
        <p:sp>
          <p:nvSpPr>
            <p:cNvPr id="7" name="Rectángulo 4">
              <a:extLst>
                <a:ext uri="{FF2B5EF4-FFF2-40B4-BE49-F238E27FC236}">
                  <a16:creationId xmlns:a16="http://schemas.microsoft.com/office/drawing/2014/main" id="{B3EFA678-1307-4476-8E67-5040A4D7246D}"/>
                </a:ext>
              </a:extLst>
            </p:cNvPr>
            <p:cNvSpPr/>
            <p:nvPr/>
          </p:nvSpPr>
          <p:spPr>
            <a:xfrm>
              <a:off x="1284119" y="4700068"/>
              <a:ext cx="403587" cy="80717"/>
            </a:xfrm>
            <a:prstGeom prst="rect">
              <a:avLst/>
            </a:prstGeom>
            <a:solidFill>
              <a:schemeClr val="bg1"/>
            </a:solidFill>
            <a:ln w="9525"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defRPr b="0" i="0"/>
              </a:pPr>
              <a:endParaRPr lang="en-US" sz="1100" dirty="0">
                <a:solidFill>
                  <a:schemeClr val="tx1"/>
                </a:solidFill>
              </a:endParaRPr>
            </a:p>
          </p:txBody>
        </p:sp>
      </p:grpSp>
      <p:pic>
        <p:nvPicPr>
          <p:cNvPr id="9" name="Picture 8" descr="Shape&#10;&#10;Description automatically generated with low confidence">
            <a:extLst>
              <a:ext uri="{FF2B5EF4-FFF2-40B4-BE49-F238E27FC236}">
                <a16:creationId xmlns:a16="http://schemas.microsoft.com/office/drawing/2014/main" id="{A5A9953D-DBBC-3CD8-732B-C8C1CB556472}"/>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5718963" y="1527963"/>
            <a:ext cx="3802075" cy="3802075"/>
          </a:xfrm>
          <a:prstGeom prst="rect">
            <a:avLst/>
          </a:prstGeom>
        </p:spPr>
      </p:pic>
    </p:spTree>
    <p:extLst>
      <p:ext uri="{BB962C8B-B14F-4D97-AF65-F5344CB8AC3E}">
        <p14:creationId xmlns:p14="http://schemas.microsoft.com/office/powerpoint/2010/main" val="1654708718"/>
      </p:ext>
    </p:extLst>
  </p:cSld>
  <p:clrMapOvr>
    <a:masterClrMapping/>
  </p:clrMapOvr>
  <p:transition/>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3360</TotalTime>
  <Words>536</Words>
  <Application>Microsoft Office PowerPoint</Application>
  <PresentationFormat>Widescreen</PresentationFormat>
  <Paragraphs>73</Paragraphs>
  <Slides>8</Slides>
  <Notes>7</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8</vt:i4>
      </vt:variant>
    </vt:vector>
  </HeadingPairs>
  <TitlesOfParts>
    <vt:vector size="23" baseType="lpstr">
      <vt:lpstr>Malgun Gothic</vt:lpstr>
      <vt:lpstr>Malgun Gothic Semilight</vt:lpstr>
      <vt:lpstr>Aptos</vt:lpstr>
      <vt:lpstr>Arial</vt:lpstr>
      <vt:lpstr>Arial Black</vt:lpstr>
      <vt:lpstr>Broadway</vt:lpstr>
      <vt:lpstr>Calibri</vt:lpstr>
      <vt:lpstr>Calibri Light</vt:lpstr>
      <vt:lpstr>Eras Light ITC</vt:lpstr>
      <vt:lpstr>Impact</vt:lpstr>
      <vt:lpstr>Maiandra GD</vt:lpstr>
      <vt:lpstr>Times New Roman</vt:lpstr>
      <vt:lpstr>Trebuchet MS</vt:lpstr>
      <vt:lpstr>Wingdings</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Rigobert GBAZI</dc:creator>
  <cp:lastModifiedBy>Maelle Baronnet</cp:lastModifiedBy>
  <cp:revision>38</cp:revision>
  <dcterms:created xsi:type="dcterms:W3CDTF">2025-10-20T08:41:34Z</dcterms:created>
  <dcterms:modified xsi:type="dcterms:W3CDTF">2026-03-09T16:02:21Z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1bf45b6-5649-4236-82a3-f45024cd282e_Enabled">
    <vt:lpwstr>true</vt:lpwstr>
  </property>
  <property fmtid="{D5CDD505-2E9C-101B-9397-08002B2CF9AE}" pid="3" name="MSIP_Label_f1bf45b6-5649-4236-82a3-f45024cd282e_SetDate">
    <vt:lpwstr>2026-03-09T16:02:18Z</vt:lpwstr>
  </property>
  <property fmtid="{D5CDD505-2E9C-101B-9397-08002B2CF9AE}" pid="4" name="MSIP_Label_f1bf45b6-5649-4236-82a3-f45024cd282e_Method">
    <vt:lpwstr>Privileged</vt:lpwstr>
  </property>
  <property fmtid="{D5CDD505-2E9C-101B-9397-08002B2CF9AE}" pid="5" name="MSIP_Label_f1bf45b6-5649-4236-82a3-f45024cd282e_Name">
    <vt:lpwstr>Official Use Only</vt:lpwstr>
  </property>
  <property fmtid="{D5CDD505-2E9C-101B-9397-08002B2CF9AE}" pid="6" name="MSIP_Label_f1bf45b6-5649-4236-82a3-f45024cd282e_SiteId">
    <vt:lpwstr>31a2fec0-266b-4c67-b56e-2796d8f59c36</vt:lpwstr>
  </property>
  <property fmtid="{D5CDD505-2E9C-101B-9397-08002B2CF9AE}" pid="7" name="MSIP_Label_f1bf45b6-5649-4236-82a3-f45024cd282e_ActionId">
    <vt:lpwstr>1d703fca-c140-46dc-98ab-052e8ff9e3c7</vt:lpwstr>
  </property>
  <property fmtid="{D5CDD505-2E9C-101B-9397-08002B2CF9AE}" pid="8" name="MSIP_Label_f1bf45b6-5649-4236-82a3-f45024cd282e_ContentBits">
    <vt:lpwstr>2</vt:lpwstr>
  </property>
  <property fmtid="{D5CDD505-2E9C-101B-9397-08002B2CF9AE}" pid="9" name="MSIP_Label_f1bf45b6-5649-4236-82a3-f45024cd282e_Tag">
    <vt:lpwstr>10, 0, 1, 1</vt:lpwstr>
  </property>
  <property fmtid="{D5CDD505-2E9C-101B-9397-08002B2CF9AE}" pid="10" name="ClassificationContentMarkingFooterLocations">
    <vt:lpwstr>Thème Office:8</vt:lpwstr>
  </property>
  <property fmtid="{D5CDD505-2E9C-101B-9397-08002B2CF9AE}" pid="11" name="ClassificationContentMarkingFooterText">
    <vt:lpwstr>Official Use Only</vt:lpwstr>
  </property>
</Properties>
</file>