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13281" r:id="rId3"/>
    <p:sldId id="13278" r:id="rId4"/>
    <p:sldId id="13277" r:id="rId5"/>
    <p:sldId id="13285" r:id="rId6"/>
    <p:sldId id="13284" r:id="rId7"/>
    <p:sldId id="13286" r:id="rId8"/>
    <p:sldId id="79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578DAA-3639-7090-5040-69EC11C29CB8}" name="Momodou A K Njie" initials="MN" userId="S::maknjie@worldbank.org::b880e8fa-7a33-4ae0-acce-216568fcc5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867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7CEE4-A5F4-4AB5-B318-6F63DE79AFB4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34074-F490-41E7-90DF-99D2E7C7A5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9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34074-F490-41E7-90DF-99D2E7C7A5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1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A984A-98EC-1E5C-F704-EC5158DFE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1C5CD-FFDF-AD5C-C0D1-8F10B4777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8E21C-F219-D5B0-99AB-812AD51F9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BC801-D88F-5835-51C4-49FAC3FBF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6240-E41A-4D9E-B2B1-D0C34B429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21982-9739-B525-EA57-C0F95909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04E17-AC9B-CE01-863F-47B56DA41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72496-DE73-3547-028D-557F593A1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C1C2E-E836-91E6-6B3A-322954A8D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6240-E41A-4D9E-B2B1-D0C34B429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819D-ACD2-D5B0-8116-2B2D9436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C85DD-CB30-31EC-F8E8-F1CC28044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698043-02BA-22B5-7F81-A6176405F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5942B-BA20-E126-4D8B-BC0DBC9EF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6240-E41A-4D9E-B2B1-D0C34B429B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9CC7-EE5E-1AD9-AB2A-9B833BD0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7ED68-5539-FCB1-E5E9-E8C66950C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4B17B-0753-CF08-9133-2DDBD6284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4D337-37C6-94A7-B3C8-022BC5C3A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6240-E41A-4D9E-B2B1-D0C34B429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05A3E-5738-9215-3D80-F008ADAB2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BA6B9-D8A1-E9C3-6E7A-10183BF3E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AA5BEC-F9DA-DB6D-605F-0B3088437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9D45E-6224-8712-1F66-35127CB98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6240-E41A-4D9E-B2B1-D0C34B429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4053F-94C3-644E-9599-57292E86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1485E-19CA-EF74-C161-5B8F67872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8C4C5-3374-A19D-973A-6395D713A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18618-2522-6739-CF0D-EF7BB16D8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30617-EEF9-4C78-9139-28DE0DAACA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8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4B14B-9171-550B-5FB2-A29371C1A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EBE513-C1BE-1AE6-317A-6D8313FF8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EB47F8-3860-E161-79CD-945092B7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8673D-2D12-0984-5799-EE5A9778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789D1E-6A7E-10DE-2C97-C5B2FA0A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B3F5E-A71A-3A05-388A-84D4ED7A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07F039-41BC-DBB7-D4B7-FDF768F0B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C18D0C-843E-003C-705D-FFDE926D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3AE85-79E7-82D4-35BD-B6C3D946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85D900-EE29-0924-D28D-8ED66B2D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22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906D8C-A78C-6C17-C95A-34A816703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80C83C-A2FC-92A4-DA47-28378476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55B88-AD5E-A1FC-0D9C-95FC085E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1B205F-C4DD-3C30-DD8A-920E3D84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A9A162-4891-E61F-F235-FD0443F4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1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0" rIns="91440" bIns="0" rtlCol="0" anchor="t">
            <a:noAutofit/>
          </a:bodyPr>
          <a:lstStyle>
            <a:lvl1pPr>
              <a:defRPr lang="es-ES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1" y="218274"/>
            <a:ext cx="11529639" cy="188640"/>
          </a:xfrm>
        </p:spPr>
        <p:txBody>
          <a:bodyPr vert="horz" lIns="104400" tIns="45720" rIns="91440" bIns="45720" rtlCol="0" anchor="ctr">
            <a:noAutofit/>
          </a:bodyPr>
          <a:lstStyle>
            <a:lvl1pPr marL="0" indent="0">
              <a:buNone/>
              <a:defRPr lang="es-ES" sz="900" smtClean="0">
                <a:solidFill>
                  <a:srgbClr val="78899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pPr marL="179388" lvl="0" indent="-179388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8132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E5D8-3748-4FF4-8C03-C4E56C0ED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0060"/>
            <a:ext cx="5181600" cy="5046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B459-6F3A-46AF-A43A-CC6B9B7A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0060"/>
            <a:ext cx="5181600" cy="5046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B6DE8-6A5A-4135-8D73-D4A1BF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EE091B-4F60-4A03-A762-3DF11E65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25106" cy="365125"/>
          </a:xfrm>
          <a:prstGeom prst="rect">
            <a:avLst/>
          </a:prstGeom>
        </p:spPr>
        <p:txBody>
          <a:bodyPr/>
          <a:lstStyle/>
          <a:p>
            <a:fld id="{7678CF33-262F-4531-BFEA-9EEAC5A36EC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8560C6-6115-4262-CB7F-320312253488}"/>
              </a:ext>
            </a:extLst>
          </p:cNvPr>
          <p:cNvCxnSpPr/>
          <p:nvPr userDrawn="1"/>
        </p:nvCxnSpPr>
        <p:spPr>
          <a:xfrm>
            <a:off x="0" y="784659"/>
            <a:ext cx="12192000" cy="0"/>
          </a:xfrm>
          <a:prstGeom prst="line">
            <a:avLst/>
          </a:prstGeom>
          <a:ln w="38100">
            <a:solidFill>
              <a:srgbClr val="CB9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3C70BC-1AE7-3D70-9871-E1B3248C195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97645" y="201261"/>
            <a:ext cx="9261944" cy="376069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46547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77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A8B25-DF4E-071F-1217-806698B6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CF12A-0473-6EF5-BABC-097261C82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BA2B5-A2F9-F27E-9086-FC3891C4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C10FFB-DB1A-4637-3EB7-2080CB27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7E1DE0-8B4C-7284-5BED-191FD496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42240-45A6-918B-6FCF-0E10AA91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C2AA80-C564-CE2C-99D4-256EACB58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A5D85-C886-C95D-12A3-A359C60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583D5-3E14-181F-944F-6A041FA3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DCE97F-5013-7303-4028-A8512B43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5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2A11A-BD31-482D-3205-AB3747FC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6AADD-3F24-1491-7B03-AFE7C04F0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B01599-F07D-7086-537B-2FFDE71E0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9C2249-19A2-4820-C089-AA8D92C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D8795A-BAFB-8E25-8168-242DA7B9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29D02D-9D77-22F1-A53B-7347989C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94117-4D64-0609-7CA1-5DFC4E47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7EB91F-373F-B7B3-438F-73EC090E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857832-394E-0240-8393-0BAB7E1C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7AAD2B-C709-51F9-6C3A-B315B2D7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B90DE0-50D2-9FF2-549E-880FC77BB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14A444-EF35-9A28-30CE-9E0E2321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741752-868C-84A3-CFF9-59414B01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E34B46-106C-91A4-0679-84BA0FF8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20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CFEE0-2C37-CEC4-75B4-CB1ACAFB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B83610-B679-9242-A92F-8A31B2BD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870EB-9C9D-D119-5CCD-26FB3E66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3C80D4-29E4-3DAF-57FE-FFBFA7CF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6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1F09A1-B7DB-4D7D-63E2-22A006E7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902062-AD2A-EF40-1094-040B2DB4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32E7CE-978E-0586-1195-49BF8845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97D71-56FC-C4D8-5E8F-A9A0B151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C1F0FF-6B20-545C-AE09-4A14CB65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D487F3-D358-27E5-7737-5713CDE9F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3FA355-F63F-9463-53F8-69598B4B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5DBEA9-866F-C752-67E8-1686F040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BAA356-EFED-D13D-5EE8-EF637754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E6E2D-568E-EE6D-AC9C-E434A862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B6C422-073C-300A-6BA8-37A1781DE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6E4A65-D54B-CD10-16E7-466F13F8A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15D6A9-CA83-4CF0-DCA9-E09D6D3B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0F18B-7F71-4E34-E646-B83F6B3E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45EC24-E617-8A6D-AC9A-BFE27F35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3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66413F-0D3C-EE14-E028-288EAB71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AE0C9B-1C0D-3446-D124-15B6DB80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DD111-032E-BCDC-E0AE-AD525D1A1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2646-4B97-4365-9FD7-B1B607622812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F17554-B216-F5B6-1479-37D9B0CA0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7C56B2-7108-F53C-44F5-D163D7713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95DC-7B47-4D1E-9479-44BEC00ED9E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24FAA-0729-E03B-A9F6-427EB635FB5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M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70607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https://www.unimondo.org/Paesi/Africa/Africa-centrale/Repubblica-del-Congo/Territori-urbani" TargetMode="External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61B782-0C6C-7F5D-7CB1-67AA06DB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8" y="2082697"/>
            <a:ext cx="3263875" cy="336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8D57BC-F748-9056-A793-4475463D5BA9}"/>
              </a:ext>
            </a:extLst>
          </p:cNvPr>
          <p:cNvSpPr/>
          <p:nvPr/>
        </p:nvSpPr>
        <p:spPr>
          <a:xfrm>
            <a:off x="3390893" y="2483945"/>
            <a:ext cx="5663676" cy="164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WEBINAIRE VIRTUEL ORGANISE PAR L’ UNION AFRICAINE ET LA BANQUE MONDIALE</a:t>
            </a:r>
          </a:p>
          <a:p>
            <a:pPr algn="ctr">
              <a:lnSpc>
                <a:spcPct val="107000"/>
              </a:lnSpc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mars 2026</a:t>
            </a:r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FDCA5B5F-F06C-E311-DBEC-DE56CCEE00C1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24" y="190531"/>
            <a:ext cx="1162051" cy="115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26611768-5373-95AC-C8A7-5B74D30E39CC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72" y="190531"/>
            <a:ext cx="1162051" cy="115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 descr="_bisceeac_1">
            <a:extLst>
              <a:ext uri="{FF2B5EF4-FFF2-40B4-BE49-F238E27FC236}">
                <a16:creationId xmlns:a16="http://schemas.microsoft.com/office/drawing/2014/main" id="{6B701C51-2251-0719-8836-FC3C86A0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72" y="1107955"/>
            <a:ext cx="5948039" cy="2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B0688A-A8A7-8F80-BB9C-503389D3466B}"/>
              </a:ext>
            </a:extLst>
          </p:cNvPr>
          <p:cNvSpPr/>
          <p:nvPr/>
        </p:nvSpPr>
        <p:spPr>
          <a:xfrm>
            <a:off x="3101136" y="4530790"/>
            <a:ext cx="5721251" cy="36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DU PEAC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ADB549-1F0A-68FD-FD13-1B0F7777DB54}"/>
              </a:ext>
            </a:extLst>
          </p:cNvPr>
          <p:cNvSpPr txBox="1"/>
          <p:nvPr/>
        </p:nvSpPr>
        <p:spPr>
          <a:xfrm>
            <a:off x="2702199" y="148867"/>
            <a:ext cx="5720645" cy="914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00008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Impact" panose="020B0806030902050204" pitchFamily="34" charset="0"/>
              </a:rPr>
              <a:t>POOL  ENERGETIQUE  DE  L</a:t>
            </a:r>
            <a:r>
              <a:rPr lang="fr-FR" sz="1400" b="1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sz="1400" b="1" dirty="0">
                <a:solidFill>
                  <a:srgbClr val="00008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  <a:cs typeface="Impact" panose="020B0806030902050204" pitchFamily="34" charset="0"/>
              </a:rPr>
              <a:t>AFRIQUE CENTRALE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b="1" dirty="0">
                <a:solidFill>
                  <a:srgbClr val="FF000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P</a:t>
            </a:r>
            <a:r>
              <a:rPr lang="fr-FR" sz="1400" b="1" dirty="0">
                <a:solidFill>
                  <a:srgbClr val="00008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. </a:t>
            </a:r>
            <a:r>
              <a:rPr lang="fr-FR" sz="1400" b="1" dirty="0">
                <a:solidFill>
                  <a:srgbClr val="FF000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E</a:t>
            </a:r>
            <a:r>
              <a:rPr lang="fr-FR" sz="1400" b="1" dirty="0">
                <a:solidFill>
                  <a:srgbClr val="00008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. </a:t>
            </a:r>
            <a:r>
              <a:rPr lang="fr-FR" sz="1400" b="1" dirty="0">
                <a:solidFill>
                  <a:srgbClr val="FF000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A</a:t>
            </a:r>
            <a:r>
              <a:rPr lang="fr-FR" sz="1400" b="1" dirty="0">
                <a:solidFill>
                  <a:srgbClr val="00008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. </a:t>
            </a:r>
            <a:r>
              <a:rPr lang="fr-FR" sz="1400" b="1" dirty="0">
                <a:solidFill>
                  <a:srgbClr val="FF000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C</a:t>
            </a:r>
            <a:r>
              <a:rPr lang="fr-FR" sz="1400" b="1" dirty="0">
                <a:solidFill>
                  <a:srgbClr val="00008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000" b="1" dirty="0">
                <a:solidFill>
                  <a:srgbClr val="000080"/>
                </a:solidFill>
                <a:effectLst/>
                <a:latin typeface="Broadway" panose="04040905080B02020502" pitchFamily="82" charset="0"/>
                <a:ea typeface="Calibri" panose="020F0502020204030204" pitchFamily="34" charset="0"/>
                <a:cs typeface="Broadway" panose="04040905080B02020502" pitchFamily="82" charset="0"/>
              </a:rPr>
              <a:t> </a:t>
            </a:r>
            <a:r>
              <a:rPr lang="fr-FR" sz="1000" b="1" dirty="0">
                <a:solidFill>
                  <a:srgbClr val="0000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nstitution </a:t>
            </a:r>
            <a:r>
              <a:rPr lang="fr-FR" sz="1000" b="1" dirty="0">
                <a:solidFill>
                  <a:srgbClr val="0000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pécialisée de la </a:t>
            </a:r>
            <a:r>
              <a:rPr lang="fr-FR" sz="1000" b="1" dirty="0">
                <a:solidFill>
                  <a:srgbClr val="3366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ommunauté </a:t>
            </a:r>
            <a:r>
              <a:rPr lang="fr-FR" sz="1000" b="1" dirty="0">
                <a:solidFill>
                  <a:srgbClr val="0000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conomique des </a:t>
            </a:r>
            <a:r>
              <a:rPr lang="fr-FR" sz="1000" b="1" dirty="0">
                <a:solidFill>
                  <a:srgbClr val="0000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tats de l’</a:t>
            </a:r>
            <a:r>
              <a:rPr lang="fr-FR" sz="1000" b="1" dirty="0">
                <a:solidFill>
                  <a:srgbClr val="0000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frique </a:t>
            </a:r>
            <a:r>
              <a:rPr lang="fr-FR" sz="1000" b="1" dirty="0">
                <a:solidFill>
                  <a:srgbClr val="0000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entrale (</a:t>
            </a:r>
            <a:r>
              <a:rPr lang="fr-FR" sz="1000" b="1" dirty="0">
                <a:solidFill>
                  <a:srgbClr val="3366FF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1000" b="1" dirty="0">
                <a:solidFill>
                  <a:srgbClr val="FF0000"/>
                </a:solidFill>
                <a:effectLst/>
                <a:latin typeface="Eras Light ITC" panose="020B04020305040208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EEAC)</a:t>
            </a:r>
            <a:endParaRPr lang="fr-FR" sz="10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48E8990-496D-DB9D-E05D-6D1BCD3D924B}"/>
              </a:ext>
            </a:extLst>
          </p:cNvPr>
          <p:cNvGrpSpPr/>
          <p:nvPr/>
        </p:nvGrpSpPr>
        <p:grpSpPr>
          <a:xfrm>
            <a:off x="1114010" y="5835670"/>
            <a:ext cx="9934204" cy="690973"/>
            <a:chOff x="1114010" y="5835670"/>
            <a:chExt cx="9063613" cy="690973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9471378-B211-5F8F-D015-B838F9D2EADF}"/>
                </a:ext>
              </a:extLst>
            </p:cNvPr>
            <p:cNvGrpSpPr/>
            <p:nvPr/>
          </p:nvGrpSpPr>
          <p:grpSpPr>
            <a:xfrm>
              <a:off x="1114010" y="5835670"/>
              <a:ext cx="9063613" cy="545465"/>
              <a:chOff x="1814297" y="5905256"/>
              <a:chExt cx="8741704" cy="545465"/>
            </a:xfrm>
          </p:grpSpPr>
          <p:pic>
            <p:nvPicPr>
              <p:cNvPr id="26" name="Image 25" descr="C:\Users\jacques.atangana.PEAC\Pictures\logo société membres du peac\eneo.png">
                <a:extLst>
                  <a:ext uri="{FF2B5EF4-FFF2-40B4-BE49-F238E27FC236}">
                    <a16:creationId xmlns:a16="http://schemas.microsoft.com/office/drawing/2014/main" id="{E4B7CAE0-830F-76F2-834C-276B1602E2BC}"/>
                  </a:ext>
                </a:extLst>
              </p:cNvPr>
              <p:cNvPicPr/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6" t="6369" r="3426"/>
              <a:stretch>
                <a:fillRect/>
              </a:stretch>
            </p:blipFill>
            <p:spPr bwMode="auto">
              <a:xfrm>
                <a:off x="3991677" y="6109091"/>
                <a:ext cx="514351" cy="2520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Image 27" descr="C:\Users\jacques.atangana.PEAC\Pictures\logo société membres du peac\emae.png">
                <a:extLst>
                  <a:ext uri="{FF2B5EF4-FFF2-40B4-BE49-F238E27FC236}">
                    <a16:creationId xmlns:a16="http://schemas.microsoft.com/office/drawing/2014/main" id="{1536013D-B791-BC2A-35D3-601C934C0462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9" t="27499" r="4500" b="29500"/>
              <a:stretch>
                <a:fillRect/>
              </a:stretch>
            </p:blipFill>
            <p:spPr bwMode="auto">
              <a:xfrm>
                <a:off x="8026210" y="6108403"/>
                <a:ext cx="628651" cy="2997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Image 28" descr="C:\Users\jacques.atangana.PEAC\Pictures\logo société membres du peac\enerca.png">
                <a:extLst>
                  <a:ext uri="{FF2B5EF4-FFF2-40B4-BE49-F238E27FC236}">
                    <a16:creationId xmlns:a16="http://schemas.microsoft.com/office/drawing/2014/main" id="{4443326A-60AB-5C80-D53D-F663B6195554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4" t="5074" r="4585" b="4279"/>
              <a:stretch>
                <a:fillRect/>
              </a:stretch>
            </p:blipFill>
            <p:spPr bwMode="auto">
              <a:xfrm>
                <a:off x="6733907" y="6125677"/>
                <a:ext cx="396240" cy="295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Image 29" descr="C:\Users\jacques.atangana.PEAC\Pictures\logo société membres du peac\EUCL.png">
                <a:extLst>
                  <a:ext uri="{FF2B5EF4-FFF2-40B4-BE49-F238E27FC236}">
                    <a16:creationId xmlns:a16="http://schemas.microsoft.com/office/drawing/2014/main" id="{67F43B02-F33A-E6C7-F910-705761C1A135}"/>
                  </a:ext>
                </a:extLst>
              </p:cNvPr>
              <p:cNvPicPr/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93" t="5128" r="19070" b="5128"/>
              <a:stretch>
                <a:fillRect/>
              </a:stretch>
            </p:blipFill>
            <p:spPr bwMode="auto">
              <a:xfrm>
                <a:off x="4580493" y="6167623"/>
                <a:ext cx="666115" cy="236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Image 30" descr="C:\Users\jacques.atangana.PEAC\Pictures\logo société membres du peac\seeg.png">
                <a:extLst>
                  <a:ext uri="{FF2B5EF4-FFF2-40B4-BE49-F238E27FC236}">
                    <a16:creationId xmlns:a16="http://schemas.microsoft.com/office/drawing/2014/main" id="{39BE34B7-E5CC-152E-8684-C778D5887E91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3" t="7558" r="25333" b="15109"/>
              <a:stretch>
                <a:fillRect/>
              </a:stretch>
            </p:blipFill>
            <p:spPr bwMode="auto">
              <a:xfrm>
                <a:off x="3612411" y="6073009"/>
                <a:ext cx="304800" cy="3308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Image 31" descr="C:\Users\jacques.atangana.PEAC\Pictures\logo société membres du peac\segesa.jpg">
                <a:extLst>
                  <a:ext uri="{FF2B5EF4-FFF2-40B4-BE49-F238E27FC236}">
                    <a16:creationId xmlns:a16="http://schemas.microsoft.com/office/drawing/2014/main" id="{7569B01D-71F7-99E1-B364-32F00485AC49}"/>
                  </a:ext>
                </a:extLst>
              </p:cNvPr>
              <p:cNvPicPr/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7747" y="6108403"/>
                <a:ext cx="755651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Image 32" descr="C:\Users\jacques.atangana.PEAC\Pictures\logo société membres du peac\SNEL.png">
                <a:extLst>
                  <a:ext uri="{FF2B5EF4-FFF2-40B4-BE49-F238E27FC236}">
                    <a16:creationId xmlns:a16="http://schemas.microsoft.com/office/drawing/2014/main" id="{E028B90A-2075-6068-D13F-CE977199D470}"/>
                  </a:ext>
                </a:extLst>
              </p:cNvPr>
              <p:cNvPicPr/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3605" y="6099031"/>
                <a:ext cx="377191" cy="295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Image 33" descr="C:\Users\JACQUE~1.PEA\AppData\Local\Temp\regideso.png">
                <a:extLst>
                  <a:ext uri="{FF2B5EF4-FFF2-40B4-BE49-F238E27FC236}">
                    <a16:creationId xmlns:a16="http://schemas.microsoft.com/office/drawing/2014/main" id="{48C99923-1EF7-0BFB-D923-8666B657BAB2}"/>
                  </a:ext>
                </a:extLst>
              </p:cNvPr>
              <p:cNvPicPr/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832" y="6205723"/>
                <a:ext cx="685800" cy="160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Image 34" descr="C:\Users\jacques.atangana.PEAC\Pictures\logo société membres du peac\E2C.jpg">
                <a:extLst>
                  <a:ext uri="{FF2B5EF4-FFF2-40B4-BE49-F238E27FC236}">
                    <a16:creationId xmlns:a16="http://schemas.microsoft.com/office/drawing/2014/main" id="{B73CFFF2-F17A-8C0E-5CE8-282EFC3E31B0}"/>
                  </a:ext>
                </a:extLst>
              </p:cNvPr>
              <p:cNvPicPr/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00" b="23500"/>
              <a:stretch>
                <a:fillRect/>
              </a:stretch>
            </p:blipFill>
            <p:spPr bwMode="auto">
              <a:xfrm>
                <a:off x="3002994" y="6085191"/>
                <a:ext cx="551815" cy="295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D6E1CBA8-C0D9-EF48-FC45-93B136AE8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297" y="6076336"/>
                <a:ext cx="617707" cy="330835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ED3CED36-B024-46E1-5FAF-64C43ACE1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4989" y="5905256"/>
                <a:ext cx="594843" cy="545465"/>
              </a:xfrm>
              <a:prstGeom prst="rect">
                <a:avLst/>
              </a:prstGeom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992D3678-883D-BE9E-9FED-27550276C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4056" y="6085189"/>
                <a:ext cx="1071945" cy="335763"/>
              </a:xfrm>
              <a:prstGeom prst="rect">
                <a:avLst/>
              </a:prstGeom>
            </p:spPr>
          </p:pic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EACF01C-3BEE-967F-B738-73324D3E8677}"/>
                </a:ext>
              </a:extLst>
            </p:cNvPr>
            <p:cNvSpPr txBox="1"/>
            <p:nvPr/>
          </p:nvSpPr>
          <p:spPr>
            <a:xfrm>
              <a:off x="6584218" y="6003423"/>
              <a:ext cx="92692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TCHADELEC</a:t>
              </a:r>
              <a:endParaRPr lang="fr-FR" sz="1400" dirty="0"/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49AA5854-DC22-A1BE-F488-77600344F6D3}"/>
              </a:ext>
            </a:extLst>
          </p:cNvPr>
          <p:cNvSpPr/>
          <p:nvPr/>
        </p:nvSpPr>
        <p:spPr>
          <a:xfrm>
            <a:off x="9172281" y="2483945"/>
            <a:ext cx="2931736" cy="2967732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1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3F024-732E-6233-F7AF-31AB3C78C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3B89E-F5D0-C71E-A9AE-E4ED36FCDD62}"/>
              </a:ext>
            </a:extLst>
          </p:cNvPr>
          <p:cNvSpPr txBox="1"/>
          <p:nvPr/>
        </p:nvSpPr>
        <p:spPr>
          <a:xfrm>
            <a:off x="190362" y="124546"/>
            <a:ext cx="11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D5F6F"/>
                </a:solidFill>
              </a:rPr>
              <a:t>Cadre institutionnel et de gouvernance du PEAC</a:t>
            </a:r>
            <a:endParaRPr lang="en-US" sz="2800" dirty="0">
              <a:solidFill>
                <a:srgbClr val="4D5F6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33C61D-74DC-07EE-451E-56EA94CD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25" y="980388"/>
            <a:ext cx="5527473" cy="5753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C51342-43B1-F3F7-EE9A-9178173535AE}"/>
              </a:ext>
            </a:extLst>
          </p:cNvPr>
          <p:cNvSpPr/>
          <p:nvPr/>
        </p:nvSpPr>
        <p:spPr>
          <a:xfrm>
            <a:off x="355203" y="873317"/>
            <a:ext cx="5308789" cy="5817343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C:\Users\Heidner Davy\Desktop\carte2.png">
            <a:extLst>
              <a:ext uri="{FF2B5EF4-FFF2-40B4-BE49-F238E27FC236}">
                <a16:creationId xmlns:a16="http://schemas.microsoft.com/office/drawing/2014/main" id="{F56D7298-B6A9-6E45-6050-8FE42EC6BF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3" y="4120611"/>
            <a:ext cx="2450592" cy="2334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9B9139-256F-71C6-9577-3B021E1D22F7}"/>
              </a:ext>
            </a:extLst>
          </p:cNvPr>
          <p:cNvSpPr txBox="1"/>
          <p:nvPr/>
        </p:nvSpPr>
        <p:spPr>
          <a:xfrm>
            <a:off x="607773" y="873317"/>
            <a:ext cx="4803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 de la création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 : 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Traité instituant la CEEAC (protocole relatif à la coopération en matière d’énergie entre les Etats membres de la CEEAC) 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Création du PEAC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Siège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Brazzaville – Congo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: 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Dévolution du statut d’organisme </a:t>
            </a:r>
          </a:p>
          <a:p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Spécialisé de la CEEAC 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Institution Spécialisée de la CEEAC</a:t>
            </a:r>
          </a:p>
          <a:p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fr-F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11 pays, 13 sociétés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91289F-86B2-EF52-2B06-797EC90C24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45" t="15928" r="68936"/>
          <a:stretch>
            <a:fillRect/>
          </a:stretch>
        </p:blipFill>
        <p:spPr>
          <a:xfrm>
            <a:off x="3082564" y="3828338"/>
            <a:ext cx="2234153" cy="28623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251BA6-6309-AD5C-FA92-4F2107FBA24B}"/>
              </a:ext>
            </a:extLst>
          </p:cNvPr>
          <p:cNvSpPr txBox="1"/>
          <p:nvPr/>
        </p:nvSpPr>
        <p:spPr>
          <a:xfrm>
            <a:off x="6096000" y="873317"/>
            <a:ext cx="186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Organigramme du PEAC</a:t>
            </a:r>
          </a:p>
        </p:txBody>
      </p:sp>
    </p:spTree>
    <p:extLst>
      <p:ext uri="{BB962C8B-B14F-4D97-AF65-F5344CB8AC3E}">
        <p14:creationId xmlns:p14="http://schemas.microsoft.com/office/powerpoint/2010/main" val="15491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5C10B-5698-1EB9-18AC-B68113156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FE1E3-A85A-D0C8-3703-EA713BC18239}"/>
              </a:ext>
            </a:extLst>
          </p:cNvPr>
          <p:cNvSpPr txBox="1"/>
          <p:nvPr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700" kern="1200">
                <a:latin typeface="+mj-lt"/>
                <a:ea typeface="+mj-ea"/>
                <a:cs typeface="+mj-cs"/>
              </a:rPr>
              <a:t>PONTENTIEL HYDROELECTRIQUE DES PAYS D’AFRIQUE CENTRALE</a:t>
            </a:r>
            <a:br>
              <a:rPr lang="fr-FR" sz="2700" kern="1200">
                <a:latin typeface="+mj-lt"/>
                <a:ea typeface="+mj-ea"/>
                <a:cs typeface="+mj-cs"/>
              </a:rPr>
            </a:br>
            <a:endParaRPr lang="fr-FR" sz="2700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EF68F-3F4A-9CBF-3B11-1FF45E34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1179098"/>
            <a:ext cx="6172200" cy="4689889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02E9E1-182E-7799-81D5-2ADB04F84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A4C4E-DACA-E2AD-DC6A-1D56884D1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612" y="2057400"/>
            <a:ext cx="3935413" cy="38115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7A9225-B761-56A9-FF03-356D1E93D992}"/>
              </a:ext>
            </a:extLst>
          </p:cNvPr>
          <p:cNvSpPr/>
          <p:nvPr/>
        </p:nvSpPr>
        <p:spPr>
          <a:xfrm>
            <a:off x="5449946" y="5446908"/>
            <a:ext cx="1467293" cy="1883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42466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0CB5B-F996-56EE-54E0-479A63627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5E5F1-A3ED-7CB0-E715-89126B2E4C9B}"/>
              </a:ext>
            </a:extLst>
          </p:cNvPr>
          <p:cNvSpPr txBox="1"/>
          <p:nvPr/>
        </p:nvSpPr>
        <p:spPr>
          <a:xfrm>
            <a:off x="190362" y="124546"/>
            <a:ext cx="11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D5F6F"/>
                </a:solidFill>
              </a:rPr>
              <a:t>Justification de l’intégration régionale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78E638E-1F66-5A9C-FF00-EE846662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87" y="1423578"/>
            <a:ext cx="2264832" cy="19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C:\Users\jacques.atangana.PEAC\Pictures\peac pip.jpg">
            <a:extLst>
              <a:ext uri="{FF2B5EF4-FFF2-40B4-BE49-F238E27FC236}">
                <a16:creationId xmlns:a16="http://schemas.microsoft.com/office/drawing/2014/main" id="{6F035B7D-FDBE-B629-F737-03D15049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5" t="21605" r="7904"/>
          <a:stretch>
            <a:fillRect/>
          </a:stretch>
        </p:blipFill>
        <p:spPr bwMode="auto">
          <a:xfrm>
            <a:off x="7366962" y="3339661"/>
            <a:ext cx="3973483" cy="333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D4FD32C-6E57-1630-F5E5-278AAF38EF75}"/>
              </a:ext>
            </a:extLst>
          </p:cNvPr>
          <p:cNvSpPr txBox="1"/>
          <p:nvPr/>
        </p:nvSpPr>
        <p:spPr>
          <a:xfrm>
            <a:off x="7092142" y="979248"/>
            <a:ext cx="5099858" cy="27699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Arial Black" panose="020B0A04020102020204" pitchFamily="34" charset="0"/>
              </a:rPr>
              <a:t>Position du PEAC et les corridors vers les autres Pools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889A11-AA12-9185-293F-CBC4055F3655}"/>
              </a:ext>
            </a:extLst>
          </p:cNvPr>
          <p:cNvSpPr txBox="1"/>
          <p:nvPr/>
        </p:nvSpPr>
        <p:spPr>
          <a:xfrm>
            <a:off x="802179" y="1051245"/>
            <a:ext cx="5099858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3300"/>
                </a:solidFill>
                <a:latin typeface="Arial Black" panose="020B0A04020102020204" pitchFamily="34" charset="0"/>
              </a:rPr>
              <a:t>Quelques concours des PTFs au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Arial Black" panose="020B0A04020102020204" pitchFamily="34" charset="0"/>
              </a:rPr>
              <a:t> PEAC de 2003 à 2018</a:t>
            </a:r>
            <a:endParaRPr lang="fr-FR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58EDD-3C9E-264C-8BBA-B0BA86CD3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0686"/>
            <a:ext cx="7943908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7616A-7020-A746-924D-48F6E321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ECE675-F7C6-8114-84B7-A87EC88BFEDF}"/>
              </a:ext>
            </a:extLst>
          </p:cNvPr>
          <p:cNvSpPr txBox="1"/>
          <p:nvPr/>
        </p:nvSpPr>
        <p:spPr>
          <a:xfrm>
            <a:off x="190362" y="124546"/>
            <a:ext cx="1133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D5F6F"/>
                </a:solidFill>
              </a:rPr>
              <a:t>Développements récents les plus notables </a:t>
            </a:r>
            <a:endParaRPr lang="en-US" sz="2800" dirty="0">
              <a:solidFill>
                <a:srgbClr val="4D5F6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545D98-584E-9050-0F1A-53CC29EA06AE}"/>
              </a:ext>
            </a:extLst>
          </p:cNvPr>
          <p:cNvSpPr txBox="1"/>
          <p:nvPr/>
        </p:nvSpPr>
        <p:spPr>
          <a:xfrm>
            <a:off x="130629" y="829507"/>
            <a:ext cx="62624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Elaboration du Plan d’affaire Stratégique 2025-2028 du PEAC en 2024 sous financement de la Banque Mondiale;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Elaboration du Master Plan de l’Afrique Centrale en cours sous financement de la BAD et en collaboration avec la BM (Adoption en fin d’année 2026);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Etude de Préfaisabilité des interconnexions transfrontalières en MT entre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CMR-CAR +CMR-Gabon+ CMR-</a:t>
            </a:r>
            <a:r>
              <a:rPr lang="en-US" sz="2000" dirty="0" err="1">
                <a:solidFill>
                  <a:srgbClr val="000000"/>
                </a:solidFill>
                <a:latin typeface="Aptos" panose="020B0004020202020204" pitchFamily="34" charset="0"/>
              </a:rPr>
              <a:t>RoC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 + </a:t>
            </a:r>
            <a:r>
              <a:rPr lang="en-US" sz="2000" dirty="0"/>
              <a:t>Gabon - </a:t>
            </a:r>
            <a:r>
              <a:rPr lang="en-US" sz="2000" dirty="0" err="1"/>
              <a:t>RoC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Aptos" panose="020B0004020202020204" pitchFamily="34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 2025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Etude de faisabilité technique de la Boucle de l’Amitié Energétique en HT tronçon Pointe-Noire – Brazzaville – Kinshasa sur financement de l’Union Européenne (Estimation de fin d’étude: Aout 2026);</a:t>
            </a:r>
          </a:p>
          <a:p>
            <a:pPr algn="just"/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Etude de l’interconnexion des réseaux électrique de la Guinée-Equatoriale et du Gabon en HT (Mongomo – Oyem – Makokou) (APD validé en février 2025).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FE69C9-B155-7B3F-0133-7288CE44AEC0}"/>
              </a:ext>
            </a:extLst>
          </p:cNvPr>
          <p:cNvSpPr txBox="1"/>
          <p:nvPr/>
        </p:nvSpPr>
        <p:spPr>
          <a:xfrm>
            <a:off x="6762909" y="829507"/>
            <a:ext cx="529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Processus de réalisation physique de l’interconnexion Cameroun Tchad en cours- date de mise en service potentielle 2028/2029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446C921-E747-6827-83D8-E7679419B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0" t="28174" r="36675" b="27401"/>
          <a:stretch>
            <a:fillRect/>
          </a:stretch>
        </p:blipFill>
        <p:spPr bwMode="auto">
          <a:xfrm>
            <a:off x="6762909" y="1959523"/>
            <a:ext cx="4994287" cy="477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69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47982-6F36-B74D-6E4B-4278A5DB2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E0F76-2B4F-9754-87AC-17F2CEA14158}"/>
              </a:ext>
            </a:extLst>
          </p:cNvPr>
          <p:cNvSpPr txBox="1"/>
          <p:nvPr/>
        </p:nvSpPr>
        <p:spPr>
          <a:xfrm>
            <a:off x="190362" y="124546"/>
            <a:ext cx="11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4D5F6F"/>
                </a:solidFill>
              </a:rPr>
              <a:t>Principaux défis et priorités à venir</a:t>
            </a:r>
            <a:endParaRPr lang="en-US" sz="2800" dirty="0">
              <a:solidFill>
                <a:srgbClr val="4D5F6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BF124A-2845-C358-30A8-290AD15F7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3" y="1956201"/>
            <a:ext cx="5960224" cy="46634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36502A-5B68-9EE7-F1D3-00D7CD0446DD}"/>
              </a:ext>
            </a:extLst>
          </p:cNvPr>
          <p:cNvSpPr txBox="1"/>
          <p:nvPr/>
        </p:nvSpPr>
        <p:spPr>
          <a:xfrm>
            <a:off x="6400799" y="803656"/>
            <a:ext cx="486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Priorités en termes des réseaux d’interconnexion en vue de créer le marché régional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329FB6-FD28-F47A-EE05-273D569A9BE2}"/>
              </a:ext>
            </a:extLst>
          </p:cNvPr>
          <p:cNvSpPr txBox="1"/>
          <p:nvPr/>
        </p:nvSpPr>
        <p:spPr>
          <a:xfrm>
            <a:off x="526472" y="1080655"/>
            <a:ext cx="37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Principaux défis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5C599-5745-7E7D-2260-ADA0375F5ADE}"/>
              </a:ext>
            </a:extLst>
          </p:cNvPr>
          <p:cNvSpPr txBox="1"/>
          <p:nvPr/>
        </p:nvSpPr>
        <p:spPr>
          <a:xfrm>
            <a:off x="310055" y="1557028"/>
            <a:ext cx="504334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Contribuer au Développement des projets régionaux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 Renforcer les capacités du PEAC (Techniques et humaines) et des parties prenantes au sein du cadre institutionnel 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Appuyer l’opérationnalisation de la CORREAC 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Approfondissement des règles techniques et commerciales 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Favoriser la mobilisation de financements pour les projets régionaux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9EAB17-A5CE-2B5E-0AF4-7EA422ACF8A5}"/>
              </a:ext>
            </a:extLst>
          </p:cNvPr>
          <p:cNvSpPr txBox="1"/>
          <p:nvPr/>
        </p:nvSpPr>
        <p:spPr>
          <a:xfrm>
            <a:off x="6629399" y="1557028"/>
            <a:ext cx="45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NB: Certains tracés sont à titre indicatif</a:t>
            </a:r>
          </a:p>
        </p:txBody>
      </p:sp>
    </p:spTree>
    <p:extLst>
      <p:ext uri="{BB962C8B-B14F-4D97-AF65-F5344CB8AC3E}">
        <p14:creationId xmlns:p14="http://schemas.microsoft.com/office/powerpoint/2010/main" val="57086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C8984-2698-D4A1-B3C0-A78A40A4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08E7B38-07BE-F07A-BBCE-67C0399D50E0}"/>
              </a:ext>
            </a:extLst>
          </p:cNvPr>
          <p:cNvGrpSpPr/>
          <p:nvPr/>
        </p:nvGrpSpPr>
        <p:grpSpPr>
          <a:xfrm>
            <a:off x="838200" y="1138668"/>
            <a:ext cx="10792265" cy="4705061"/>
            <a:chOff x="681956" y="1091013"/>
            <a:chExt cx="10792265" cy="50777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C23027-5B2B-EE5E-BD6E-3A70F2EA6E69}"/>
                </a:ext>
              </a:extLst>
            </p:cNvPr>
            <p:cNvGrpSpPr/>
            <p:nvPr/>
          </p:nvGrpSpPr>
          <p:grpSpPr>
            <a:xfrm>
              <a:off x="681956" y="1102648"/>
              <a:ext cx="2489200" cy="1209777"/>
              <a:chOff x="643808" y="958317"/>
              <a:chExt cx="2489200" cy="120977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37BC6A-7B82-A907-116D-047C1A482C3D}"/>
                  </a:ext>
                </a:extLst>
              </p:cNvPr>
              <p:cNvSpPr/>
              <p:nvPr/>
            </p:nvSpPr>
            <p:spPr bwMode="auto">
              <a:xfrm>
                <a:off x="643808" y="1221365"/>
                <a:ext cx="2489200" cy="9467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fr-FR" sz="2000" b="1" dirty="0">
                    <a:solidFill>
                      <a:prstClr val="black"/>
                    </a:solidFill>
                    <a:latin typeface="Aptos" panose="02110004020202020204"/>
                    <a:cs typeface="Times New Roman" pitchFamily="18" charset="0"/>
                  </a:rPr>
                  <a:t>Renforcement des capacités institutionnelles 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B2D0F55-75CA-53E2-280B-D72B736D644E}"/>
                  </a:ext>
                </a:extLst>
              </p:cNvPr>
              <p:cNvSpPr/>
              <p:nvPr/>
            </p:nvSpPr>
            <p:spPr>
              <a:xfrm>
                <a:off x="1377868" y="958317"/>
                <a:ext cx="1021080" cy="2699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Pilier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1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9378EF-A3B5-E4D2-0B0C-766131AE4641}"/>
                </a:ext>
              </a:extLst>
            </p:cNvPr>
            <p:cNvGrpSpPr/>
            <p:nvPr/>
          </p:nvGrpSpPr>
          <p:grpSpPr>
            <a:xfrm>
              <a:off x="4663406" y="1102648"/>
              <a:ext cx="2843022" cy="1245097"/>
              <a:chOff x="4441743" y="958317"/>
              <a:chExt cx="2843022" cy="124509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2BAF07-E2FD-03EE-22E1-5F865124104A}"/>
                  </a:ext>
                </a:extLst>
              </p:cNvPr>
              <p:cNvSpPr/>
              <p:nvPr/>
            </p:nvSpPr>
            <p:spPr bwMode="auto">
              <a:xfrm>
                <a:off x="4441743" y="1256685"/>
                <a:ext cx="2843022" cy="9467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Times New Roman" pitchFamily="18" charset="0"/>
                  </a:rPr>
                  <a:t>Expansion de l'accès à l’électricité 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36AC14-80AB-61D2-3A13-FB0033941AE7}"/>
                  </a:ext>
                </a:extLst>
              </p:cNvPr>
              <p:cNvSpPr/>
              <p:nvPr/>
            </p:nvSpPr>
            <p:spPr>
              <a:xfrm>
                <a:off x="5175803" y="958317"/>
                <a:ext cx="1021080" cy="2699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Pilier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A5EC61-7261-E9CE-4BC8-FA4BEB49967A}"/>
                </a:ext>
              </a:extLst>
            </p:cNvPr>
            <p:cNvGrpSpPr/>
            <p:nvPr/>
          </p:nvGrpSpPr>
          <p:grpSpPr>
            <a:xfrm>
              <a:off x="8985021" y="1091013"/>
              <a:ext cx="2489200" cy="1271465"/>
              <a:chOff x="8664981" y="953616"/>
              <a:chExt cx="2489200" cy="12714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EC8761-1C86-B3D1-A799-22532C9BBC85}"/>
                  </a:ext>
                </a:extLst>
              </p:cNvPr>
              <p:cNvSpPr/>
              <p:nvPr/>
            </p:nvSpPr>
            <p:spPr bwMode="auto">
              <a:xfrm>
                <a:off x="8664981" y="1271418"/>
                <a:ext cx="2489200" cy="953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fr-FR" sz="2000" b="1" dirty="0">
                    <a:solidFill>
                      <a:prstClr val="black"/>
                    </a:solidFill>
                    <a:latin typeface="Aptos" panose="02110004020202020204"/>
                    <a:cs typeface="Times New Roman" pitchFamily="18" charset="0"/>
                  </a:rPr>
                  <a:t>Augmentation de l’intégration régionale </a:t>
                </a:r>
                <a:endParaRPr lang="fr-FR" sz="2000" b="1" dirty="0">
                  <a:solidFill>
                    <a:prstClr val="black"/>
                  </a:solidFill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99F249-052C-5A90-8301-B8F3457E6ED6}"/>
                  </a:ext>
                </a:extLst>
              </p:cNvPr>
              <p:cNvSpPr/>
              <p:nvPr/>
            </p:nvSpPr>
            <p:spPr>
              <a:xfrm>
                <a:off x="9505916" y="953616"/>
                <a:ext cx="1021080" cy="2699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Pilier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3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8E3386-655D-FA21-9F30-3DEE65060CAF}"/>
                </a:ext>
              </a:extLst>
            </p:cNvPr>
            <p:cNvSpPr/>
            <p:nvPr/>
          </p:nvSpPr>
          <p:spPr>
            <a:xfrm>
              <a:off x="681956" y="2312425"/>
              <a:ext cx="2489200" cy="38563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prstClr val="black"/>
                  </a:solidFill>
                  <a:latin typeface="Aptos" panose="02110004020202020204"/>
                </a:rPr>
                <a:t>Assistance technique pour la préparation des documents de gouvernance pour le marché régional de l'électricité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prstClr val="black"/>
                  </a:solidFill>
                  <a:latin typeface="Aptos" panose="02110004020202020204"/>
                </a:rPr>
                <a:t>Assistance technique pour l'élaboration d'une stratégie de déploiement du renforcement des capacités à moyen et long terme</a:t>
              </a:r>
            </a:p>
            <a:p>
              <a:pPr lvl="0">
                <a:defRPr/>
              </a:pPr>
              <a:endParaRPr lang="fr-FR" sz="1300" dirty="0">
                <a:solidFill>
                  <a:prstClr val="black"/>
                </a:solidFill>
                <a:latin typeface="Aptos" panose="0211000402020202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FR" sz="1300" dirty="0">
                  <a:solidFill>
                    <a:prstClr val="black"/>
                  </a:solidFill>
                  <a:latin typeface="Aptos" panose="02110004020202020204"/>
                </a:rPr>
                <a:t>Assistance Technique  pour le développement du Centre de coordination du marché régional d’ électricité du  PEAC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endParaRPr lang="fr-FR" sz="14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B7556F-62B5-3FC9-D4EF-758E8933DF9E}"/>
                </a:ext>
              </a:extLst>
            </p:cNvPr>
            <p:cNvSpPr/>
            <p:nvPr/>
          </p:nvSpPr>
          <p:spPr>
            <a:xfrm>
              <a:off x="4663406" y="2388753"/>
              <a:ext cx="2843022" cy="3780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Assistance technique pour les études de faisabilité, les évaluations de sauvegarde pour les projets liés à la distribution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Investissements dans le réseau de distribution à partir des lignes d'interconnexion+ densification  pour augmenter l’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acces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a l'énergie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Projets transfrontaliers à moyenne tension pour fournir un accès aux communautés frontalières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AD7DAE-A6F2-CCE6-5BC7-9B0FD0C2C681}"/>
                </a:ext>
              </a:extLst>
            </p:cNvPr>
            <p:cNvSpPr/>
            <p:nvPr/>
          </p:nvSpPr>
          <p:spPr>
            <a:xfrm>
              <a:off x="8985021" y="2415285"/>
              <a:ext cx="2489200" cy="3753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solidFill>
                    <a:prstClr val="black"/>
                  </a:solidFill>
                  <a:latin typeface="Aptos" panose="02110004020202020204"/>
                </a:rPr>
                <a:t>Assistance technique pour les études de faisabilité, les évaluations de sauvegarde pour les nouveaux projets d'interconnexion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solidFill>
                    <a:prstClr val="black"/>
                  </a:solidFill>
                  <a:latin typeface="Aptos" panose="02110004020202020204"/>
                </a:rPr>
                <a:t>Investissements dans le réseau de transport pour (i) interconnecter les systèmes électriques nationaux (ii) renforcer les réseaux de transport nationaux pour soutenir les échanges d'énergie entre les pays</a:t>
              </a:r>
              <a:endParaRPr lang="en-US" sz="1200" dirty="0">
                <a:solidFill>
                  <a:prstClr val="black"/>
                </a:solidFill>
                <a:latin typeface="Aptos" panose="02110004020202020204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r-FR" sz="1200" dirty="0">
                  <a:solidFill>
                    <a:prstClr val="black"/>
                  </a:solidFill>
                  <a:latin typeface="Aptos" panose="02110004020202020204"/>
                </a:rPr>
                <a:t>Evaluation </a:t>
              </a:r>
              <a:r>
                <a:rPr lang="fr-FR" sz="1200" dirty="0" err="1">
                  <a:solidFill>
                    <a:prstClr val="black"/>
                  </a:solidFill>
                  <a:latin typeface="Aptos" panose="02110004020202020204"/>
                </a:rPr>
                <a:t>preliminaire</a:t>
              </a:r>
              <a:r>
                <a:rPr lang="fr-FR" sz="1200" dirty="0">
                  <a:solidFill>
                    <a:prstClr val="black"/>
                  </a:solidFill>
                  <a:latin typeface="Aptos" panose="02110004020202020204"/>
                </a:rPr>
                <a:t> de l’interconnexion entre le WAPP-CAPP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39BAE-E72C-132E-DB40-03035C92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399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79507-B7FA-4D74-87CF-5557B21C00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6D8788-1551-C24D-9973-6098F3C4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557" y="375638"/>
            <a:ext cx="5697415" cy="650804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/>
              <a:t>La conception en cours prévoit  une  mis en œuvre  sur deux ou trois phases pour une période d'environ 8 a 10 ans (2027-2037)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EE806-58DA-E213-3268-285A90FF856A}"/>
              </a:ext>
            </a:extLst>
          </p:cNvPr>
          <p:cNvSpPr txBox="1"/>
          <p:nvPr/>
        </p:nvSpPr>
        <p:spPr>
          <a:xfrm>
            <a:off x="103367" y="213786"/>
            <a:ext cx="647449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Programme Multi Phase d’Appui  au développement du Pool Énergétique de L’Afrique Centrale (PEAC)avec la Banque Mondiale</a:t>
            </a:r>
          </a:p>
          <a:p>
            <a:r>
              <a:rPr lang="fr-F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 Financement Indicatif                  </a:t>
            </a: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US$ 1.1-1.4 B</a:t>
            </a:r>
            <a:endParaRPr lang="en-US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6571086-924C-E8DD-CDF0-8714D32B6661}"/>
              </a:ext>
            </a:extLst>
          </p:cNvPr>
          <p:cNvSpPr/>
          <p:nvPr/>
        </p:nvSpPr>
        <p:spPr>
          <a:xfrm>
            <a:off x="2677141" y="861235"/>
            <a:ext cx="422158" cy="16520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C563D8-FFEF-E72D-7C9C-78165A068926}"/>
              </a:ext>
            </a:extLst>
          </p:cNvPr>
          <p:cNvSpPr/>
          <p:nvPr/>
        </p:nvSpPr>
        <p:spPr bwMode="auto">
          <a:xfrm>
            <a:off x="838200" y="6041063"/>
            <a:ext cx="10756443" cy="21559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700" b="1" noProof="0" dirty="0">
                <a:solidFill>
                  <a:srgbClr val="002060"/>
                </a:solidFill>
                <a:cs typeface="Times New Roman" pitchFamily="18" charset="0"/>
              </a:rPr>
              <a:t>Participation du Secteur Prive </a:t>
            </a:r>
            <a:r>
              <a:rPr lang="en-US" sz="1700" b="1" dirty="0">
                <a:solidFill>
                  <a:srgbClr val="002060"/>
                </a:solidFill>
                <a:cs typeface="Times New Roman" pitchFamily="18" charset="0"/>
              </a:rPr>
              <a:t>(IFC, MIGA)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B37947-B09A-75BF-0E7B-98797C336D8C}"/>
              </a:ext>
            </a:extLst>
          </p:cNvPr>
          <p:cNvSpPr/>
          <p:nvPr/>
        </p:nvSpPr>
        <p:spPr bwMode="auto">
          <a:xfrm>
            <a:off x="862939" y="6303562"/>
            <a:ext cx="10756443" cy="23556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700" b="1" noProof="0" dirty="0">
                <a:solidFill>
                  <a:srgbClr val="00B0F0"/>
                </a:solidFill>
                <a:cs typeface="Times New Roman" pitchFamily="18" charset="0"/>
              </a:rPr>
              <a:t>Renforcement de capacite et Support a la mise en </a:t>
            </a:r>
            <a:r>
              <a:rPr lang="fr-FR" sz="1700" b="1" noProof="0" dirty="0" err="1">
                <a:solidFill>
                  <a:srgbClr val="00B0F0"/>
                </a:solidFill>
                <a:cs typeface="Times New Roman" pitchFamily="18" charset="0"/>
              </a:rPr>
              <a:t>oeuvre</a:t>
            </a:r>
            <a:endParaRPr lang="fr-FR" sz="1700" b="1" noProof="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A29559-A958-1B41-AAE9-2CE9C9CD592A}"/>
              </a:ext>
            </a:extLst>
          </p:cNvPr>
          <p:cNvSpPr/>
          <p:nvPr/>
        </p:nvSpPr>
        <p:spPr bwMode="auto">
          <a:xfrm>
            <a:off x="914335" y="6571777"/>
            <a:ext cx="10756443" cy="23556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700" b="1" noProof="0" dirty="0">
                <a:solidFill>
                  <a:schemeClr val="accent2"/>
                </a:solidFill>
                <a:cs typeface="Times New Roman" pitchFamily="18" charset="0"/>
              </a:rPr>
              <a:t>Collaboration avec les autres Partenaires Technique et Financier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36ACFA-EE6E-9C33-2EF9-4AC5B2BE5DBF}"/>
              </a:ext>
            </a:extLst>
          </p:cNvPr>
          <p:cNvCxnSpPr/>
          <p:nvPr/>
        </p:nvCxnSpPr>
        <p:spPr>
          <a:xfrm>
            <a:off x="914335" y="5930769"/>
            <a:ext cx="10321413" cy="0"/>
          </a:xfrm>
          <a:prstGeom prst="straightConnector1">
            <a:avLst/>
          </a:prstGeom>
          <a:ln w="34925">
            <a:prstDash val="sysDash"/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1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7">
            <a:extLst>
              <a:ext uri="{FF2B5EF4-FFF2-40B4-BE49-F238E27FC236}">
                <a16:creationId xmlns:a16="http://schemas.microsoft.com/office/drawing/2014/main" id="{785D29AF-5811-4B11-91BF-1D286852021D}"/>
              </a:ext>
            </a:extLst>
          </p:cNvPr>
          <p:cNvGrpSpPr/>
          <p:nvPr/>
        </p:nvGrpSpPr>
        <p:grpSpPr>
          <a:xfrm>
            <a:off x="1142999" y="0"/>
            <a:ext cx="3598049" cy="6858000"/>
            <a:chOff x="-1" y="0"/>
            <a:chExt cx="3598049" cy="6858000"/>
          </a:xfrm>
        </p:grpSpPr>
        <p:sp>
          <p:nvSpPr>
            <p:cNvPr id="6" name="Rectángulo 6">
              <a:extLst>
                <a:ext uri="{FF2B5EF4-FFF2-40B4-BE49-F238E27FC236}">
                  <a16:creationId xmlns:a16="http://schemas.microsoft.com/office/drawing/2014/main" id="{19506A99-A7AF-4C28-A8FB-E330393D2DC7}"/>
                </a:ext>
              </a:extLst>
            </p:cNvPr>
            <p:cNvSpPr/>
            <p:nvPr/>
          </p:nvSpPr>
          <p:spPr>
            <a:xfrm>
              <a:off x="-1" y="0"/>
              <a:ext cx="3598049" cy="6858000"/>
            </a:xfrm>
            <a:prstGeom prst="rect">
              <a:avLst/>
            </a:prstGeom>
            <a:solidFill>
              <a:schemeClr val="accent1"/>
            </a:solidFill>
            <a:ln w="9525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72000" rIns="360000" rtlCol="0" anchor="t" anchorCtr="0"/>
            <a:lstStyle/>
            <a:p>
              <a:pPr marL="1209675">
                <a:spcAft>
                  <a:spcPts val="600"/>
                </a:spcAft>
                <a:defRPr b="0" i="0"/>
              </a:pPr>
              <a:r>
                <a:rPr lang="en-US" sz="2000" b="1" cap="all" dirty="0" err="1">
                  <a:solidFill>
                    <a:schemeClr val="bg1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CommentAIRES</a:t>
              </a:r>
              <a:r>
                <a:rPr lang="en-US" sz="2000" b="1" cap="all" dirty="0">
                  <a:solidFill>
                    <a:schemeClr val="bg1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rPr>
                <a:t> ET questions</a:t>
              </a:r>
            </a:p>
          </p:txBody>
        </p:sp>
        <p:sp>
          <p:nvSpPr>
            <p:cNvPr id="7" name="Rectángulo 4">
              <a:extLst>
                <a:ext uri="{FF2B5EF4-FFF2-40B4-BE49-F238E27FC236}">
                  <a16:creationId xmlns:a16="http://schemas.microsoft.com/office/drawing/2014/main" id="{B3EFA678-1307-4476-8E67-5040A4D7246D}"/>
                </a:ext>
              </a:extLst>
            </p:cNvPr>
            <p:cNvSpPr/>
            <p:nvPr/>
          </p:nvSpPr>
          <p:spPr>
            <a:xfrm>
              <a:off x="1284119" y="4700068"/>
              <a:ext cx="403587" cy="80717"/>
            </a:xfrm>
            <a:prstGeom prst="rect">
              <a:avLst/>
            </a:prstGeom>
            <a:solidFill>
              <a:schemeClr val="bg1"/>
            </a:solidFill>
            <a:ln w="9525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defRPr b="0" i="0"/>
              </a:pP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5A9953D-DBBC-3CD8-732B-C8C1CB55647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63" y="1527963"/>
            <a:ext cx="3802075" cy="38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87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638</Words>
  <Application>Microsoft Office PowerPoint</Application>
  <PresentationFormat>Widescreen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Malgun Gothic</vt:lpstr>
      <vt:lpstr>Malgun Gothic Semilight</vt:lpstr>
      <vt:lpstr>Aptos</vt:lpstr>
      <vt:lpstr>Arial</vt:lpstr>
      <vt:lpstr>Arial Black</vt:lpstr>
      <vt:lpstr>Broadway</vt:lpstr>
      <vt:lpstr>Calibri</vt:lpstr>
      <vt:lpstr>Calibri Light</vt:lpstr>
      <vt:lpstr>Eras Light ITC</vt:lpstr>
      <vt:lpstr>Impact</vt:lpstr>
      <vt:lpstr>Maiandra GD</vt:lpstr>
      <vt:lpstr>Times New Roman</vt:lpstr>
      <vt:lpstr>Trebuchet MS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Rigobert GBAZI</dc:creator>
  <cp:lastModifiedBy>Lawrence Bibaya</cp:lastModifiedBy>
  <cp:revision>40</cp:revision>
  <dcterms:created xsi:type="dcterms:W3CDTF">2025-10-20T08:41:34Z</dcterms:created>
  <dcterms:modified xsi:type="dcterms:W3CDTF">2026-03-06T15:33:25Z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2026-03-04T22:35:31Z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3b7886dc-f7e1-44d5-a3a3-4a12663f4953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Thème Office:8</vt:lpwstr>
  </property>
  <property fmtid="{D5CDD505-2E9C-101B-9397-08002B2CF9AE}" pid="11" name="ClassificationContentMarkingFooterText">
    <vt:lpwstr>Official Use Only</vt:lpwstr>
  </property>
</Properties>
</file>