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66" r:id="rId3"/>
    <p:sldId id="269" r:id="rId4"/>
    <p:sldId id="3699" r:id="rId5"/>
    <p:sldId id="3844" r:id="rId6"/>
    <p:sldId id="3828" r:id="rId7"/>
    <p:sldId id="3845" r:id="rId8"/>
    <p:sldId id="3833" r:id="rId9"/>
    <p:sldId id="3830" r:id="rId10"/>
    <p:sldId id="3829" r:id="rId11"/>
    <p:sldId id="3846" r:id="rId12"/>
    <p:sldId id="3827" r:id="rId13"/>
    <p:sldId id="3832" r:id="rId14"/>
    <p:sldId id="3831" r:id="rId15"/>
    <p:sldId id="3834" r:id="rId16"/>
    <p:sldId id="3838" r:id="rId17"/>
    <p:sldId id="3835" r:id="rId18"/>
    <p:sldId id="3836" r:id="rId19"/>
    <p:sldId id="3840" r:id="rId20"/>
    <p:sldId id="3841" r:id="rId21"/>
    <p:sldId id="273" r:id="rId22"/>
    <p:sldId id="584" r:id="rId23"/>
    <p:sldId id="257" r:id="rId24"/>
    <p:sldId id="259" r:id="rId25"/>
    <p:sldId id="661" r:id="rId26"/>
    <p:sldId id="258" r:id="rId27"/>
    <p:sldId id="261" r:id="rId28"/>
    <p:sldId id="583" r:id="rId29"/>
    <p:sldId id="272" r:id="rId30"/>
    <p:sldId id="267" r:id="rId3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81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F7941E"/>
    <a:srgbClr val="862468"/>
    <a:srgbClr val="008ACB"/>
    <a:srgbClr val="0093D0"/>
    <a:srgbClr val="005DA3"/>
    <a:srgbClr val="9FAF1D"/>
    <a:srgbClr val="00B0F0"/>
    <a:srgbClr val="0064AC"/>
    <a:srgbClr val="0426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68"/>
    <p:restoredTop sz="87049"/>
  </p:normalViewPr>
  <p:slideViewPr>
    <p:cSldViewPr snapToGrid="0" snapToObjects="1">
      <p:cViewPr>
        <p:scale>
          <a:sx n="66" d="100"/>
          <a:sy n="66" d="100"/>
        </p:scale>
        <p:origin x="345" y="9"/>
      </p:cViewPr>
      <p:guideLst>
        <p:guide orient="horz" pos="2160"/>
        <p:guide pos="6816"/>
      </p:guideLst>
    </p:cSldViewPr>
  </p:slideViewPr>
  <p:notesTextViewPr>
    <p:cViewPr>
      <p:scale>
        <a:sx n="1" d="1"/>
        <a:sy n="1" d="1"/>
      </p:scale>
      <p:origin x="0" y="0"/>
    </p:cViewPr>
  </p:notesTextViewPr>
  <p:notesViewPr>
    <p:cSldViewPr snapToGrid="0" snapToObjects="1">
      <p:cViewPr varScale="1">
        <p:scale>
          <a:sx n="60" d="100"/>
          <a:sy n="60" d="100"/>
        </p:scale>
        <p:origin x="4472"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2821A6-116E-5B44-B12A-66EB70BC0899}" type="doc">
      <dgm:prSet loTypeId="urn:microsoft.com/office/officeart/2009/3/layout/RandomtoResultProcess" loCatId="" qsTypeId="urn:microsoft.com/office/officeart/2005/8/quickstyle/simple1#1" qsCatId="simple" csTypeId="urn:microsoft.com/office/officeart/2005/8/colors/accent1_2#1" csCatId="accent1" phldr="1"/>
      <dgm:spPr/>
      <dgm:t>
        <a:bodyPr/>
        <a:lstStyle/>
        <a:p>
          <a:endParaRPr lang="en-GB"/>
        </a:p>
      </dgm:t>
    </dgm:pt>
    <dgm:pt modelId="{8FA3F8D7-643B-C246-B5DD-2774DEEBA570}">
      <dgm:prSet phldrT="[Text]"/>
      <dgm:spPr/>
      <dgm:t>
        <a:bodyPr/>
        <a:lstStyle/>
        <a:p>
          <a:r>
            <a:rPr lang="en-GB" dirty="0"/>
            <a:t>Energy Access Stakeholders</a:t>
          </a:r>
        </a:p>
      </dgm:t>
    </dgm:pt>
    <dgm:pt modelId="{524D5CDC-29A6-D74A-9E8F-567056CA3701}" type="parTrans" cxnId="{0437B665-565C-0B47-B279-ED52329F3C1C}">
      <dgm:prSet/>
      <dgm:spPr/>
      <dgm:t>
        <a:bodyPr/>
        <a:lstStyle/>
        <a:p>
          <a:endParaRPr lang="en-GB" sz="2400"/>
        </a:p>
      </dgm:t>
    </dgm:pt>
    <dgm:pt modelId="{62070957-CED2-4348-8B4E-40D530BCBD61}" type="sibTrans" cxnId="{0437B665-565C-0B47-B279-ED52329F3C1C}">
      <dgm:prSet/>
      <dgm:spPr/>
      <dgm:t>
        <a:bodyPr/>
        <a:lstStyle/>
        <a:p>
          <a:endParaRPr lang="en-GB"/>
        </a:p>
      </dgm:t>
    </dgm:pt>
    <dgm:pt modelId="{FC33ADAD-1F9D-DB4C-9F92-F1F0DF0265CA}">
      <dgm:prSet phldrT="[Text]"/>
      <dgm:spPr/>
      <dgm:t>
        <a:bodyPr/>
        <a:lstStyle/>
        <a:p>
          <a:r>
            <a:rPr lang="en-GB" dirty="0"/>
            <a:t>Contribute resources (knowledge, expertise, funding)</a:t>
          </a:r>
        </a:p>
      </dgm:t>
    </dgm:pt>
    <dgm:pt modelId="{664E0E8E-7C60-EA42-96E8-4031B54D0485}" type="parTrans" cxnId="{D841AC2B-0FD2-EB4E-80C6-1ED9B64F26A1}">
      <dgm:prSet/>
      <dgm:spPr/>
      <dgm:t>
        <a:bodyPr/>
        <a:lstStyle/>
        <a:p>
          <a:endParaRPr lang="en-GB" sz="2400"/>
        </a:p>
      </dgm:t>
    </dgm:pt>
    <dgm:pt modelId="{ACBBE968-57FB-D843-B551-3F9F361E73A2}" type="sibTrans" cxnId="{D841AC2B-0FD2-EB4E-80C6-1ED9B64F26A1}">
      <dgm:prSet/>
      <dgm:spPr/>
      <dgm:t>
        <a:bodyPr/>
        <a:lstStyle/>
        <a:p>
          <a:endParaRPr lang="en-GB"/>
        </a:p>
      </dgm:t>
    </dgm:pt>
    <dgm:pt modelId="{49744414-F8F2-9E4F-A334-2B22E5C5D9D0}">
      <dgm:prSet phldrT="[Text]" custT="1"/>
      <dgm:spPr/>
      <dgm:t>
        <a:bodyPr/>
        <a:lstStyle/>
        <a:p>
          <a:r>
            <a:rPr lang="en-GB" sz="2400" b="1" dirty="0"/>
            <a:t>Subsidy Lab</a:t>
          </a:r>
        </a:p>
      </dgm:t>
    </dgm:pt>
    <dgm:pt modelId="{08D744DF-CC47-FB45-9393-B516C7B924C1}" type="parTrans" cxnId="{B37B986D-5417-3B40-A536-FC7A2697422E}">
      <dgm:prSet/>
      <dgm:spPr/>
      <dgm:t>
        <a:bodyPr/>
        <a:lstStyle/>
        <a:p>
          <a:endParaRPr lang="en-GB" sz="2400"/>
        </a:p>
      </dgm:t>
    </dgm:pt>
    <dgm:pt modelId="{9276A28A-C2EB-7440-A318-9B53D7E7D7AB}" type="sibTrans" cxnId="{B37B986D-5417-3B40-A536-FC7A2697422E}">
      <dgm:prSet/>
      <dgm:spPr/>
      <dgm:t>
        <a:bodyPr/>
        <a:lstStyle/>
        <a:p>
          <a:endParaRPr lang="en-GB"/>
        </a:p>
      </dgm:t>
    </dgm:pt>
    <dgm:pt modelId="{4302B45C-DAD9-9B4E-A2F8-603E4B52B894}">
      <dgm:prSet phldrT="[Text]"/>
      <dgm:spPr/>
      <dgm:t>
        <a:bodyPr/>
        <a:lstStyle/>
        <a:p>
          <a:r>
            <a:rPr lang="en-GB" dirty="0"/>
            <a:t>Shared Outputs</a:t>
          </a:r>
        </a:p>
      </dgm:t>
    </dgm:pt>
    <dgm:pt modelId="{9A300427-AA31-C546-AFE3-6C912B51D449}" type="parTrans" cxnId="{0CD6D3EC-A669-EA45-BFB4-12450A49FCF8}">
      <dgm:prSet/>
      <dgm:spPr/>
      <dgm:t>
        <a:bodyPr/>
        <a:lstStyle/>
        <a:p>
          <a:endParaRPr lang="en-GB" sz="2400"/>
        </a:p>
      </dgm:t>
    </dgm:pt>
    <dgm:pt modelId="{7383780E-0285-4542-A08D-5BEE611DE522}" type="sibTrans" cxnId="{0CD6D3EC-A669-EA45-BFB4-12450A49FCF8}">
      <dgm:prSet/>
      <dgm:spPr/>
      <dgm:t>
        <a:bodyPr/>
        <a:lstStyle/>
        <a:p>
          <a:endParaRPr lang="en-GB"/>
        </a:p>
      </dgm:t>
    </dgm:pt>
    <dgm:pt modelId="{ECB319D5-AAF5-4246-8B9D-3D126AA4CE75}">
      <dgm:prSet phldrT="[Text]"/>
      <dgm:spPr/>
      <dgm:t>
        <a:bodyPr/>
        <a:lstStyle/>
        <a:p>
          <a:r>
            <a:rPr lang="en-GB" dirty="0"/>
            <a:t>translates inputs into learnings, design prototypes, tools</a:t>
          </a:r>
        </a:p>
      </dgm:t>
    </dgm:pt>
    <dgm:pt modelId="{2E646F6C-B760-C94D-BC08-62F04836D020}" type="parTrans" cxnId="{5087BE64-E613-794D-A2F4-3AF491A24663}">
      <dgm:prSet/>
      <dgm:spPr/>
      <dgm:t>
        <a:bodyPr/>
        <a:lstStyle/>
        <a:p>
          <a:endParaRPr lang="en-GB" sz="2400"/>
        </a:p>
      </dgm:t>
    </dgm:pt>
    <dgm:pt modelId="{27C283F8-52FB-9547-A46A-D0CD2EE87C63}" type="sibTrans" cxnId="{5087BE64-E613-794D-A2F4-3AF491A24663}">
      <dgm:prSet/>
      <dgm:spPr/>
      <dgm:t>
        <a:bodyPr/>
        <a:lstStyle/>
        <a:p>
          <a:endParaRPr lang="en-GB"/>
        </a:p>
      </dgm:t>
    </dgm:pt>
    <dgm:pt modelId="{6285352F-D9EF-0140-89DC-0AF0A5EF09C7}">
      <dgm:prSet phldrT="[Text]"/>
      <dgm:spPr/>
      <dgm:t>
        <a:bodyPr/>
        <a:lstStyle/>
        <a:p>
          <a:r>
            <a:rPr lang="en-GB" dirty="0"/>
            <a:t>outputs inform designs and thinking of subsidies for energy access</a:t>
          </a:r>
        </a:p>
      </dgm:t>
    </dgm:pt>
    <dgm:pt modelId="{0E725A5C-2576-6649-B43E-B234A8B46D28}" type="parTrans" cxnId="{491BADE1-F491-534F-8A4C-05FAD0126859}">
      <dgm:prSet/>
      <dgm:spPr/>
      <dgm:t>
        <a:bodyPr/>
        <a:lstStyle/>
        <a:p>
          <a:endParaRPr lang="en-GB" sz="2400"/>
        </a:p>
      </dgm:t>
    </dgm:pt>
    <dgm:pt modelId="{FB5AF46B-4F8B-E84C-B716-8B831FF112AF}" type="sibTrans" cxnId="{491BADE1-F491-534F-8A4C-05FAD0126859}">
      <dgm:prSet/>
      <dgm:spPr/>
      <dgm:t>
        <a:bodyPr/>
        <a:lstStyle/>
        <a:p>
          <a:endParaRPr lang="en-GB"/>
        </a:p>
      </dgm:t>
    </dgm:pt>
    <dgm:pt modelId="{5CCD97E3-F082-9C40-A70B-68E818B1E6EA}" type="pres">
      <dgm:prSet presAssocID="{B62821A6-116E-5B44-B12A-66EB70BC0899}" presName="Name0" presStyleCnt="0">
        <dgm:presLayoutVars>
          <dgm:dir/>
          <dgm:animOne val="branch"/>
          <dgm:animLvl val="lvl"/>
        </dgm:presLayoutVars>
      </dgm:prSet>
      <dgm:spPr/>
    </dgm:pt>
    <dgm:pt modelId="{69759B48-602A-7541-8AAE-90DAF8114887}" type="pres">
      <dgm:prSet presAssocID="{8FA3F8D7-643B-C246-B5DD-2774DEEBA570}" presName="chaos" presStyleCnt="0"/>
      <dgm:spPr/>
    </dgm:pt>
    <dgm:pt modelId="{30067617-BA43-944D-9F1E-28BCFCACC88D}" type="pres">
      <dgm:prSet presAssocID="{8FA3F8D7-643B-C246-B5DD-2774DEEBA570}" presName="parTx1" presStyleLbl="revTx" presStyleIdx="0" presStyleCnt="5"/>
      <dgm:spPr/>
    </dgm:pt>
    <dgm:pt modelId="{FB1916F6-E03F-5145-AB4B-D9C6306FBD55}" type="pres">
      <dgm:prSet presAssocID="{8FA3F8D7-643B-C246-B5DD-2774DEEBA570}" presName="desTx1" presStyleLbl="revTx" presStyleIdx="1" presStyleCnt="5">
        <dgm:presLayoutVars>
          <dgm:bulletEnabled val="1"/>
        </dgm:presLayoutVars>
      </dgm:prSet>
      <dgm:spPr/>
    </dgm:pt>
    <dgm:pt modelId="{DB3D3B74-27DC-BA40-9B05-CA01E9EF38C7}" type="pres">
      <dgm:prSet presAssocID="{8FA3F8D7-643B-C246-B5DD-2774DEEBA570}" presName="c1" presStyleLbl="node1" presStyleIdx="0" presStyleCnt="19"/>
      <dgm:spPr/>
    </dgm:pt>
    <dgm:pt modelId="{55A8D60E-9E7E-094B-B175-00BE7D98121F}" type="pres">
      <dgm:prSet presAssocID="{8FA3F8D7-643B-C246-B5DD-2774DEEBA570}" presName="c2" presStyleLbl="node1" presStyleIdx="1" presStyleCnt="19"/>
      <dgm:spPr/>
    </dgm:pt>
    <dgm:pt modelId="{4A4B72A0-7450-2445-8ECD-3E23D45E55DC}" type="pres">
      <dgm:prSet presAssocID="{8FA3F8D7-643B-C246-B5DD-2774DEEBA570}" presName="c3" presStyleLbl="node1" presStyleIdx="2" presStyleCnt="19"/>
      <dgm:spPr/>
    </dgm:pt>
    <dgm:pt modelId="{831115C3-E602-0648-9714-7CD73FAA9B07}" type="pres">
      <dgm:prSet presAssocID="{8FA3F8D7-643B-C246-B5DD-2774DEEBA570}" presName="c4" presStyleLbl="node1" presStyleIdx="3" presStyleCnt="19"/>
      <dgm:spPr/>
    </dgm:pt>
    <dgm:pt modelId="{29400086-18D1-7345-AB5B-506AD2C2B9D2}" type="pres">
      <dgm:prSet presAssocID="{8FA3F8D7-643B-C246-B5DD-2774DEEBA570}" presName="c5" presStyleLbl="node1" presStyleIdx="4" presStyleCnt="19"/>
      <dgm:spPr/>
    </dgm:pt>
    <dgm:pt modelId="{02B7F2B3-6084-AD4D-91CA-57F53A4FB57E}" type="pres">
      <dgm:prSet presAssocID="{8FA3F8D7-643B-C246-B5DD-2774DEEBA570}" presName="c6" presStyleLbl="node1" presStyleIdx="5" presStyleCnt="19"/>
      <dgm:spPr/>
    </dgm:pt>
    <dgm:pt modelId="{C3D01D94-3109-0C41-A3EC-C1D252B34155}" type="pres">
      <dgm:prSet presAssocID="{8FA3F8D7-643B-C246-B5DD-2774DEEBA570}" presName="c7" presStyleLbl="node1" presStyleIdx="6" presStyleCnt="19"/>
      <dgm:spPr/>
    </dgm:pt>
    <dgm:pt modelId="{A4C1AA41-A1FC-DF4E-BFA4-63892C74D19D}" type="pres">
      <dgm:prSet presAssocID="{8FA3F8D7-643B-C246-B5DD-2774DEEBA570}" presName="c8" presStyleLbl="node1" presStyleIdx="7" presStyleCnt="19"/>
      <dgm:spPr/>
    </dgm:pt>
    <dgm:pt modelId="{AB0D1FA1-F5BA-9C47-A5C4-97B2A87B7345}" type="pres">
      <dgm:prSet presAssocID="{8FA3F8D7-643B-C246-B5DD-2774DEEBA570}" presName="c9" presStyleLbl="node1" presStyleIdx="8" presStyleCnt="19"/>
      <dgm:spPr/>
    </dgm:pt>
    <dgm:pt modelId="{CF650886-7B8E-6F46-B2AB-55E00FC76AC1}" type="pres">
      <dgm:prSet presAssocID="{8FA3F8D7-643B-C246-B5DD-2774DEEBA570}" presName="c10" presStyleLbl="node1" presStyleIdx="9" presStyleCnt="19"/>
      <dgm:spPr/>
    </dgm:pt>
    <dgm:pt modelId="{C1B59DEE-F1B1-664D-BA09-D62DB94D613E}" type="pres">
      <dgm:prSet presAssocID="{8FA3F8D7-643B-C246-B5DD-2774DEEBA570}" presName="c11" presStyleLbl="node1" presStyleIdx="10" presStyleCnt="19"/>
      <dgm:spPr/>
    </dgm:pt>
    <dgm:pt modelId="{D93B8A62-EF8A-0D46-A9E2-D3C27AA4C86E}" type="pres">
      <dgm:prSet presAssocID="{8FA3F8D7-643B-C246-B5DD-2774DEEBA570}" presName="c12" presStyleLbl="node1" presStyleIdx="11" presStyleCnt="19"/>
      <dgm:spPr/>
    </dgm:pt>
    <dgm:pt modelId="{9FA1B515-2806-B842-BFF6-CF1F9CBCE1E1}" type="pres">
      <dgm:prSet presAssocID="{8FA3F8D7-643B-C246-B5DD-2774DEEBA570}" presName="c13" presStyleLbl="node1" presStyleIdx="12" presStyleCnt="19"/>
      <dgm:spPr/>
    </dgm:pt>
    <dgm:pt modelId="{614CE932-0377-9646-A61C-2B07BF9139F5}" type="pres">
      <dgm:prSet presAssocID="{8FA3F8D7-643B-C246-B5DD-2774DEEBA570}" presName="c14" presStyleLbl="node1" presStyleIdx="13" presStyleCnt="19"/>
      <dgm:spPr/>
    </dgm:pt>
    <dgm:pt modelId="{1690B071-026D-7E4F-B800-9142D1B3D042}" type="pres">
      <dgm:prSet presAssocID="{8FA3F8D7-643B-C246-B5DD-2774DEEBA570}" presName="c15" presStyleLbl="node1" presStyleIdx="14" presStyleCnt="19"/>
      <dgm:spPr/>
    </dgm:pt>
    <dgm:pt modelId="{4DED0F41-0AA9-384B-AF7F-356AA6361387}" type="pres">
      <dgm:prSet presAssocID="{8FA3F8D7-643B-C246-B5DD-2774DEEBA570}" presName="c16" presStyleLbl="node1" presStyleIdx="15" presStyleCnt="19"/>
      <dgm:spPr/>
    </dgm:pt>
    <dgm:pt modelId="{83186B6A-8B96-A64A-9109-FDB433525DFA}" type="pres">
      <dgm:prSet presAssocID="{8FA3F8D7-643B-C246-B5DD-2774DEEBA570}" presName="c17" presStyleLbl="node1" presStyleIdx="16" presStyleCnt="19"/>
      <dgm:spPr/>
    </dgm:pt>
    <dgm:pt modelId="{133DACAE-C3BE-0C44-B9BE-B07FC5A2364D}" type="pres">
      <dgm:prSet presAssocID="{8FA3F8D7-643B-C246-B5DD-2774DEEBA570}" presName="c18" presStyleLbl="node1" presStyleIdx="17" presStyleCnt="19"/>
      <dgm:spPr/>
    </dgm:pt>
    <dgm:pt modelId="{4BBE3823-83B1-EB4D-A804-D09DB0EF2468}" type="pres">
      <dgm:prSet presAssocID="{62070957-CED2-4348-8B4E-40D530BCBD61}" presName="chevronComposite1" presStyleCnt="0"/>
      <dgm:spPr/>
    </dgm:pt>
    <dgm:pt modelId="{AC92BDA7-4A2E-F74D-9D29-43C0CD82948E}" type="pres">
      <dgm:prSet presAssocID="{62070957-CED2-4348-8B4E-40D530BCBD61}" presName="chevron1" presStyleLbl="sibTrans2D1" presStyleIdx="0" presStyleCnt="2"/>
      <dgm:spPr/>
    </dgm:pt>
    <dgm:pt modelId="{09E829E4-877D-ED4C-8649-4F9FE2694E96}" type="pres">
      <dgm:prSet presAssocID="{62070957-CED2-4348-8B4E-40D530BCBD61}" presName="spChevron1" presStyleCnt="0"/>
      <dgm:spPr/>
    </dgm:pt>
    <dgm:pt modelId="{8153B482-436A-0746-B451-8119551FDF42}" type="pres">
      <dgm:prSet presAssocID="{49744414-F8F2-9E4F-A334-2B22E5C5D9D0}" presName="middle" presStyleCnt="0"/>
      <dgm:spPr/>
    </dgm:pt>
    <dgm:pt modelId="{F4A2FBB7-A69C-DF4A-9096-AF1EB4A4F7E7}" type="pres">
      <dgm:prSet presAssocID="{49744414-F8F2-9E4F-A334-2B22E5C5D9D0}" presName="parTxMid" presStyleLbl="revTx" presStyleIdx="2" presStyleCnt="5"/>
      <dgm:spPr/>
    </dgm:pt>
    <dgm:pt modelId="{46FC6CAD-3E96-A940-B90B-036DA4149442}" type="pres">
      <dgm:prSet presAssocID="{49744414-F8F2-9E4F-A334-2B22E5C5D9D0}" presName="desTxMid" presStyleLbl="revTx" presStyleIdx="3" presStyleCnt="5">
        <dgm:presLayoutVars>
          <dgm:bulletEnabled val="1"/>
        </dgm:presLayoutVars>
      </dgm:prSet>
      <dgm:spPr/>
    </dgm:pt>
    <dgm:pt modelId="{895BF649-AFB2-084A-8513-95C4B5AFF158}" type="pres">
      <dgm:prSet presAssocID="{49744414-F8F2-9E4F-A334-2B22E5C5D9D0}" presName="spMid" presStyleCnt="0"/>
      <dgm:spPr/>
    </dgm:pt>
    <dgm:pt modelId="{8163C9B7-6069-3048-96FD-A74189DE2ECB}" type="pres">
      <dgm:prSet presAssocID="{9276A28A-C2EB-7440-A318-9B53D7E7D7AB}" presName="chevronComposite1" presStyleCnt="0"/>
      <dgm:spPr/>
    </dgm:pt>
    <dgm:pt modelId="{718B145F-98B7-7847-A067-C98A52F664A3}" type="pres">
      <dgm:prSet presAssocID="{9276A28A-C2EB-7440-A318-9B53D7E7D7AB}" presName="chevron1" presStyleLbl="sibTrans2D1" presStyleIdx="1" presStyleCnt="2"/>
      <dgm:spPr/>
    </dgm:pt>
    <dgm:pt modelId="{B8FEC121-77AE-D54F-BA9D-4AFA18A93822}" type="pres">
      <dgm:prSet presAssocID="{9276A28A-C2EB-7440-A318-9B53D7E7D7AB}" presName="spChevron1" presStyleCnt="0"/>
      <dgm:spPr/>
    </dgm:pt>
    <dgm:pt modelId="{F9286B3D-459F-3048-BDF6-73091A6FD20C}" type="pres">
      <dgm:prSet presAssocID="{4302B45C-DAD9-9B4E-A2F8-603E4B52B894}" presName="last" presStyleCnt="0"/>
      <dgm:spPr/>
    </dgm:pt>
    <dgm:pt modelId="{25159FB5-F699-9142-8DB4-F9AFD840C3E4}" type="pres">
      <dgm:prSet presAssocID="{4302B45C-DAD9-9B4E-A2F8-603E4B52B894}" presName="circleTx" presStyleLbl="node1" presStyleIdx="18" presStyleCnt="19"/>
      <dgm:spPr/>
    </dgm:pt>
    <dgm:pt modelId="{172115C0-8479-C546-AF73-802044DBB521}" type="pres">
      <dgm:prSet presAssocID="{4302B45C-DAD9-9B4E-A2F8-603E4B52B894}" presName="desTxN" presStyleLbl="revTx" presStyleIdx="4" presStyleCnt="5">
        <dgm:presLayoutVars>
          <dgm:bulletEnabled val="1"/>
        </dgm:presLayoutVars>
      </dgm:prSet>
      <dgm:spPr/>
    </dgm:pt>
    <dgm:pt modelId="{6397E04D-8489-FE45-9CB1-A978FAB34270}" type="pres">
      <dgm:prSet presAssocID="{4302B45C-DAD9-9B4E-A2F8-603E4B52B894}" presName="spN" presStyleCnt="0"/>
      <dgm:spPr/>
    </dgm:pt>
  </dgm:ptLst>
  <dgm:cxnLst>
    <dgm:cxn modelId="{5242B30A-F673-DD45-9D6D-6A2463459A14}" type="presOf" srcId="{4302B45C-DAD9-9B4E-A2F8-603E4B52B894}" destId="{25159FB5-F699-9142-8DB4-F9AFD840C3E4}" srcOrd="0" destOrd="0" presId="urn:microsoft.com/office/officeart/2009/3/layout/RandomtoResultProcess"/>
    <dgm:cxn modelId="{89D03321-8036-E449-B031-0F1C0BD720CF}" type="presOf" srcId="{B62821A6-116E-5B44-B12A-66EB70BC0899}" destId="{5CCD97E3-F082-9C40-A70B-68E818B1E6EA}" srcOrd="0" destOrd="0" presId="urn:microsoft.com/office/officeart/2009/3/layout/RandomtoResultProcess"/>
    <dgm:cxn modelId="{D841AC2B-0FD2-EB4E-80C6-1ED9B64F26A1}" srcId="{8FA3F8D7-643B-C246-B5DD-2774DEEBA570}" destId="{FC33ADAD-1F9D-DB4C-9F92-F1F0DF0265CA}" srcOrd="0" destOrd="0" parTransId="{664E0E8E-7C60-EA42-96E8-4031B54D0485}" sibTransId="{ACBBE968-57FB-D843-B551-3F9F361E73A2}"/>
    <dgm:cxn modelId="{134EB32D-BED5-1F45-8DE7-858026218D9E}" type="presOf" srcId="{6285352F-D9EF-0140-89DC-0AF0A5EF09C7}" destId="{172115C0-8479-C546-AF73-802044DBB521}" srcOrd="0" destOrd="0" presId="urn:microsoft.com/office/officeart/2009/3/layout/RandomtoResultProcess"/>
    <dgm:cxn modelId="{9F39EF61-D335-FC4B-BD32-C362F9DE0DD2}" type="presOf" srcId="{8FA3F8D7-643B-C246-B5DD-2774DEEBA570}" destId="{30067617-BA43-944D-9F1E-28BCFCACC88D}" srcOrd="0" destOrd="0" presId="urn:microsoft.com/office/officeart/2009/3/layout/RandomtoResultProcess"/>
    <dgm:cxn modelId="{5087BE64-E613-794D-A2F4-3AF491A24663}" srcId="{49744414-F8F2-9E4F-A334-2B22E5C5D9D0}" destId="{ECB319D5-AAF5-4246-8B9D-3D126AA4CE75}" srcOrd="0" destOrd="0" parTransId="{2E646F6C-B760-C94D-BC08-62F04836D020}" sibTransId="{27C283F8-52FB-9547-A46A-D0CD2EE87C63}"/>
    <dgm:cxn modelId="{0437B665-565C-0B47-B279-ED52329F3C1C}" srcId="{B62821A6-116E-5B44-B12A-66EB70BC0899}" destId="{8FA3F8D7-643B-C246-B5DD-2774DEEBA570}" srcOrd="0" destOrd="0" parTransId="{524D5CDC-29A6-D74A-9E8F-567056CA3701}" sibTransId="{62070957-CED2-4348-8B4E-40D530BCBD61}"/>
    <dgm:cxn modelId="{B37B986D-5417-3B40-A536-FC7A2697422E}" srcId="{B62821A6-116E-5B44-B12A-66EB70BC0899}" destId="{49744414-F8F2-9E4F-A334-2B22E5C5D9D0}" srcOrd="1" destOrd="0" parTransId="{08D744DF-CC47-FB45-9393-B516C7B924C1}" sibTransId="{9276A28A-C2EB-7440-A318-9B53D7E7D7AB}"/>
    <dgm:cxn modelId="{01B60E90-016E-9E4F-BAB2-69A9AC22D760}" type="presOf" srcId="{ECB319D5-AAF5-4246-8B9D-3D126AA4CE75}" destId="{46FC6CAD-3E96-A940-B90B-036DA4149442}" srcOrd="0" destOrd="0" presId="urn:microsoft.com/office/officeart/2009/3/layout/RandomtoResultProcess"/>
    <dgm:cxn modelId="{840AFED1-83F0-E34A-8E57-E6D910D7BE5D}" type="presOf" srcId="{49744414-F8F2-9E4F-A334-2B22E5C5D9D0}" destId="{F4A2FBB7-A69C-DF4A-9096-AF1EB4A4F7E7}" srcOrd="0" destOrd="0" presId="urn:microsoft.com/office/officeart/2009/3/layout/RandomtoResultProcess"/>
    <dgm:cxn modelId="{26DA2FE0-AA3F-2449-8D50-F8C15E4D6599}" type="presOf" srcId="{FC33ADAD-1F9D-DB4C-9F92-F1F0DF0265CA}" destId="{FB1916F6-E03F-5145-AB4B-D9C6306FBD55}" srcOrd="0" destOrd="0" presId="urn:microsoft.com/office/officeart/2009/3/layout/RandomtoResultProcess"/>
    <dgm:cxn modelId="{491BADE1-F491-534F-8A4C-05FAD0126859}" srcId="{4302B45C-DAD9-9B4E-A2F8-603E4B52B894}" destId="{6285352F-D9EF-0140-89DC-0AF0A5EF09C7}" srcOrd="0" destOrd="0" parTransId="{0E725A5C-2576-6649-B43E-B234A8B46D28}" sibTransId="{FB5AF46B-4F8B-E84C-B716-8B831FF112AF}"/>
    <dgm:cxn modelId="{0CD6D3EC-A669-EA45-BFB4-12450A49FCF8}" srcId="{B62821A6-116E-5B44-B12A-66EB70BC0899}" destId="{4302B45C-DAD9-9B4E-A2F8-603E4B52B894}" srcOrd="2" destOrd="0" parTransId="{9A300427-AA31-C546-AFE3-6C912B51D449}" sibTransId="{7383780E-0285-4542-A08D-5BEE611DE522}"/>
    <dgm:cxn modelId="{E96FD81E-D0CE-584D-ADFD-EF2750FF65CB}" type="presParOf" srcId="{5CCD97E3-F082-9C40-A70B-68E818B1E6EA}" destId="{69759B48-602A-7541-8AAE-90DAF8114887}" srcOrd="0" destOrd="0" presId="urn:microsoft.com/office/officeart/2009/3/layout/RandomtoResultProcess"/>
    <dgm:cxn modelId="{EB60F532-05D8-F54F-A1DE-0ADBB9CB6F3E}" type="presParOf" srcId="{69759B48-602A-7541-8AAE-90DAF8114887}" destId="{30067617-BA43-944D-9F1E-28BCFCACC88D}" srcOrd="0" destOrd="0" presId="urn:microsoft.com/office/officeart/2009/3/layout/RandomtoResultProcess"/>
    <dgm:cxn modelId="{580D4609-9EBA-B743-8743-3D0F1C54502C}" type="presParOf" srcId="{69759B48-602A-7541-8AAE-90DAF8114887}" destId="{FB1916F6-E03F-5145-AB4B-D9C6306FBD55}" srcOrd="1" destOrd="0" presId="urn:microsoft.com/office/officeart/2009/3/layout/RandomtoResultProcess"/>
    <dgm:cxn modelId="{49949804-36A2-BC43-889C-A5CA32637BC6}" type="presParOf" srcId="{69759B48-602A-7541-8AAE-90DAF8114887}" destId="{DB3D3B74-27DC-BA40-9B05-CA01E9EF38C7}" srcOrd="2" destOrd="0" presId="urn:microsoft.com/office/officeart/2009/3/layout/RandomtoResultProcess"/>
    <dgm:cxn modelId="{C47C5EFE-BA65-9E43-B299-E8A9265FC513}" type="presParOf" srcId="{69759B48-602A-7541-8AAE-90DAF8114887}" destId="{55A8D60E-9E7E-094B-B175-00BE7D98121F}" srcOrd="3" destOrd="0" presId="urn:microsoft.com/office/officeart/2009/3/layout/RandomtoResultProcess"/>
    <dgm:cxn modelId="{859ED34E-D6B8-EC41-8DB5-DEBBE40522DB}" type="presParOf" srcId="{69759B48-602A-7541-8AAE-90DAF8114887}" destId="{4A4B72A0-7450-2445-8ECD-3E23D45E55DC}" srcOrd="4" destOrd="0" presId="urn:microsoft.com/office/officeart/2009/3/layout/RandomtoResultProcess"/>
    <dgm:cxn modelId="{9654D727-345F-B549-8C50-23F4490E21FB}" type="presParOf" srcId="{69759B48-602A-7541-8AAE-90DAF8114887}" destId="{831115C3-E602-0648-9714-7CD73FAA9B07}" srcOrd="5" destOrd="0" presId="urn:microsoft.com/office/officeart/2009/3/layout/RandomtoResultProcess"/>
    <dgm:cxn modelId="{CCA944F1-8F9A-3243-BB3F-85B186E0D0E5}" type="presParOf" srcId="{69759B48-602A-7541-8AAE-90DAF8114887}" destId="{29400086-18D1-7345-AB5B-506AD2C2B9D2}" srcOrd="6" destOrd="0" presId="urn:microsoft.com/office/officeart/2009/3/layout/RandomtoResultProcess"/>
    <dgm:cxn modelId="{4D43F0EA-9C04-5748-BA87-4C76C5CBC86B}" type="presParOf" srcId="{69759B48-602A-7541-8AAE-90DAF8114887}" destId="{02B7F2B3-6084-AD4D-91CA-57F53A4FB57E}" srcOrd="7" destOrd="0" presId="urn:microsoft.com/office/officeart/2009/3/layout/RandomtoResultProcess"/>
    <dgm:cxn modelId="{737480D1-C600-8548-9FBC-8CB5BDB74972}" type="presParOf" srcId="{69759B48-602A-7541-8AAE-90DAF8114887}" destId="{C3D01D94-3109-0C41-A3EC-C1D252B34155}" srcOrd="8" destOrd="0" presId="urn:microsoft.com/office/officeart/2009/3/layout/RandomtoResultProcess"/>
    <dgm:cxn modelId="{2A88D999-ACFB-AE42-8274-28E204E26ABE}" type="presParOf" srcId="{69759B48-602A-7541-8AAE-90DAF8114887}" destId="{A4C1AA41-A1FC-DF4E-BFA4-63892C74D19D}" srcOrd="9" destOrd="0" presId="urn:microsoft.com/office/officeart/2009/3/layout/RandomtoResultProcess"/>
    <dgm:cxn modelId="{4F0B1A99-A45F-C549-98AD-2AFF350BD310}" type="presParOf" srcId="{69759B48-602A-7541-8AAE-90DAF8114887}" destId="{AB0D1FA1-F5BA-9C47-A5C4-97B2A87B7345}" srcOrd="10" destOrd="0" presId="urn:microsoft.com/office/officeart/2009/3/layout/RandomtoResultProcess"/>
    <dgm:cxn modelId="{5C7662FD-2570-5542-90A7-0317BEEFE4EA}" type="presParOf" srcId="{69759B48-602A-7541-8AAE-90DAF8114887}" destId="{CF650886-7B8E-6F46-B2AB-55E00FC76AC1}" srcOrd="11" destOrd="0" presId="urn:microsoft.com/office/officeart/2009/3/layout/RandomtoResultProcess"/>
    <dgm:cxn modelId="{D9E02586-7AA6-E642-A5DA-F1FE160CBF13}" type="presParOf" srcId="{69759B48-602A-7541-8AAE-90DAF8114887}" destId="{C1B59DEE-F1B1-664D-BA09-D62DB94D613E}" srcOrd="12" destOrd="0" presId="urn:microsoft.com/office/officeart/2009/3/layout/RandomtoResultProcess"/>
    <dgm:cxn modelId="{90EF99E2-CD83-604A-8C8A-BBCD46A0D642}" type="presParOf" srcId="{69759B48-602A-7541-8AAE-90DAF8114887}" destId="{D93B8A62-EF8A-0D46-A9E2-D3C27AA4C86E}" srcOrd="13" destOrd="0" presId="urn:microsoft.com/office/officeart/2009/3/layout/RandomtoResultProcess"/>
    <dgm:cxn modelId="{026E3CED-4FB9-ED46-96BE-847A711229C1}" type="presParOf" srcId="{69759B48-602A-7541-8AAE-90DAF8114887}" destId="{9FA1B515-2806-B842-BFF6-CF1F9CBCE1E1}" srcOrd="14" destOrd="0" presId="urn:microsoft.com/office/officeart/2009/3/layout/RandomtoResultProcess"/>
    <dgm:cxn modelId="{C49B1014-D35D-9846-95B7-8EFB9240E3F9}" type="presParOf" srcId="{69759B48-602A-7541-8AAE-90DAF8114887}" destId="{614CE932-0377-9646-A61C-2B07BF9139F5}" srcOrd="15" destOrd="0" presId="urn:microsoft.com/office/officeart/2009/3/layout/RandomtoResultProcess"/>
    <dgm:cxn modelId="{FD5EAFC9-6CF9-B941-B31E-9602C138ACD3}" type="presParOf" srcId="{69759B48-602A-7541-8AAE-90DAF8114887}" destId="{1690B071-026D-7E4F-B800-9142D1B3D042}" srcOrd="16" destOrd="0" presId="urn:microsoft.com/office/officeart/2009/3/layout/RandomtoResultProcess"/>
    <dgm:cxn modelId="{57B657C7-A946-4542-82C8-2C1858C3DD58}" type="presParOf" srcId="{69759B48-602A-7541-8AAE-90DAF8114887}" destId="{4DED0F41-0AA9-384B-AF7F-356AA6361387}" srcOrd="17" destOrd="0" presId="urn:microsoft.com/office/officeart/2009/3/layout/RandomtoResultProcess"/>
    <dgm:cxn modelId="{367D9596-5CB2-4F4F-8EEA-7E3F3CA4BAF1}" type="presParOf" srcId="{69759B48-602A-7541-8AAE-90DAF8114887}" destId="{83186B6A-8B96-A64A-9109-FDB433525DFA}" srcOrd="18" destOrd="0" presId="urn:microsoft.com/office/officeart/2009/3/layout/RandomtoResultProcess"/>
    <dgm:cxn modelId="{7364ADD5-A3E0-C34F-8A15-446F4AA987FA}" type="presParOf" srcId="{69759B48-602A-7541-8AAE-90DAF8114887}" destId="{133DACAE-C3BE-0C44-B9BE-B07FC5A2364D}" srcOrd="19" destOrd="0" presId="urn:microsoft.com/office/officeart/2009/3/layout/RandomtoResultProcess"/>
    <dgm:cxn modelId="{8C95EA04-0494-CF44-B714-D57E337C1F32}" type="presParOf" srcId="{5CCD97E3-F082-9C40-A70B-68E818B1E6EA}" destId="{4BBE3823-83B1-EB4D-A804-D09DB0EF2468}" srcOrd="1" destOrd="0" presId="urn:microsoft.com/office/officeart/2009/3/layout/RandomtoResultProcess"/>
    <dgm:cxn modelId="{1169EB25-B889-1741-B298-B667605D337A}" type="presParOf" srcId="{4BBE3823-83B1-EB4D-A804-D09DB0EF2468}" destId="{AC92BDA7-4A2E-F74D-9D29-43C0CD82948E}" srcOrd="0" destOrd="0" presId="urn:microsoft.com/office/officeart/2009/3/layout/RandomtoResultProcess"/>
    <dgm:cxn modelId="{48AED935-DDA5-2C4E-9CD8-6E4EBFE0DE2C}" type="presParOf" srcId="{4BBE3823-83B1-EB4D-A804-D09DB0EF2468}" destId="{09E829E4-877D-ED4C-8649-4F9FE2694E96}" srcOrd="1" destOrd="0" presId="urn:microsoft.com/office/officeart/2009/3/layout/RandomtoResultProcess"/>
    <dgm:cxn modelId="{EB5D8E6C-E9DF-024A-A29D-790D2C5B8D70}" type="presParOf" srcId="{5CCD97E3-F082-9C40-A70B-68E818B1E6EA}" destId="{8153B482-436A-0746-B451-8119551FDF42}" srcOrd="2" destOrd="0" presId="urn:microsoft.com/office/officeart/2009/3/layout/RandomtoResultProcess"/>
    <dgm:cxn modelId="{0B7A7E76-0676-1E42-A72D-72C4AF3823BA}" type="presParOf" srcId="{8153B482-436A-0746-B451-8119551FDF42}" destId="{F4A2FBB7-A69C-DF4A-9096-AF1EB4A4F7E7}" srcOrd="0" destOrd="0" presId="urn:microsoft.com/office/officeart/2009/3/layout/RandomtoResultProcess"/>
    <dgm:cxn modelId="{01E4BF8B-9EDD-544F-A9DA-A810F5B9B96C}" type="presParOf" srcId="{8153B482-436A-0746-B451-8119551FDF42}" destId="{46FC6CAD-3E96-A940-B90B-036DA4149442}" srcOrd="1" destOrd="0" presId="urn:microsoft.com/office/officeart/2009/3/layout/RandomtoResultProcess"/>
    <dgm:cxn modelId="{25358482-36BB-8D45-A0B1-88323FC14D14}" type="presParOf" srcId="{8153B482-436A-0746-B451-8119551FDF42}" destId="{895BF649-AFB2-084A-8513-95C4B5AFF158}" srcOrd="2" destOrd="0" presId="urn:microsoft.com/office/officeart/2009/3/layout/RandomtoResultProcess"/>
    <dgm:cxn modelId="{D7A1C4E9-E6C2-4042-B279-5F45142A1E53}" type="presParOf" srcId="{5CCD97E3-F082-9C40-A70B-68E818B1E6EA}" destId="{8163C9B7-6069-3048-96FD-A74189DE2ECB}" srcOrd="3" destOrd="0" presId="urn:microsoft.com/office/officeart/2009/3/layout/RandomtoResultProcess"/>
    <dgm:cxn modelId="{2DFA6F1F-AF24-5140-B639-BBF10279E6AA}" type="presParOf" srcId="{8163C9B7-6069-3048-96FD-A74189DE2ECB}" destId="{718B145F-98B7-7847-A067-C98A52F664A3}" srcOrd="0" destOrd="0" presId="urn:microsoft.com/office/officeart/2009/3/layout/RandomtoResultProcess"/>
    <dgm:cxn modelId="{A7816334-F4F0-864F-9488-2EF5824CD052}" type="presParOf" srcId="{8163C9B7-6069-3048-96FD-A74189DE2ECB}" destId="{B8FEC121-77AE-D54F-BA9D-4AFA18A93822}" srcOrd="1" destOrd="0" presId="urn:microsoft.com/office/officeart/2009/3/layout/RandomtoResultProcess"/>
    <dgm:cxn modelId="{1B511199-53C1-A34E-A9FD-D2429A0D85D2}" type="presParOf" srcId="{5CCD97E3-F082-9C40-A70B-68E818B1E6EA}" destId="{F9286B3D-459F-3048-BDF6-73091A6FD20C}" srcOrd="4" destOrd="0" presId="urn:microsoft.com/office/officeart/2009/3/layout/RandomtoResultProcess"/>
    <dgm:cxn modelId="{FBA7D611-9FB8-BC4D-8712-D7F61FDF47E0}" type="presParOf" srcId="{F9286B3D-459F-3048-BDF6-73091A6FD20C}" destId="{25159FB5-F699-9142-8DB4-F9AFD840C3E4}" srcOrd="0" destOrd="0" presId="urn:microsoft.com/office/officeart/2009/3/layout/RandomtoResultProcess"/>
    <dgm:cxn modelId="{6A34D890-0A34-1043-B39E-86C74878CE32}" type="presParOf" srcId="{F9286B3D-459F-3048-BDF6-73091A6FD20C}" destId="{172115C0-8479-C546-AF73-802044DBB521}" srcOrd="1" destOrd="0" presId="urn:microsoft.com/office/officeart/2009/3/layout/RandomtoResultProcess"/>
    <dgm:cxn modelId="{850C8B5D-C31D-4349-98BD-3160749B32F8}" type="presParOf" srcId="{F9286B3D-459F-3048-BDF6-73091A6FD20C}" destId="{6397E04D-8489-FE45-9CB1-A978FAB34270}" srcOrd="2" destOrd="0" presId="urn:microsoft.com/office/officeart/2009/3/layout/RandomtoResultProcess"/>
  </dgm:cxnLst>
  <dgm:bg/>
  <dgm:whole>
    <a:ln>
      <a:solidFill>
        <a:schemeClr val="bg1"/>
      </a:solidFill>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B688E0D-C38B-4421-ADE5-CEDD16D3A228}" type="doc">
      <dgm:prSet loTypeId="urn:microsoft.com/office/officeart/2005/8/layout/chevron1" loCatId="process" qsTypeId="urn:microsoft.com/office/officeart/2005/8/quickstyle/simple1#2" qsCatId="simple" csTypeId="urn:microsoft.com/office/officeart/2005/8/colors/colorful5#1" csCatId="colorful" phldr="1"/>
      <dgm:spPr/>
      <dgm:t>
        <a:bodyPr/>
        <a:lstStyle/>
        <a:p>
          <a:endParaRPr lang="en-NL"/>
        </a:p>
      </dgm:t>
    </dgm:pt>
    <dgm:pt modelId="{7061BC9F-8783-47B1-9A5E-B8B3F045D323}">
      <dgm:prSet phldrT="[Text]" phldr="0"/>
      <dgm:spPr/>
      <dgm:t>
        <a:bodyPr/>
        <a:lstStyle/>
        <a:p>
          <a:r>
            <a:rPr lang="en-GB">
              <a:latin typeface="Source Sans Pro"/>
              <a:ea typeface="Source Sans Pro"/>
            </a:rPr>
            <a:t>Sales</a:t>
          </a:r>
          <a:endParaRPr lang="en-NL">
            <a:latin typeface="Source Sans Pro"/>
            <a:ea typeface="Source Sans Pro"/>
          </a:endParaRPr>
        </a:p>
      </dgm:t>
    </dgm:pt>
    <dgm:pt modelId="{56E5704D-159E-4234-B979-E68D53DD82D3}" type="parTrans" cxnId="{5F0E8BEF-0300-468A-9C28-E3A6844DB300}">
      <dgm:prSet/>
      <dgm:spPr/>
      <dgm:t>
        <a:bodyPr/>
        <a:lstStyle/>
        <a:p>
          <a:endParaRPr lang="en-NL"/>
        </a:p>
      </dgm:t>
    </dgm:pt>
    <dgm:pt modelId="{D71CE768-5EC3-4CF4-8B0E-1476222B1FA4}" type="sibTrans" cxnId="{5F0E8BEF-0300-468A-9C28-E3A6844DB300}">
      <dgm:prSet/>
      <dgm:spPr/>
      <dgm:t>
        <a:bodyPr/>
        <a:lstStyle/>
        <a:p>
          <a:endParaRPr lang="en-NL"/>
        </a:p>
      </dgm:t>
    </dgm:pt>
    <dgm:pt modelId="{4DF12DC7-32E1-432A-8B91-BDF892EF7B29}">
      <dgm:prSet phldrT="[Text]" phldr="0"/>
      <dgm:spPr>
        <a:solidFill>
          <a:srgbClr val="008ACB"/>
        </a:solidFill>
      </dgm:spPr>
      <dgm:t>
        <a:bodyPr/>
        <a:lstStyle/>
        <a:p>
          <a:r>
            <a:rPr lang="en-GB" dirty="0">
              <a:latin typeface="Source Sans Pro"/>
              <a:ea typeface="Source Sans Pro"/>
            </a:rPr>
            <a:t>Repayment</a:t>
          </a:r>
          <a:endParaRPr lang="en-NL">
            <a:latin typeface="Source Sans Pro"/>
            <a:ea typeface="Source Sans Pro"/>
          </a:endParaRPr>
        </a:p>
      </dgm:t>
    </dgm:pt>
    <dgm:pt modelId="{68B61E84-3C0F-45DD-8E04-2E25B0C78C3B}" type="parTrans" cxnId="{23918385-3D46-4132-BFF1-05E2828885F9}">
      <dgm:prSet/>
      <dgm:spPr/>
      <dgm:t>
        <a:bodyPr/>
        <a:lstStyle/>
        <a:p>
          <a:endParaRPr lang="en-NL"/>
        </a:p>
      </dgm:t>
    </dgm:pt>
    <dgm:pt modelId="{F8172F21-C0A1-40F8-B6B9-6BFBF305B47C}" type="sibTrans" cxnId="{23918385-3D46-4132-BFF1-05E2828885F9}">
      <dgm:prSet/>
      <dgm:spPr/>
      <dgm:t>
        <a:bodyPr/>
        <a:lstStyle/>
        <a:p>
          <a:endParaRPr lang="en-NL"/>
        </a:p>
      </dgm:t>
    </dgm:pt>
    <dgm:pt modelId="{68658819-5236-4CF6-9303-A4BB9B22FEFE}">
      <dgm:prSet phldrT="[Text]" phldr="0"/>
      <dgm:spPr>
        <a:solidFill>
          <a:srgbClr val="862468"/>
        </a:solidFill>
      </dgm:spPr>
      <dgm:t>
        <a:bodyPr/>
        <a:lstStyle/>
        <a:p>
          <a:r>
            <a:rPr lang="en-GB" dirty="0">
              <a:latin typeface="Source Sans Pro"/>
              <a:ea typeface="Source Sans Pro"/>
            </a:rPr>
            <a:t>Ownership</a:t>
          </a:r>
          <a:endParaRPr lang="en-NL">
            <a:latin typeface="Source Sans Pro"/>
            <a:ea typeface="Source Sans Pro"/>
          </a:endParaRPr>
        </a:p>
      </dgm:t>
    </dgm:pt>
    <dgm:pt modelId="{E1E14247-E7E2-4BC2-B060-1DA7634DD96B}" type="parTrans" cxnId="{5AF36879-6A47-4CCF-9EA4-4542A5081242}">
      <dgm:prSet/>
      <dgm:spPr/>
      <dgm:t>
        <a:bodyPr/>
        <a:lstStyle/>
        <a:p>
          <a:endParaRPr lang="en-NL"/>
        </a:p>
      </dgm:t>
    </dgm:pt>
    <dgm:pt modelId="{AEF57882-982B-4347-B6AF-78CFCABCF187}" type="sibTrans" cxnId="{5AF36879-6A47-4CCF-9EA4-4542A5081242}">
      <dgm:prSet/>
      <dgm:spPr/>
      <dgm:t>
        <a:bodyPr/>
        <a:lstStyle/>
        <a:p>
          <a:endParaRPr lang="en-NL"/>
        </a:p>
      </dgm:t>
    </dgm:pt>
    <dgm:pt modelId="{5E73E780-C0F0-459C-B5CA-A025DD45FB2C}">
      <dgm:prSet/>
      <dgm:spPr/>
      <dgm:t>
        <a:bodyPr/>
        <a:lstStyle/>
        <a:p>
          <a:r>
            <a:rPr lang="en-GB" b="1" dirty="0">
              <a:latin typeface="Source Sans Pro"/>
              <a:ea typeface="Source Sans Pro"/>
            </a:rPr>
            <a:t>Sustained Energy Access</a:t>
          </a:r>
          <a:endParaRPr lang="en-NL" b="1">
            <a:latin typeface="Source Sans Pro"/>
            <a:ea typeface="Source Sans Pro"/>
          </a:endParaRPr>
        </a:p>
      </dgm:t>
    </dgm:pt>
    <dgm:pt modelId="{E25C4782-0389-41A2-B3FB-6EBD42608EFC}" type="parTrans" cxnId="{BA8543B6-E09B-4C0F-AE97-20E914E4AACA}">
      <dgm:prSet/>
      <dgm:spPr/>
      <dgm:t>
        <a:bodyPr/>
        <a:lstStyle/>
        <a:p>
          <a:endParaRPr lang="en-NL"/>
        </a:p>
      </dgm:t>
    </dgm:pt>
    <dgm:pt modelId="{1F28508F-7554-4FE0-8952-4020BDD3320A}" type="sibTrans" cxnId="{BA8543B6-E09B-4C0F-AE97-20E914E4AACA}">
      <dgm:prSet/>
      <dgm:spPr/>
      <dgm:t>
        <a:bodyPr/>
        <a:lstStyle/>
        <a:p>
          <a:endParaRPr lang="en-NL"/>
        </a:p>
      </dgm:t>
    </dgm:pt>
    <dgm:pt modelId="{C6994DDC-E893-4974-A344-34E4571D7245}" type="pres">
      <dgm:prSet presAssocID="{9B688E0D-C38B-4421-ADE5-CEDD16D3A228}" presName="Name0" presStyleCnt="0">
        <dgm:presLayoutVars>
          <dgm:dir/>
          <dgm:animLvl val="lvl"/>
          <dgm:resizeHandles val="exact"/>
        </dgm:presLayoutVars>
      </dgm:prSet>
      <dgm:spPr/>
    </dgm:pt>
    <dgm:pt modelId="{3E504663-051A-4BEE-8870-6F03F670327F}" type="pres">
      <dgm:prSet presAssocID="{7061BC9F-8783-47B1-9A5E-B8B3F045D323}" presName="parTxOnly" presStyleLbl="node1" presStyleIdx="0" presStyleCnt="4">
        <dgm:presLayoutVars>
          <dgm:chMax val="0"/>
          <dgm:chPref val="0"/>
          <dgm:bulletEnabled val="1"/>
        </dgm:presLayoutVars>
      </dgm:prSet>
      <dgm:spPr/>
    </dgm:pt>
    <dgm:pt modelId="{51885C04-CCA2-498E-A55C-34B4AE696798}" type="pres">
      <dgm:prSet presAssocID="{D71CE768-5EC3-4CF4-8B0E-1476222B1FA4}" presName="parTxOnlySpace" presStyleCnt="0"/>
      <dgm:spPr/>
    </dgm:pt>
    <dgm:pt modelId="{07AFE357-C45B-4C9D-9164-353D6B8BE5EF}" type="pres">
      <dgm:prSet presAssocID="{4DF12DC7-32E1-432A-8B91-BDF892EF7B29}" presName="parTxOnly" presStyleLbl="node1" presStyleIdx="1" presStyleCnt="4" custLinFactNeighborY="1359">
        <dgm:presLayoutVars>
          <dgm:chMax val="0"/>
          <dgm:chPref val="0"/>
          <dgm:bulletEnabled val="1"/>
        </dgm:presLayoutVars>
      </dgm:prSet>
      <dgm:spPr/>
    </dgm:pt>
    <dgm:pt modelId="{69D8EF6F-48C6-46A3-83F3-31296844C260}" type="pres">
      <dgm:prSet presAssocID="{F8172F21-C0A1-40F8-B6B9-6BFBF305B47C}" presName="parTxOnlySpace" presStyleCnt="0"/>
      <dgm:spPr/>
    </dgm:pt>
    <dgm:pt modelId="{912A10B1-9D8D-40E6-A9BC-37F9996FF5DE}" type="pres">
      <dgm:prSet presAssocID="{68658819-5236-4CF6-9303-A4BB9B22FEFE}" presName="parTxOnly" presStyleLbl="node1" presStyleIdx="2" presStyleCnt="4" custLinFactNeighborY="-1359">
        <dgm:presLayoutVars>
          <dgm:chMax val="0"/>
          <dgm:chPref val="0"/>
          <dgm:bulletEnabled val="1"/>
        </dgm:presLayoutVars>
      </dgm:prSet>
      <dgm:spPr/>
    </dgm:pt>
    <dgm:pt modelId="{75859961-545E-472D-8E26-98AAAB1EA911}" type="pres">
      <dgm:prSet presAssocID="{AEF57882-982B-4347-B6AF-78CFCABCF187}" presName="parTxOnlySpace" presStyleCnt="0"/>
      <dgm:spPr/>
    </dgm:pt>
    <dgm:pt modelId="{92C83D8A-F273-4E4B-83A1-85ACA6643BBD}" type="pres">
      <dgm:prSet presAssocID="{5E73E780-C0F0-459C-B5CA-A025DD45FB2C}" presName="parTxOnly" presStyleLbl="node1" presStyleIdx="3" presStyleCnt="4">
        <dgm:presLayoutVars>
          <dgm:chMax val="0"/>
          <dgm:chPref val="0"/>
          <dgm:bulletEnabled val="1"/>
        </dgm:presLayoutVars>
      </dgm:prSet>
      <dgm:spPr/>
    </dgm:pt>
  </dgm:ptLst>
  <dgm:cxnLst>
    <dgm:cxn modelId="{91E02B01-9D82-463F-897E-AD5933270A9D}" type="presOf" srcId="{4DF12DC7-32E1-432A-8B91-BDF892EF7B29}" destId="{07AFE357-C45B-4C9D-9164-353D6B8BE5EF}" srcOrd="0" destOrd="0" presId="urn:microsoft.com/office/officeart/2005/8/layout/chevron1"/>
    <dgm:cxn modelId="{86006516-E370-4182-915B-8105EA620B52}" type="presOf" srcId="{5E73E780-C0F0-459C-B5CA-A025DD45FB2C}" destId="{92C83D8A-F273-4E4B-83A1-85ACA6643BBD}" srcOrd="0" destOrd="0" presId="urn:microsoft.com/office/officeart/2005/8/layout/chevron1"/>
    <dgm:cxn modelId="{5AF36879-6A47-4CCF-9EA4-4542A5081242}" srcId="{9B688E0D-C38B-4421-ADE5-CEDD16D3A228}" destId="{68658819-5236-4CF6-9303-A4BB9B22FEFE}" srcOrd="2" destOrd="0" parTransId="{E1E14247-E7E2-4BC2-B060-1DA7634DD96B}" sibTransId="{AEF57882-982B-4347-B6AF-78CFCABCF187}"/>
    <dgm:cxn modelId="{23918385-3D46-4132-BFF1-05E2828885F9}" srcId="{9B688E0D-C38B-4421-ADE5-CEDD16D3A228}" destId="{4DF12DC7-32E1-432A-8B91-BDF892EF7B29}" srcOrd="1" destOrd="0" parTransId="{68B61E84-3C0F-45DD-8E04-2E25B0C78C3B}" sibTransId="{F8172F21-C0A1-40F8-B6B9-6BFBF305B47C}"/>
    <dgm:cxn modelId="{CABDD796-1729-427A-9787-827871FD636F}" type="presOf" srcId="{9B688E0D-C38B-4421-ADE5-CEDD16D3A228}" destId="{C6994DDC-E893-4974-A344-34E4571D7245}" srcOrd="0" destOrd="0" presId="urn:microsoft.com/office/officeart/2005/8/layout/chevron1"/>
    <dgm:cxn modelId="{28AC1AA7-CF26-44DE-BD7A-5981A77BEE75}" type="presOf" srcId="{7061BC9F-8783-47B1-9A5E-B8B3F045D323}" destId="{3E504663-051A-4BEE-8870-6F03F670327F}" srcOrd="0" destOrd="0" presId="urn:microsoft.com/office/officeart/2005/8/layout/chevron1"/>
    <dgm:cxn modelId="{BA8543B6-E09B-4C0F-AE97-20E914E4AACA}" srcId="{9B688E0D-C38B-4421-ADE5-CEDD16D3A228}" destId="{5E73E780-C0F0-459C-B5CA-A025DD45FB2C}" srcOrd="3" destOrd="0" parTransId="{E25C4782-0389-41A2-B3FB-6EBD42608EFC}" sibTransId="{1F28508F-7554-4FE0-8952-4020BDD3320A}"/>
    <dgm:cxn modelId="{811F76B7-2AFA-4D2A-AD6E-2CAEA05F1C29}" type="presOf" srcId="{68658819-5236-4CF6-9303-A4BB9B22FEFE}" destId="{912A10B1-9D8D-40E6-A9BC-37F9996FF5DE}" srcOrd="0" destOrd="0" presId="urn:microsoft.com/office/officeart/2005/8/layout/chevron1"/>
    <dgm:cxn modelId="{5F0E8BEF-0300-468A-9C28-E3A6844DB300}" srcId="{9B688E0D-C38B-4421-ADE5-CEDD16D3A228}" destId="{7061BC9F-8783-47B1-9A5E-B8B3F045D323}" srcOrd="0" destOrd="0" parTransId="{56E5704D-159E-4234-B979-E68D53DD82D3}" sibTransId="{D71CE768-5EC3-4CF4-8B0E-1476222B1FA4}"/>
    <dgm:cxn modelId="{66630F09-C175-4712-AD71-63B8D8A72E48}" type="presParOf" srcId="{C6994DDC-E893-4974-A344-34E4571D7245}" destId="{3E504663-051A-4BEE-8870-6F03F670327F}" srcOrd="0" destOrd="0" presId="urn:microsoft.com/office/officeart/2005/8/layout/chevron1"/>
    <dgm:cxn modelId="{45E9363F-83FB-4E1E-87F6-F79607ED8AF4}" type="presParOf" srcId="{C6994DDC-E893-4974-A344-34E4571D7245}" destId="{51885C04-CCA2-498E-A55C-34B4AE696798}" srcOrd="1" destOrd="0" presId="urn:microsoft.com/office/officeart/2005/8/layout/chevron1"/>
    <dgm:cxn modelId="{7AF2B7B4-958D-4A1F-ADED-1EEC22723D62}" type="presParOf" srcId="{C6994DDC-E893-4974-A344-34E4571D7245}" destId="{07AFE357-C45B-4C9D-9164-353D6B8BE5EF}" srcOrd="2" destOrd="0" presId="urn:microsoft.com/office/officeart/2005/8/layout/chevron1"/>
    <dgm:cxn modelId="{64FABCD9-E0F8-4B5B-93AE-7201E0318767}" type="presParOf" srcId="{C6994DDC-E893-4974-A344-34E4571D7245}" destId="{69D8EF6F-48C6-46A3-83F3-31296844C260}" srcOrd="3" destOrd="0" presId="urn:microsoft.com/office/officeart/2005/8/layout/chevron1"/>
    <dgm:cxn modelId="{C85B49E6-D5CF-4A4C-A526-48FECC5EF637}" type="presParOf" srcId="{C6994DDC-E893-4974-A344-34E4571D7245}" destId="{912A10B1-9D8D-40E6-A9BC-37F9996FF5DE}" srcOrd="4" destOrd="0" presId="urn:microsoft.com/office/officeart/2005/8/layout/chevron1"/>
    <dgm:cxn modelId="{FE221595-7C9E-4685-895C-A1FBBFCD0881}" type="presParOf" srcId="{C6994DDC-E893-4974-A344-34E4571D7245}" destId="{75859961-545E-472D-8E26-98AAAB1EA911}" srcOrd="5" destOrd="0" presId="urn:microsoft.com/office/officeart/2005/8/layout/chevron1"/>
    <dgm:cxn modelId="{B4274084-A394-4877-AC5E-8528D41DC4A5}" type="presParOf" srcId="{C6994DDC-E893-4974-A344-34E4571D7245}" destId="{92C83D8A-F273-4E4B-83A1-85ACA6643BBD}"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BBB7CA-00AC-4543-8EFB-F1B826DC9616}" type="doc">
      <dgm:prSet loTypeId="urn:microsoft.com/office/officeart/2005/8/layout/cycle3" loCatId="cycle" qsTypeId="urn:microsoft.com/office/officeart/2005/8/quickstyle/simple1#4" qsCatId="simple" csTypeId="urn:microsoft.com/office/officeart/2005/8/colors/colorful1#2" csCatId="colorful" phldr="1"/>
      <dgm:spPr/>
      <dgm:t>
        <a:bodyPr/>
        <a:lstStyle/>
        <a:p>
          <a:endParaRPr lang="en-US"/>
        </a:p>
      </dgm:t>
    </dgm:pt>
    <dgm:pt modelId="{B578B947-485A-4D97-A291-D2A3C5B5E844}">
      <dgm:prSet phldrT="[Text]" phldr="0" custT="1"/>
      <dgm:spPr>
        <a:xfrm>
          <a:off x="0" y="1114532"/>
          <a:ext cx="1447722" cy="723861"/>
        </a:xfrm>
        <a:prstGeom prst="roundRect">
          <a:avLst/>
        </a:prstGeom>
        <a:solidFill>
          <a:srgbClr val="7030A0"/>
        </a:solidFill>
        <a:ln w="25400" cap="flat" cmpd="sng" algn="ctr">
          <a:solidFill>
            <a:srgbClr val="FFFFFF">
              <a:hueOff val="0"/>
              <a:satOff val="0"/>
              <a:lumOff val="0"/>
              <a:alphaOff val="0"/>
            </a:srgbClr>
          </a:solidFill>
          <a:prstDash val="solid"/>
        </a:ln>
        <a:effectLst/>
      </dgm:spPr>
      <dgm:t>
        <a:bodyPr/>
        <a:lstStyle/>
        <a:p>
          <a:pPr algn="ctr">
            <a:buNone/>
          </a:pPr>
          <a:r>
            <a:rPr lang="en-US" sz="1400" b="1">
              <a:solidFill>
                <a:srgbClr val="FFFFFF"/>
              </a:solidFill>
              <a:latin typeface="Aptos"/>
              <a:ea typeface="+mn-ea"/>
              <a:cs typeface="+mn-cs"/>
            </a:rPr>
            <a:t>Program Evaluation</a:t>
          </a:r>
          <a:endParaRPr lang="en-US" sz="1400" err="1">
            <a:solidFill>
              <a:srgbClr val="FFFFFF"/>
            </a:solidFill>
            <a:latin typeface="Arial"/>
            <a:ea typeface="+mn-ea"/>
            <a:cs typeface="+mn-cs"/>
          </a:endParaRPr>
        </a:p>
      </dgm:t>
    </dgm:pt>
    <dgm:pt modelId="{B9A2C901-5C86-427F-BD06-1F218DB89417}" type="parTrans" cxnId="{D4347A52-7E93-454F-9B4E-E36E4172C196}">
      <dgm:prSet/>
      <dgm:spPr/>
      <dgm:t>
        <a:bodyPr/>
        <a:lstStyle/>
        <a:p>
          <a:pPr algn="ctr"/>
          <a:endParaRPr lang="en-US" sz="1400"/>
        </a:p>
      </dgm:t>
    </dgm:pt>
    <dgm:pt modelId="{B3559314-0007-4E50-AD38-6215C33504CA}" type="sibTrans" cxnId="{D4347A52-7E93-454F-9B4E-E36E4172C196}">
      <dgm:prSet/>
      <dgm:spPr/>
      <dgm:t>
        <a:bodyPr/>
        <a:lstStyle/>
        <a:p>
          <a:pPr algn="ctr"/>
          <a:endParaRPr lang="en-US" sz="1400"/>
        </a:p>
      </dgm:t>
    </dgm:pt>
    <dgm:pt modelId="{0219CDBB-DF34-4052-B9BE-E476828BD81D}">
      <dgm:prSet phldr="0" custT="1"/>
      <dgm:spPr>
        <a:xfrm>
          <a:off x="1326578" y="66139"/>
          <a:ext cx="1447722" cy="723861"/>
        </a:xfrm>
        <a:prstGeom prst="roundRect">
          <a:avLst/>
        </a:prstGeom>
        <a:solidFill>
          <a:srgbClr val="F7941E">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lgn="ctr" rtl="0">
            <a:buNone/>
          </a:pPr>
          <a:r>
            <a:rPr lang="en-US" sz="1400" b="1">
              <a:solidFill>
                <a:srgbClr val="FFFFFF"/>
              </a:solidFill>
              <a:latin typeface="Aptos"/>
              <a:ea typeface="+mn-ea"/>
              <a:cs typeface="+mn-cs"/>
            </a:rPr>
            <a:t>Market Mapping &amp; Design</a:t>
          </a:r>
          <a:endParaRPr lang="en-US" sz="1400" b="0">
            <a:solidFill>
              <a:srgbClr val="FFFFFF"/>
            </a:solidFill>
            <a:latin typeface="Aptos"/>
            <a:ea typeface="+mn-ea"/>
            <a:cs typeface="+mn-cs"/>
          </a:endParaRPr>
        </a:p>
      </dgm:t>
    </dgm:pt>
    <dgm:pt modelId="{DD4A6EB1-39D1-4267-86D0-5FFDEDFDB4B3}" type="parTrans" cxnId="{81B7E04A-6495-44AB-8493-16A1F3152871}">
      <dgm:prSet/>
      <dgm:spPr/>
      <dgm:t>
        <a:bodyPr/>
        <a:lstStyle/>
        <a:p>
          <a:pPr algn="ctr"/>
          <a:endParaRPr lang="en-NL" sz="1400"/>
        </a:p>
      </dgm:t>
    </dgm:pt>
    <dgm:pt modelId="{F338268B-8CC9-4F11-9F2D-DC7416E59B1E}" type="sibTrans" cxnId="{81B7E04A-6495-44AB-8493-16A1F3152871}">
      <dgm:prSet/>
      <dgm:spPr>
        <a:xfrm>
          <a:off x="415698" y="49728"/>
          <a:ext cx="3269483" cy="3269483"/>
        </a:xfrm>
        <a:prstGeom prst="circularArrow">
          <a:avLst>
            <a:gd name="adj1" fmla="val 5544"/>
            <a:gd name="adj2" fmla="val 330680"/>
            <a:gd name="adj3" fmla="val 13900827"/>
            <a:gd name="adj4" fmla="val 17310409"/>
            <a:gd name="adj5" fmla="val 5757"/>
          </a:avLst>
        </a:prstGeom>
        <a:solidFill>
          <a:srgbClr val="E7E6E6"/>
        </a:solidFill>
        <a:ln>
          <a:noFill/>
        </a:ln>
        <a:effectLst/>
      </dgm:spPr>
      <dgm:t>
        <a:bodyPr/>
        <a:lstStyle/>
        <a:p>
          <a:pPr algn="ctr"/>
          <a:endParaRPr lang="en-NL" sz="1400"/>
        </a:p>
      </dgm:t>
    </dgm:pt>
    <dgm:pt modelId="{3E748706-83F9-4EC4-BA9E-86051D5A6AD9}">
      <dgm:prSet phldr="0" custT="1"/>
      <dgm:spPr>
        <a:xfrm>
          <a:off x="2515918" y="2404678"/>
          <a:ext cx="1447722" cy="723861"/>
        </a:xfrm>
        <a:prstGeom prst="roundRect">
          <a:avLst/>
        </a:prstGeom>
        <a:solidFill>
          <a:srgbClr val="C80750"/>
        </a:solidFill>
        <a:ln w="25400" cap="flat" cmpd="sng" algn="ctr">
          <a:solidFill>
            <a:srgbClr val="FFFFFF">
              <a:hueOff val="0"/>
              <a:satOff val="0"/>
              <a:lumOff val="0"/>
              <a:alphaOff val="0"/>
            </a:srgbClr>
          </a:solidFill>
          <a:prstDash val="solid"/>
        </a:ln>
        <a:effectLst/>
      </dgm:spPr>
      <dgm:t>
        <a:bodyPr/>
        <a:lstStyle/>
        <a:p>
          <a:pPr algn="ctr" rtl="0">
            <a:buNone/>
          </a:pPr>
          <a:r>
            <a:rPr lang="en-US" sz="1400" b="1">
              <a:solidFill>
                <a:srgbClr val="FFFFFF"/>
              </a:solidFill>
              <a:latin typeface="Aptos"/>
              <a:ea typeface="+mn-ea"/>
              <a:cs typeface="+mn-cs"/>
            </a:rPr>
            <a:t>Incentive Verification &amp; Disbursement</a:t>
          </a:r>
          <a:endParaRPr lang="en-US" sz="1400">
            <a:solidFill>
              <a:srgbClr val="FFFFFF"/>
            </a:solidFill>
            <a:latin typeface="Aptos"/>
            <a:ea typeface="+mn-ea"/>
            <a:cs typeface="+mn-cs"/>
          </a:endParaRPr>
        </a:p>
      </dgm:t>
    </dgm:pt>
    <dgm:pt modelId="{A972C5CB-44A6-4F88-A926-B232E97A1BB0}" type="parTrans" cxnId="{9D83341C-C7EF-47FF-8FF2-57BF12DB8EA1}">
      <dgm:prSet/>
      <dgm:spPr/>
      <dgm:t>
        <a:bodyPr/>
        <a:lstStyle/>
        <a:p>
          <a:pPr algn="ctr"/>
          <a:endParaRPr lang="en-NL" sz="1400"/>
        </a:p>
      </dgm:t>
    </dgm:pt>
    <dgm:pt modelId="{7B4EFB4D-5715-4016-9138-6CD26C586C16}" type="sibTrans" cxnId="{9D83341C-C7EF-47FF-8FF2-57BF12DB8EA1}">
      <dgm:prSet/>
      <dgm:spPr/>
      <dgm:t>
        <a:bodyPr/>
        <a:lstStyle/>
        <a:p>
          <a:pPr algn="ctr"/>
          <a:endParaRPr lang="en-NL" sz="1400"/>
        </a:p>
      </dgm:t>
    </dgm:pt>
    <dgm:pt modelId="{27E5CCAC-1E71-408F-A645-4B6B144D1BCA}">
      <dgm:prSet phldr="0" custT="1"/>
      <dgm:spPr>
        <a:xfrm>
          <a:off x="177657" y="2404681"/>
          <a:ext cx="1447722" cy="723861"/>
        </a:xfrm>
        <a:prstGeom prst="roundRect">
          <a:avLst/>
        </a:prstGeom>
        <a:solidFill>
          <a:srgbClr val="6F8F3C"/>
        </a:solidFill>
        <a:ln w="25400" cap="flat" cmpd="sng" algn="ctr">
          <a:solidFill>
            <a:srgbClr val="FFFFFF">
              <a:hueOff val="0"/>
              <a:satOff val="0"/>
              <a:lumOff val="0"/>
              <a:alphaOff val="0"/>
            </a:srgbClr>
          </a:solidFill>
          <a:prstDash val="solid"/>
        </a:ln>
        <a:effectLst/>
      </dgm:spPr>
      <dgm:t>
        <a:bodyPr/>
        <a:lstStyle/>
        <a:p>
          <a:pPr algn="ctr">
            <a:buNone/>
          </a:pPr>
          <a:r>
            <a:rPr lang="en-US" sz="1400" b="1">
              <a:solidFill>
                <a:srgbClr val="FFFFFF"/>
              </a:solidFill>
              <a:latin typeface="Aptos"/>
              <a:ea typeface="+mn-ea"/>
              <a:cs typeface="+mn-cs"/>
            </a:rPr>
            <a:t>Program Monitoring &amp; Adaptation</a:t>
          </a:r>
          <a:endParaRPr lang="en-US" sz="1400">
            <a:solidFill>
              <a:srgbClr val="FFFFFF"/>
            </a:solidFill>
            <a:latin typeface="Aptos"/>
            <a:ea typeface="+mn-ea"/>
            <a:cs typeface="+mn-cs"/>
          </a:endParaRPr>
        </a:p>
      </dgm:t>
    </dgm:pt>
    <dgm:pt modelId="{85B84778-8E39-4AC2-B03C-3D2009DD5658}" type="parTrans" cxnId="{6A657065-5F40-4F1D-A1B8-F84F6DC6D0A5}">
      <dgm:prSet/>
      <dgm:spPr/>
      <dgm:t>
        <a:bodyPr/>
        <a:lstStyle/>
        <a:p>
          <a:pPr algn="ctr"/>
          <a:endParaRPr lang="en-NL" sz="1400"/>
        </a:p>
      </dgm:t>
    </dgm:pt>
    <dgm:pt modelId="{638B2293-8AD7-4128-85F2-6765E030FF6B}" type="sibTrans" cxnId="{6A657065-5F40-4F1D-A1B8-F84F6DC6D0A5}">
      <dgm:prSet/>
      <dgm:spPr/>
      <dgm:t>
        <a:bodyPr/>
        <a:lstStyle/>
        <a:p>
          <a:pPr algn="ctr"/>
          <a:endParaRPr lang="en-NL" sz="1400"/>
        </a:p>
      </dgm:t>
    </dgm:pt>
    <dgm:pt modelId="{1F3787CB-4109-48DA-9CD8-0447FA8AF0BE}">
      <dgm:prSet phldr="0" custT="1"/>
      <dgm:spPr>
        <a:xfrm>
          <a:off x="2653157" y="1082253"/>
          <a:ext cx="1447722" cy="723861"/>
        </a:xfrm>
        <a:prstGeom prst="roundRect">
          <a:avLst/>
        </a:prstGeom>
        <a:solidFill>
          <a:srgbClr val="0A9AC3"/>
        </a:solidFill>
        <a:ln w="25400" cap="flat" cmpd="sng" algn="ctr">
          <a:solidFill>
            <a:srgbClr val="FFFFFF">
              <a:hueOff val="0"/>
              <a:satOff val="0"/>
              <a:lumOff val="0"/>
              <a:alphaOff val="0"/>
            </a:srgbClr>
          </a:solidFill>
          <a:prstDash val="solid"/>
        </a:ln>
        <a:effectLst/>
      </dgm:spPr>
      <dgm:t>
        <a:bodyPr/>
        <a:lstStyle/>
        <a:p>
          <a:pPr algn="ctr" rtl="0">
            <a:buNone/>
          </a:pPr>
          <a:r>
            <a:rPr lang="en-US" sz="1400" b="1">
              <a:solidFill>
                <a:srgbClr val="FFFFFF"/>
              </a:solidFill>
              <a:latin typeface="Aptos"/>
              <a:ea typeface="+mn-ea"/>
              <a:cs typeface="+mn-cs"/>
            </a:rPr>
            <a:t>Company Selection</a:t>
          </a:r>
          <a:endParaRPr lang="en-US" sz="1400">
            <a:solidFill>
              <a:srgbClr val="FFFFFF"/>
            </a:solidFill>
            <a:latin typeface="Arial"/>
            <a:ea typeface="+mn-ea"/>
            <a:cs typeface="+mn-cs"/>
          </a:endParaRPr>
        </a:p>
      </dgm:t>
    </dgm:pt>
    <dgm:pt modelId="{303CC164-C95E-4119-A8EE-EA9EB962E3B4}" type="parTrans" cxnId="{A9B6CF76-C8F5-41B6-8226-91F3D18CF496}">
      <dgm:prSet/>
      <dgm:spPr/>
      <dgm:t>
        <a:bodyPr/>
        <a:lstStyle/>
        <a:p>
          <a:pPr algn="ctr"/>
          <a:endParaRPr lang="en-US" sz="1400"/>
        </a:p>
      </dgm:t>
    </dgm:pt>
    <dgm:pt modelId="{A67089FA-DF6A-4FF5-84E2-19A898C031BC}" type="sibTrans" cxnId="{A9B6CF76-C8F5-41B6-8226-91F3D18CF496}">
      <dgm:prSet/>
      <dgm:spPr/>
      <dgm:t>
        <a:bodyPr/>
        <a:lstStyle/>
        <a:p>
          <a:pPr algn="ctr"/>
          <a:endParaRPr lang="en-US" sz="1400"/>
        </a:p>
      </dgm:t>
    </dgm:pt>
    <dgm:pt modelId="{08BB776A-F58A-42F8-AFCC-6B0A2C8244BF}" type="pres">
      <dgm:prSet presAssocID="{D9BBB7CA-00AC-4543-8EFB-F1B826DC9616}" presName="Name0" presStyleCnt="0">
        <dgm:presLayoutVars>
          <dgm:dir/>
          <dgm:resizeHandles val="exact"/>
        </dgm:presLayoutVars>
      </dgm:prSet>
      <dgm:spPr/>
    </dgm:pt>
    <dgm:pt modelId="{18AEEDE9-3E64-4139-AFA2-0C40DC0B8455}" type="pres">
      <dgm:prSet presAssocID="{D9BBB7CA-00AC-4543-8EFB-F1B826DC9616}" presName="cycle" presStyleCnt="0"/>
      <dgm:spPr/>
    </dgm:pt>
    <dgm:pt modelId="{C4F95C44-C6AE-4517-9B41-201E65628F06}" type="pres">
      <dgm:prSet presAssocID="{0219CDBB-DF34-4052-B9BE-E476828BD81D}" presName="nodeFirstNode" presStyleLbl="node1" presStyleIdx="0" presStyleCnt="5">
        <dgm:presLayoutVars>
          <dgm:bulletEnabled val="1"/>
        </dgm:presLayoutVars>
      </dgm:prSet>
      <dgm:spPr/>
    </dgm:pt>
    <dgm:pt modelId="{E3E848CB-6BFE-40AC-B50C-105390C079F4}" type="pres">
      <dgm:prSet presAssocID="{F338268B-8CC9-4F11-9F2D-DC7416E59B1E}" presName="sibTransFirstNode" presStyleLbl="bgShp" presStyleIdx="0" presStyleCnt="1"/>
      <dgm:spPr/>
    </dgm:pt>
    <dgm:pt modelId="{B476DAEF-90BC-4F10-A437-A21DDC5D7F22}" type="pres">
      <dgm:prSet presAssocID="{1F3787CB-4109-48DA-9CD8-0447FA8AF0BE}" presName="nodeFollowingNodes" presStyleLbl="node1" presStyleIdx="1" presStyleCnt="5" custRadScaleRad="120828" custRadScaleInc="8382">
        <dgm:presLayoutVars>
          <dgm:bulletEnabled val="1"/>
        </dgm:presLayoutVars>
      </dgm:prSet>
      <dgm:spPr/>
    </dgm:pt>
    <dgm:pt modelId="{919E6EAC-1438-4B3E-91E9-DB9B709CDF60}" type="pres">
      <dgm:prSet presAssocID="{3E748706-83F9-4EC4-BA9E-86051D5A6AD9}" presName="nodeFollowingNodes" presStyleLbl="node1" presStyleIdx="2" presStyleCnt="5" custRadScaleRad="108922" custRadScaleInc="-25919">
        <dgm:presLayoutVars>
          <dgm:bulletEnabled val="1"/>
        </dgm:presLayoutVars>
      </dgm:prSet>
      <dgm:spPr/>
    </dgm:pt>
    <dgm:pt modelId="{B1454A09-5338-4ADF-B063-22E5BEAC678B}" type="pres">
      <dgm:prSet presAssocID="{27E5CCAC-1E71-408F-A645-4B6B144D1BCA}" presName="nodeFollowingNodes" presStyleLbl="node1" presStyleIdx="3" presStyleCnt="5" custRadScaleRad="106667" custRadScaleInc="24305">
        <dgm:presLayoutVars>
          <dgm:bulletEnabled val="1"/>
        </dgm:presLayoutVars>
      </dgm:prSet>
      <dgm:spPr/>
    </dgm:pt>
    <dgm:pt modelId="{27237D59-2642-42E7-B899-A4C5A7F44A08}" type="pres">
      <dgm:prSet presAssocID="{B578B947-485A-4D97-A291-D2A3C5B5E844}" presName="nodeFollowingNodes" presStyleLbl="node1" presStyleIdx="4" presStyleCnt="5" custRadScaleRad="105093" custRadScaleInc="-7246">
        <dgm:presLayoutVars>
          <dgm:bulletEnabled val="1"/>
        </dgm:presLayoutVars>
      </dgm:prSet>
      <dgm:spPr/>
    </dgm:pt>
  </dgm:ptLst>
  <dgm:cxnLst>
    <dgm:cxn modelId="{9D83341C-C7EF-47FF-8FF2-57BF12DB8EA1}" srcId="{D9BBB7CA-00AC-4543-8EFB-F1B826DC9616}" destId="{3E748706-83F9-4EC4-BA9E-86051D5A6AD9}" srcOrd="2" destOrd="0" parTransId="{A972C5CB-44A6-4F88-A926-B232E97A1BB0}" sibTransId="{7B4EFB4D-5715-4016-9138-6CD26C586C16}"/>
    <dgm:cxn modelId="{71CAC51E-0C12-44A6-B8D2-54985CD9A340}" type="presOf" srcId="{1F3787CB-4109-48DA-9CD8-0447FA8AF0BE}" destId="{B476DAEF-90BC-4F10-A437-A21DDC5D7F22}" srcOrd="0" destOrd="0" presId="urn:microsoft.com/office/officeart/2005/8/layout/cycle3"/>
    <dgm:cxn modelId="{5B09CD2A-071A-4CCA-917A-35A6E49DE9CF}" type="presOf" srcId="{D9BBB7CA-00AC-4543-8EFB-F1B826DC9616}" destId="{08BB776A-F58A-42F8-AFCC-6B0A2C8244BF}" srcOrd="0" destOrd="0" presId="urn:microsoft.com/office/officeart/2005/8/layout/cycle3"/>
    <dgm:cxn modelId="{95D67239-96DB-4CD4-BAF6-1D979127527D}" type="presOf" srcId="{B578B947-485A-4D97-A291-D2A3C5B5E844}" destId="{27237D59-2642-42E7-B899-A4C5A7F44A08}" srcOrd="0" destOrd="0" presId="urn:microsoft.com/office/officeart/2005/8/layout/cycle3"/>
    <dgm:cxn modelId="{E8E6345D-C95A-43ED-ABCB-966BDD0A9A87}" type="presOf" srcId="{0219CDBB-DF34-4052-B9BE-E476828BD81D}" destId="{C4F95C44-C6AE-4517-9B41-201E65628F06}" srcOrd="0" destOrd="0" presId="urn:microsoft.com/office/officeart/2005/8/layout/cycle3"/>
    <dgm:cxn modelId="{6A657065-5F40-4F1D-A1B8-F84F6DC6D0A5}" srcId="{D9BBB7CA-00AC-4543-8EFB-F1B826DC9616}" destId="{27E5CCAC-1E71-408F-A645-4B6B144D1BCA}" srcOrd="3" destOrd="0" parTransId="{85B84778-8E39-4AC2-B03C-3D2009DD5658}" sibTransId="{638B2293-8AD7-4128-85F2-6765E030FF6B}"/>
    <dgm:cxn modelId="{81B7E04A-6495-44AB-8493-16A1F3152871}" srcId="{D9BBB7CA-00AC-4543-8EFB-F1B826DC9616}" destId="{0219CDBB-DF34-4052-B9BE-E476828BD81D}" srcOrd="0" destOrd="0" parTransId="{DD4A6EB1-39D1-4267-86D0-5FFDEDFDB4B3}" sibTransId="{F338268B-8CC9-4F11-9F2D-DC7416E59B1E}"/>
    <dgm:cxn modelId="{D4347A52-7E93-454F-9B4E-E36E4172C196}" srcId="{D9BBB7CA-00AC-4543-8EFB-F1B826DC9616}" destId="{B578B947-485A-4D97-A291-D2A3C5B5E844}" srcOrd="4" destOrd="0" parTransId="{B9A2C901-5C86-427F-BD06-1F218DB89417}" sibTransId="{B3559314-0007-4E50-AD38-6215C33504CA}"/>
    <dgm:cxn modelId="{A9B6CF76-C8F5-41B6-8226-91F3D18CF496}" srcId="{D9BBB7CA-00AC-4543-8EFB-F1B826DC9616}" destId="{1F3787CB-4109-48DA-9CD8-0447FA8AF0BE}" srcOrd="1" destOrd="0" parTransId="{303CC164-C95E-4119-A8EE-EA9EB962E3B4}" sibTransId="{A67089FA-DF6A-4FF5-84E2-19A898C031BC}"/>
    <dgm:cxn modelId="{AAFE76A8-3CB7-4B7A-A845-AB5E59B6F56F}" type="presOf" srcId="{F338268B-8CC9-4F11-9F2D-DC7416E59B1E}" destId="{E3E848CB-6BFE-40AC-B50C-105390C079F4}" srcOrd="0" destOrd="0" presId="urn:microsoft.com/office/officeart/2005/8/layout/cycle3"/>
    <dgm:cxn modelId="{449C39BD-EFEF-47BB-9DCF-600449AFEE9B}" type="presOf" srcId="{27E5CCAC-1E71-408F-A645-4B6B144D1BCA}" destId="{B1454A09-5338-4ADF-B063-22E5BEAC678B}" srcOrd="0" destOrd="0" presId="urn:microsoft.com/office/officeart/2005/8/layout/cycle3"/>
    <dgm:cxn modelId="{69D848FD-18FE-47D9-B22E-8D30633D5CDE}" type="presOf" srcId="{3E748706-83F9-4EC4-BA9E-86051D5A6AD9}" destId="{919E6EAC-1438-4B3E-91E9-DB9B709CDF60}" srcOrd="0" destOrd="0" presId="urn:microsoft.com/office/officeart/2005/8/layout/cycle3"/>
    <dgm:cxn modelId="{E7EC4F57-9564-4AB8-ACF5-EE27BCF0CE89}" type="presParOf" srcId="{08BB776A-F58A-42F8-AFCC-6B0A2C8244BF}" destId="{18AEEDE9-3E64-4139-AFA2-0C40DC0B8455}" srcOrd="0" destOrd="0" presId="urn:microsoft.com/office/officeart/2005/8/layout/cycle3"/>
    <dgm:cxn modelId="{869B601D-430B-4D80-AD97-81CDD6C6EAD1}" type="presParOf" srcId="{18AEEDE9-3E64-4139-AFA2-0C40DC0B8455}" destId="{C4F95C44-C6AE-4517-9B41-201E65628F06}" srcOrd="0" destOrd="0" presId="urn:microsoft.com/office/officeart/2005/8/layout/cycle3"/>
    <dgm:cxn modelId="{417721B2-6A15-4027-A506-E3B898359C0B}" type="presParOf" srcId="{18AEEDE9-3E64-4139-AFA2-0C40DC0B8455}" destId="{E3E848CB-6BFE-40AC-B50C-105390C079F4}" srcOrd="1" destOrd="0" presId="urn:microsoft.com/office/officeart/2005/8/layout/cycle3"/>
    <dgm:cxn modelId="{01829464-22C8-4576-A10B-FFCA6C9A6B79}" type="presParOf" srcId="{18AEEDE9-3E64-4139-AFA2-0C40DC0B8455}" destId="{B476DAEF-90BC-4F10-A437-A21DDC5D7F22}" srcOrd="2" destOrd="0" presId="urn:microsoft.com/office/officeart/2005/8/layout/cycle3"/>
    <dgm:cxn modelId="{0E65B47B-2707-49D4-A3A2-E433186AD922}" type="presParOf" srcId="{18AEEDE9-3E64-4139-AFA2-0C40DC0B8455}" destId="{919E6EAC-1438-4B3E-91E9-DB9B709CDF60}" srcOrd="3" destOrd="0" presId="urn:microsoft.com/office/officeart/2005/8/layout/cycle3"/>
    <dgm:cxn modelId="{2E80D8D5-238C-4FD7-AEFD-CACD841A1C45}" type="presParOf" srcId="{18AEEDE9-3E64-4139-AFA2-0C40DC0B8455}" destId="{B1454A09-5338-4ADF-B063-22E5BEAC678B}" srcOrd="4" destOrd="0" presId="urn:microsoft.com/office/officeart/2005/8/layout/cycle3"/>
    <dgm:cxn modelId="{7D5151C9-30D8-492E-B721-BF86E2DCADAE}" type="presParOf" srcId="{18AEEDE9-3E64-4139-AFA2-0C40DC0B8455}" destId="{27237D59-2642-42E7-B899-A4C5A7F44A08}" srcOrd="5" destOrd="0" presId="urn:microsoft.com/office/officeart/2005/8/layout/cycle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BBB7CA-00AC-4543-8EFB-F1B826DC9616}" type="doc">
      <dgm:prSet loTypeId="urn:microsoft.com/office/officeart/2005/8/layout/cycle3" loCatId="cycle" qsTypeId="urn:microsoft.com/office/officeart/2005/8/quickstyle/simple1#3" qsCatId="simple" csTypeId="urn:microsoft.com/office/officeart/2005/8/colors/colorful1#1" csCatId="colorful" phldr="1"/>
      <dgm:spPr/>
      <dgm:t>
        <a:bodyPr/>
        <a:lstStyle/>
        <a:p>
          <a:endParaRPr lang="en-US"/>
        </a:p>
      </dgm:t>
    </dgm:pt>
    <dgm:pt modelId="{B578B947-485A-4D97-A291-D2A3C5B5E844}">
      <dgm:prSet phldrT="[Text]" phldr="0" custT="1"/>
      <dgm:spPr>
        <a:xfrm>
          <a:off x="0" y="1347157"/>
          <a:ext cx="1747264" cy="873632"/>
        </a:xfrm>
        <a:prstGeom prst="roundRect">
          <a:avLst/>
        </a:prstGeom>
        <a:solidFill>
          <a:srgbClr val="7030A0"/>
        </a:solidFill>
        <a:ln w="25400" cap="flat" cmpd="sng" algn="ctr">
          <a:solidFill>
            <a:srgbClr val="FFFFFF">
              <a:hueOff val="0"/>
              <a:satOff val="0"/>
              <a:lumOff val="0"/>
              <a:alphaOff val="0"/>
            </a:srgbClr>
          </a:solidFill>
          <a:prstDash val="solid"/>
        </a:ln>
        <a:effectLst/>
      </dgm:spPr>
      <dgm:t>
        <a:bodyPr/>
        <a:lstStyle/>
        <a:p>
          <a:pPr algn="ctr">
            <a:buNone/>
          </a:pPr>
          <a:r>
            <a:rPr lang="en-US" sz="1800" b="1">
              <a:solidFill>
                <a:srgbClr val="FFFFFF"/>
              </a:solidFill>
              <a:latin typeface="Aptos"/>
              <a:ea typeface="+mn-ea"/>
              <a:cs typeface="+mn-cs"/>
            </a:rPr>
            <a:t>Program Evaluation</a:t>
          </a:r>
          <a:endParaRPr lang="en-US" sz="1800" err="1">
            <a:solidFill>
              <a:srgbClr val="FFFFFF"/>
            </a:solidFill>
            <a:latin typeface="Arial"/>
            <a:ea typeface="+mn-ea"/>
            <a:cs typeface="+mn-cs"/>
          </a:endParaRPr>
        </a:p>
      </dgm:t>
    </dgm:pt>
    <dgm:pt modelId="{B9A2C901-5C86-427F-BD06-1F218DB89417}" type="parTrans" cxnId="{D4347A52-7E93-454F-9B4E-E36E4172C196}">
      <dgm:prSet/>
      <dgm:spPr/>
      <dgm:t>
        <a:bodyPr/>
        <a:lstStyle/>
        <a:p>
          <a:pPr algn="ctr"/>
          <a:endParaRPr lang="en-US" sz="1800"/>
        </a:p>
      </dgm:t>
    </dgm:pt>
    <dgm:pt modelId="{B3559314-0007-4E50-AD38-6215C33504CA}" type="sibTrans" cxnId="{D4347A52-7E93-454F-9B4E-E36E4172C196}">
      <dgm:prSet/>
      <dgm:spPr/>
      <dgm:t>
        <a:bodyPr/>
        <a:lstStyle/>
        <a:p>
          <a:pPr algn="ctr"/>
          <a:endParaRPr lang="en-US" sz="1800"/>
        </a:p>
      </dgm:t>
    </dgm:pt>
    <dgm:pt modelId="{0219CDBB-DF34-4052-B9BE-E476828BD81D}">
      <dgm:prSet phldr="0" custT="1"/>
      <dgm:spPr>
        <a:xfrm>
          <a:off x="1570628" y="105368"/>
          <a:ext cx="1747264" cy="873632"/>
        </a:xfrm>
        <a:prstGeom prst="roundRect">
          <a:avLst/>
        </a:prstGeom>
        <a:solidFill>
          <a:srgbClr val="F7941E">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lgn="ctr" rtl="0">
            <a:buNone/>
          </a:pPr>
          <a:r>
            <a:rPr lang="en-US" sz="1800" b="1">
              <a:solidFill>
                <a:srgbClr val="FFFFFF"/>
              </a:solidFill>
              <a:latin typeface="Aptos"/>
              <a:ea typeface="+mn-ea"/>
              <a:cs typeface="+mn-cs"/>
            </a:rPr>
            <a:t>Market Mapping &amp; Design</a:t>
          </a:r>
          <a:endParaRPr lang="en-US" sz="1800" b="0">
            <a:solidFill>
              <a:srgbClr val="FFFFFF"/>
            </a:solidFill>
            <a:latin typeface="Aptos"/>
            <a:ea typeface="+mn-ea"/>
            <a:cs typeface="+mn-cs"/>
          </a:endParaRPr>
        </a:p>
      </dgm:t>
    </dgm:pt>
    <dgm:pt modelId="{DD4A6EB1-39D1-4267-86D0-5FFDEDFDB4B3}" type="parTrans" cxnId="{81B7E04A-6495-44AB-8493-16A1F3152871}">
      <dgm:prSet/>
      <dgm:spPr/>
      <dgm:t>
        <a:bodyPr/>
        <a:lstStyle/>
        <a:p>
          <a:pPr algn="ctr"/>
          <a:endParaRPr lang="en-NL" sz="1800"/>
        </a:p>
      </dgm:t>
    </dgm:pt>
    <dgm:pt modelId="{F338268B-8CC9-4F11-9F2D-DC7416E59B1E}" type="sibTrans" cxnId="{81B7E04A-6495-44AB-8493-16A1F3152871}">
      <dgm:prSet/>
      <dgm:spPr>
        <a:xfrm>
          <a:off x="507959" y="160012"/>
          <a:ext cx="3872601" cy="3872601"/>
        </a:xfrm>
        <a:prstGeom prst="circularArrow">
          <a:avLst>
            <a:gd name="adj1" fmla="val 5544"/>
            <a:gd name="adj2" fmla="val 330680"/>
            <a:gd name="adj3" fmla="val 13859940"/>
            <a:gd name="adj4" fmla="val 17335043"/>
            <a:gd name="adj5" fmla="val 5757"/>
          </a:avLst>
        </a:prstGeom>
        <a:solidFill>
          <a:srgbClr val="E7E6E6"/>
        </a:solidFill>
        <a:ln>
          <a:noFill/>
        </a:ln>
        <a:effectLst/>
      </dgm:spPr>
      <dgm:t>
        <a:bodyPr/>
        <a:lstStyle/>
        <a:p>
          <a:pPr algn="ctr"/>
          <a:endParaRPr lang="en-NL" sz="1800"/>
        </a:p>
      </dgm:t>
    </dgm:pt>
    <dgm:pt modelId="{3E748706-83F9-4EC4-BA9E-86051D5A6AD9}">
      <dgm:prSet phldr="0" custT="1"/>
      <dgm:spPr>
        <a:xfrm>
          <a:off x="2979364" y="2875295"/>
          <a:ext cx="1747264" cy="873632"/>
        </a:xfrm>
        <a:prstGeom prst="roundRect">
          <a:avLst/>
        </a:prstGeom>
        <a:solidFill>
          <a:srgbClr val="C80750"/>
        </a:solidFill>
        <a:ln w="25400" cap="flat" cmpd="sng" algn="ctr">
          <a:solidFill>
            <a:srgbClr val="FFFFFF">
              <a:hueOff val="0"/>
              <a:satOff val="0"/>
              <a:lumOff val="0"/>
              <a:alphaOff val="0"/>
            </a:srgbClr>
          </a:solidFill>
          <a:prstDash val="solid"/>
        </a:ln>
        <a:effectLst/>
      </dgm:spPr>
      <dgm:t>
        <a:bodyPr/>
        <a:lstStyle/>
        <a:p>
          <a:pPr algn="ctr" rtl="0">
            <a:buNone/>
          </a:pPr>
          <a:r>
            <a:rPr lang="en-US" sz="1800" b="1">
              <a:solidFill>
                <a:srgbClr val="FFFFFF"/>
              </a:solidFill>
              <a:latin typeface="Aptos"/>
              <a:ea typeface="+mn-ea"/>
              <a:cs typeface="+mn-cs"/>
            </a:rPr>
            <a:t>Incentive Verification &amp; Disbursement</a:t>
          </a:r>
          <a:endParaRPr lang="en-US" sz="1800">
            <a:solidFill>
              <a:srgbClr val="FFFFFF"/>
            </a:solidFill>
            <a:latin typeface="Aptos"/>
            <a:ea typeface="+mn-ea"/>
            <a:cs typeface="+mn-cs"/>
          </a:endParaRPr>
        </a:p>
      </dgm:t>
    </dgm:pt>
    <dgm:pt modelId="{A972C5CB-44A6-4F88-A926-B232E97A1BB0}" type="parTrans" cxnId="{9D83341C-C7EF-47FF-8FF2-57BF12DB8EA1}">
      <dgm:prSet/>
      <dgm:spPr/>
      <dgm:t>
        <a:bodyPr/>
        <a:lstStyle/>
        <a:p>
          <a:pPr algn="ctr"/>
          <a:endParaRPr lang="en-NL" sz="1800"/>
        </a:p>
      </dgm:t>
    </dgm:pt>
    <dgm:pt modelId="{7B4EFB4D-5715-4016-9138-6CD26C586C16}" type="sibTrans" cxnId="{9D83341C-C7EF-47FF-8FF2-57BF12DB8EA1}">
      <dgm:prSet/>
      <dgm:spPr/>
      <dgm:t>
        <a:bodyPr/>
        <a:lstStyle/>
        <a:p>
          <a:pPr algn="ctr"/>
          <a:endParaRPr lang="en-NL" sz="1800"/>
        </a:p>
      </dgm:t>
    </dgm:pt>
    <dgm:pt modelId="{27E5CCAC-1E71-408F-A645-4B6B144D1BCA}">
      <dgm:prSet phldr="0" custT="1"/>
      <dgm:spPr>
        <a:xfrm>
          <a:off x="209766" y="2875298"/>
          <a:ext cx="1747264" cy="873632"/>
        </a:xfrm>
        <a:prstGeom prst="roundRect">
          <a:avLst/>
        </a:prstGeom>
        <a:solidFill>
          <a:srgbClr val="6F8F3C"/>
        </a:solidFill>
        <a:ln w="25400" cap="flat" cmpd="sng" algn="ctr">
          <a:solidFill>
            <a:srgbClr val="FFFFFF">
              <a:hueOff val="0"/>
              <a:satOff val="0"/>
              <a:lumOff val="0"/>
              <a:alphaOff val="0"/>
            </a:srgbClr>
          </a:solidFill>
          <a:prstDash val="solid"/>
        </a:ln>
        <a:effectLst/>
      </dgm:spPr>
      <dgm:t>
        <a:bodyPr/>
        <a:lstStyle/>
        <a:p>
          <a:pPr algn="ctr">
            <a:buNone/>
          </a:pPr>
          <a:r>
            <a:rPr lang="en-US" sz="1800" b="1">
              <a:solidFill>
                <a:srgbClr val="FFFFFF"/>
              </a:solidFill>
              <a:latin typeface="Aptos"/>
              <a:ea typeface="+mn-ea"/>
              <a:cs typeface="+mn-cs"/>
            </a:rPr>
            <a:t>Program Monitoring &amp; Adaptation</a:t>
          </a:r>
          <a:endParaRPr lang="en-US" sz="1800">
            <a:solidFill>
              <a:srgbClr val="FFFFFF"/>
            </a:solidFill>
            <a:latin typeface="Aptos"/>
            <a:ea typeface="+mn-ea"/>
            <a:cs typeface="+mn-cs"/>
          </a:endParaRPr>
        </a:p>
      </dgm:t>
    </dgm:pt>
    <dgm:pt modelId="{85B84778-8E39-4AC2-B03C-3D2009DD5658}" type="parTrans" cxnId="{6A657065-5F40-4F1D-A1B8-F84F6DC6D0A5}">
      <dgm:prSet/>
      <dgm:spPr/>
      <dgm:t>
        <a:bodyPr/>
        <a:lstStyle/>
        <a:p>
          <a:pPr algn="ctr"/>
          <a:endParaRPr lang="en-NL" sz="1800"/>
        </a:p>
      </dgm:t>
    </dgm:pt>
    <dgm:pt modelId="{638B2293-8AD7-4128-85F2-6765E030FF6B}" type="sibTrans" cxnId="{6A657065-5F40-4F1D-A1B8-F84F6DC6D0A5}">
      <dgm:prSet/>
      <dgm:spPr/>
      <dgm:t>
        <a:bodyPr/>
        <a:lstStyle/>
        <a:p>
          <a:pPr algn="ctr"/>
          <a:endParaRPr lang="en-NL" sz="1800"/>
        </a:p>
      </dgm:t>
    </dgm:pt>
    <dgm:pt modelId="{1F3787CB-4109-48DA-9CD8-0447FA8AF0BE}">
      <dgm:prSet phldr="0" custT="1"/>
      <dgm:spPr>
        <a:xfrm>
          <a:off x="3141256" y="1308923"/>
          <a:ext cx="1747264" cy="873632"/>
        </a:xfrm>
        <a:prstGeom prst="roundRect">
          <a:avLst/>
        </a:prstGeom>
        <a:solidFill>
          <a:srgbClr val="0A9AC3"/>
        </a:solidFill>
        <a:ln w="25400" cap="flat" cmpd="sng" algn="ctr">
          <a:solidFill>
            <a:srgbClr val="FFFFFF">
              <a:hueOff val="0"/>
              <a:satOff val="0"/>
              <a:lumOff val="0"/>
              <a:alphaOff val="0"/>
            </a:srgbClr>
          </a:solidFill>
          <a:prstDash val="solid"/>
        </a:ln>
        <a:effectLst/>
      </dgm:spPr>
      <dgm:t>
        <a:bodyPr/>
        <a:lstStyle/>
        <a:p>
          <a:pPr algn="ctr" rtl="0">
            <a:buNone/>
          </a:pPr>
          <a:r>
            <a:rPr lang="en-US" sz="1800" b="1">
              <a:solidFill>
                <a:srgbClr val="FFFFFF"/>
              </a:solidFill>
              <a:latin typeface="Aptos"/>
              <a:ea typeface="+mn-ea"/>
              <a:cs typeface="+mn-cs"/>
            </a:rPr>
            <a:t>Company Selection</a:t>
          </a:r>
          <a:endParaRPr lang="en-US" sz="1800">
            <a:solidFill>
              <a:srgbClr val="FFFFFF"/>
            </a:solidFill>
            <a:latin typeface="Arial"/>
            <a:ea typeface="+mn-ea"/>
            <a:cs typeface="+mn-cs"/>
          </a:endParaRPr>
        </a:p>
      </dgm:t>
    </dgm:pt>
    <dgm:pt modelId="{303CC164-C95E-4119-A8EE-EA9EB962E3B4}" type="parTrans" cxnId="{A9B6CF76-C8F5-41B6-8226-91F3D18CF496}">
      <dgm:prSet/>
      <dgm:spPr/>
      <dgm:t>
        <a:bodyPr/>
        <a:lstStyle/>
        <a:p>
          <a:pPr algn="ctr"/>
          <a:endParaRPr lang="en-US" sz="1800"/>
        </a:p>
      </dgm:t>
    </dgm:pt>
    <dgm:pt modelId="{A67089FA-DF6A-4FF5-84E2-19A898C031BC}" type="sibTrans" cxnId="{A9B6CF76-C8F5-41B6-8226-91F3D18CF496}">
      <dgm:prSet/>
      <dgm:spPr/>
      <dgm:t>
        <a:bodyPr/>
        <a:lstStyle/>
        <a:p>
          <a:pPr algn="ctr"/>
          <a:endParaRPr lang="en-US" sz="1800"/>
        </a:p>
      </dgm:t>
    </dgm:pt>
    <dgm:pt modelId="{08BB776A-F58A-42F8-AFCC-6B0A2C8244BF}" type="pres">
      <dgm:prSet presAssocID="{D9BBB7CA-00AC-4543-8EFB-F1B826DC9616}" presName="Name0" presStyleCnt="0">
        <dgm:presLayoutVars>
          <dgm:dir/>
          <dgm:resizeHandles val="exact"/>
        </dgm:presLayoutVars>
      </dgm:prSet>
      <dgm:spPr/>
    </dgm:pt>
    <dgm:pt modelId="{18AEEDE9-3E64-4139-AFA2-0C40DC0B8455}" type="pres">
      <dgm:prSet presAssocID="{D9BBB7CA-00AC-4543-8EFB-F1B826DC9616}" presName="cycle" presStyleCnt="0"/>
      <dgm:spPr/>
    </dgm:pt>
    <dgm:pt modelId="{C4F95C44-C6AE-4517-9B41-201E65628F06}" type="pres">
      <dgm:prSet presAssocID="{0219CDBB-DF34-4052-B9BE-E476828BD81D}" presName="nodeFirstNode" presStyleLbl="node1" presStyleIdx="0" presStyleCnt="5">
        <dgm:presLayoutVars>
          <dgm:bulletEnabled val="1"/>
        </dgm:presLayoutVars>
      </dgm:prSet>
      <dgm:spPr/>
    </dgm:pt>
    <dgm:pt modelId="{E3E848CB-6BFE-40AC-B50C-105390C079F4}" type="pres">
      <dgm:prSet presAssocID="{F338268B-8CC9-4F11-9F2D-DC7416E59B1E}" presName="sibTransFirstNode" presStyleLbl="bgShp" presStyleIdx="0" presStyleCnt="1" custLinFactNeighborY="1948"/>
      <dgm:spPr/>
    </dgm:pt>
    <dgm:pt modelId="{B476DAEF-90BC-4F10-A437-A21DDC5D7F22}" type="pres">
      <dgm:prSet presAssocID="{1F3787CB-4109-48DA-9CD8-0447FA8AF0BE}" presName="nodeFollowingNodes" presStyleLbl="node1" presStyleIdx="1" presStyleCnt="5" custRadScaleRad="120828" custRadScaleInc="8382">
        <dgm:presLayoutVars>
          <dgm:bulletEnabled val="1"/>
        </dgm:presLayoutVars>
      </dgm:prSet>
      <dgm:spPr/>
    </dgm:pt>
    <dgm:pt modelId="{919E6EAC-1438-4B3E-91E9-DB9B709CDF60}" type="pres">
      <dgm:prSet presAssocID="{3E748706-83F9-4EC4-BA9E-86051D5A6AD9}" presName="nodeFollowingNodes" presStyleLbl="node1" presStyleIdx="2" presStyleCnt="5" custRadScaleRad="108922" custRadScaleInc="-25919">
        <dgm:presLayoutVars>
          <dgm:bulletEnabled val="1"/>
        </dgm:presLayoutVars>
      </dgm:prSet>
      <dgm:spPr/>
    </dgm:pt>
    <dgm:pt modelId="{B1454A09-5338-4ADF-B063-22E5BEAC678B}" type="pres">
      <dgm:prSet presAssocID="{27E5CCAC-1E71-408F-A645-4B6B144D1BCA}" presName="nodeFollowingNodes" presStyleLbl="node1" presStyleIdx="3" presStyleCnt="5" custRadScaleRad="106667" custRadScaleInc="24305">
        <dgm:presLayoutVars>
          <dgm:bulletEnabled val="1"/>
        </dgm:presLayoutVars>
      </dgm:prSet>
      <dgm:spPr/>
    </dgm:pt>
    <dgm:pt modelId="{27237D59-2642-42E7-B899-A4C5A7F44A08}" type="pres">
      <dgm:prSet presAssocID="{B578B947-485A-4D97-A291-D2A3C5B5E844}" presName="nodeFollowingNodes" presStyleLbl="node1" presStyleIdx="4" presStyleCnt="5" custRadScaleRad="105093" custRadScaleInc="-7246">
        <dgm:presLayoutVars>
          <dgm:bulletEnabled val="1"/>
        </dgm:presLayoutVars>
      </dgm:prSet>
      <dgm:spPr/>
    </dgm:pt>
  </dgm:ptLst>
  <dgm:cxnLst>
    <dgm:cxn modelId="{9D83341C-C7EF-47FF-8FF2-57BF12DB8EA1}" srcId="{D9BBB7CA-00AC-4543-8EFB-F1B826DC9616}" destId="{3E748706-83F9-4EC4-BA9E-86051D5A6AD9}" srcOrd="2" destOrd="0" parTransId="{A972C5CB-44A6-4F88-A926-B232E97A1BB0}" sibTransId="{7B4EFB4D-5715-4016-9138-6CD26C586C16}"/>
    <dgm:cxn modelId="{71CAC51E-0C12-44A6-B8D2-54985CD9A340}" type="presOf" srcId="{1F3787CB-4109-48DA-9CD8-0447FA8AF0BE}" destId="{B476DAEF-90BC-4F10-A437-A21DDC5D7F22}" srcOrd="0" destOrd="0" presId="urn:microsoft.com/office/officeart/2005/8/layout/cycle3"/>
    <dgm:cxn modelId="{5B09CD2A-071A-4CCA-917A-35A6E49DE9CF}" type="presOf" srcId="{D9BBB7CA-00AC-4543-8EFB-F1B826DC9616}" destId="{08BB776A-F58A-42F8-AFCC-6B0A2C8244BF}" srcOrd="0" destOrd="0" presId="urn:microsoft.com/office/officeart/2005/8/layout/cycle3"/>
    <dgm:cxn modelId="{95D67239-96DB-4CD4-BAF6-1D979127527D}" type="presOf" srcId="{B578B947-485A-4D97-A291-D2A3C5B5E844}" destId="{27237D59-2642-42E7-B899-A4C5A7F44A08}" srcOrd="0" destOrd="0" presId="urn:microsoft.com/office/officeart/2005/8/layout/cycle3"/>
    <dgm:cxn modelId="{E8E6345D-C95A-43ED-ABCB-966BDD0A9A87}" type="presOf" srcId="{0219CDBB-DF34-4052-B9BE-E476828BD81D}" destId="{C4F95C44-C6AE-4517-9B41-201E65628F06}" srcOrd="0" destOrd="0" presId="urn:microsoft.com/office/officeart/2005/8/layout/cycle3"/>
    <dgm:cxn modelId="{6A657065-5F40-4F1D-A1B8-F84F6DC6D0A5}" srcId="{D9BBB7CA-00AC-4543-8EFB-F1B826DC9616}" destId="{27E5CCAC-1E71-408F-A645-4B6B144D1BCA}" srcOrd="3" destOrd="0" parTransId="{85B84778-8E39-4AC2-B03C-3D2009DD5658}" sibTransId="{638B2293-8AD7-4128-85F2-6765E030FF6B}"/>
    <dgm:cxn modelId="{81B7E04A-6495-44AB-8493-16A1F3152871}" srcId="{D9BBB7CA-00AC-4543-8EFB-F1B826DC9616}" destId="{0219CDBB-DF34-4052-B9BE-E476828BD81D}" srcOrd="0" destOrd="0" parTransId="{DD4A6EB1-39D1-4267-86D0-5FFDEDFDB4B3}" sibTransId="{F338268B-8CC9-4F11-9F2D-DC7416E59B1E}"/>
    <dgm:cxn modelId="{D4347A52-7E93-454F-9B4E-E36E4172C196}" srcId="{D9BBB7CA-00AC-4543-8EFB-F1B826DC9616}" destId="{B578B947-485A-4D97-A291-D2A3C5B5E844}" srcOrd="4" destOrd="0" parTransId="{B9A2C901-5C86-427F-BD06-1F218DB89417}" sibTransId="{B3559314-0007-4E50-AD38-6215C33504CA}"/>
    <dgm:cxn modelId="{A9B6CF76-C8F5-41B6-8226-91F3D18CF496}" srcId="{D9BBB7CA-00AC-4543-8EFB-F1B826DC9616}" destId="{1F3787CB-4109-48DA-9CD8-0447FA8AF0BE}" srcOrd="1" destOrd="0" parTransId="{303CC164-C95E-4119-A8EE-EA9EB962E3B4}" sibTransId="{A67089FA-DF6A-4FF5-84E2-19A898C031BC}"/>
    <dgm:cxn modelId="{AAFE76A8-3CB7-4B7A-A845-AB5E59B6F56F}" type="presOf" srcId="{F338268B-8CC9-4F11-9F2D-DC7416E59B1E}" destId="{E3E848CB-6BFE-40AC-B50C-105390C079F4}" srcOrd="0" destOrd="0" presId="urn:microsoft.com/office/officeart/2005/8/layout/cycle3"/>
    <dgm:cxn modelId="{449C39BD-EFEF-47BB-9DCF-600449AFEE9B}" type="presOf" srcId="{27E5CCAC-1E71-408F-A645-4B6B144D1BCA}" destId="{B1454A09-5338-4ADF-B063-22E5BEAC678B}" srcOrd="0" destOrd="0" presId="urn:microsoft.com/office/officeart/2005/8/layout/cycle3"/>
    <dgm:cxn modelId="{69D848FD-18FE-47D9-B22E-8D30633D5CDE}" type="presOf" srcId="{3E748706-83F9-4EC4-BA9E-86051D5A6AD9}" destId="{919E6EAC-1438-4B3E-91E9-DB9B709CDF60}" srcOrd="0" destOrd="0" presId="urn:microsoft.com/office/officeart/2005/8/layout/cycle3"/>
    <dgm:cxn modelId="{E7EC4F57-9564-4AB8-ACF5-EE27BCF0CE89}" type="presParOf" srcId="{08BB776A-F58A-42F8-AFCC-6B0A2C8244BF}" destId="{18AEEDE9-3E64-4139-AFA2-0C40DC0B8455}" srcOrd="0" destOrd="0" presId="urn:microsoft.com/office/officeart/2005/8/layout/cycle3"/>
    <dgm:cxn modelId="{869B601D-430B-4D80-AD97-81CDD6C6EAD1}" type="presParOf" srcId="{18AEEDE9-3E64-4139-AFA2-0C40DC0B8455}" destId="{C4F95C44-C6AE-4517-9B41-201E65628F06}" srcOrd="0" destOrd="0" presId="urn:microsoft.com/office/officeart/2005/8/layout/cycle3"/>
    <dgm:cxn modelId="{417721B2-6A15-4027-A506-E3B898359C0B}" type="presParOf" srcId="{18AEEDE9-3E64-4139-AFA2-0C40DC0B8455}" destId="{E3E848CB-6BFE-40AC-B50C-105390C079F4}" srcOrd="1" destOrd="0" presId="urn:microsoft.com/office/officeart/2005/8/layout/cycle3"/>
    <dgm:cxn modelId="{01829464-22C8-4576-A10B-FFCA6C9A6B79}" type="presParOf" srcId="{18AEEDE9-3E64-4139-AFA2-0C40DC0B8455}" destId="{B476DAEF-90BC-4F10-A437-A21DDC5D7F22}" srcOrd="2" destOrd="0" presId="urn:microsoft.com/office/officeart/2005/8/layout/cycle3"/>
    <dgm:cxn modelId="{0E65B47B-2707-49D4-A3A2-E433186AD922}" type="presParOf" srcId="{18AEEDE9-3E64-4139-AFA2-0C40DC0B8455}" destId="{919E6EAC-1438-4B3E-91E9-DB9B709CDF60}" srcOrd="3" destOrd="0" presId="urn:microsoft.com/office/officeart/2005/8/layout/cycle3"/>
    <dgm:cxn modelId="{2E80D8D5-238C-4FD7-AEFD-CACD841A1C45}" type="presParOf" srcId="{18AEEDE9-3E64-4139-AFA2-0C40DC0B8455}" destId="{B1454A09-5338-4ADF-B063-22E5BEAC678B}" srcOrd="4" destOrd="0" presId="urn:microsoft.com/office/officeart/2005/8/layout/cycle3"/>
    <dgm:cxn modelId="{7D5151C9-30D8-492E-B721-BF86E2DCADAE}" type="presParOf" srcId="{18AEEDE9-3E64-4139-AFA2-0C40DC0B8455}" destId="{27237D59-2642-42E7-B899-A4C5A7F44A08}" srcOrd="5"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BBB7CA-00AC-4543-8EFB-F1B826DC9616}" type="doc">
      <dgm:prSet loTypeId="urn:microsoft.com/office/officeart/2005/8/layout/cycle3" loCatId="cycle" qsTypeId="urn:microsoft.com/office/officeart/2005/8/quickstyle/simple1#3" qsCatId="simple" csTypeId="urn:microsoft.com/office/officeart/2005/8/colors/colorful1#1" csCatId="colorful" phldr="1"/>
      <dgm:spPr/>
      <dgm:t>
        <a:bodyPr/>
        <a:lstStyle/>
        <a:p>
          <a:endParaRPr lang="en-US"/>
        </a:p>
      </dgm:t>
    </dgm:pt>
    <dgm:pt modelId="{B578B947-485A-4D97-A291-D2A3C5B5E844}">
      <dgm:prSet phldrT="[Text]" phldr="0" custT="1"/>
      <dgm:spPr>
        <a:xfrm>
          <a:off x="0" y="1347157"/>
          <a:ext cx="1747264" cy="873632"/>
        </a:xfrm>
        <a:prstGeom prst="roundRect">
          <a:avLst/>
        </a:prstGeom>
        <a:solidFill>
          <a:srgbClr val="7030A0"/>
        </a:solidFill>
        <a:ln w="25400" cap="flat" cmpd="sng" algn="ctr">
          <a:solidFill>
            <a:srgbClr val="FFFFFF">
              <a:hueOff val="0"/>
              <a:satOff val="0"/>
              <a:lumOff val="0"/>
              <a:alphaOff val="0"/>
            </a:srgbClr>
          </a:solidFill>
          <a:prstDash val="solid"/>
        </a:ln>
        <a:effectLst/>
      </dgm:spPr>
      <dgm:t>
        <a:bodyPr/>
        <a:lstStyle/>
        <a:p>
          <a:pPr algn="ctr">
            <a:buNone/>
          </a:pPr>
          <a:r>
            <a:rPr lang="en-US" sz="1200" b="1">
              <a:solidFill>
                <a:srgbClr val="FFFFFF"/>
              </a:solidFill>
              <a:latin typeface="Source Sans Pro" panose="020B0503030403020204" pitchFamily="34" charset="0"/>
              <a:ea typeface="Source Sans Pro" panose="020B0503030403020204" pitchFamily="34" charset="0"/>
              <a:cs typeface="+mn-cs"/>
            </a:rPr>
            <a:t>Program Evaluation</a:t>
          </a:r>
          <a:endParaRPr lang="en-US" sz="1200" err="1">
            <a:solidFill>
              <a:srgbClr val="FFFFFF"/>
            </a:solidFill>
            <a:latin typeface="Source Sans Pro" panose="020B0503030403020204" pitchFamily="34" charset="0"/>
            <a:ea typeface="Source Sans Pro" panose="020B0503030403020204" pitchFamily="34" charset="0"/>
            <a:cs typeface="+mn-cs"/>
          </a:endParaRPr>
        </a:p>
      </dgm:t>
    </dgm:pt>
    <dgm:pt modelId="{B9A2C901-5C86-427F-BD06-1F218DB89417}" type="parTrans" cxnId="{D4347A52-7E93-454F-9B4E-E36E4172C196}">
      <dgm:prSet/>
      <dgm:spPr/>
      <dgm:t>
        <a:bodyPr/>
        <a:lstStyle/>
        <a:p>
          <a:pPr algn="ctr"/>
          <a:endParaRPr lang="en-US" sz="1200">
            <a:latin typeface="Source Sans Pro" panose="020B0503030403020204" pitchFamily="34" charset="0"/>
            <a:ea typeface="Source Sans Pro" panose="020B0503030403020204" pitchFamily="34" charset="0"/>
          </a:endParaRPr>
        </a:p>
      </dgm:t>
    </dgm:pt>
    <dgm:pt modelId="{B3559314-0007-4E50-AD38-6215C33504CA}" type="sibTrans" cxnId="{D4347A52-7E93-454F-9B4E-E36E4172C196}">
      <dgm:prSet/>
      <dgm:spPr/>
      <dgm:t>
        <a:bodyPr/>
        <a:lstStyle/>
        <a:p>
          <a:pPr algn="ctr"/>
          <a:endParaRPr lang="en-US" sz="1200">
            <a:latin typeface="Source Sans Pro" panose="020B0503030403020204" pitchFamily="34" charset="0"/>
            <a:ea typeface="Source Sans Pro" panose="020B0503030403020204" pitchFamily="34" charset="0"/>
          </a:endParaRPr>
        </a:p>
      </dgm:t>
    </dgm:pt>
    <dgm:pt modelId="{0219CDBB-DF34-4052-B9BE-E476828BD81D}">
      <dgm:prSet phldr="0" custT="1"/>
      <dgm:spPr>
        <a:xfrm>
          <a:off x="1570628" y="105368"/>
          <a:ext cx="1747264" cy="873632"/>
        </a:xfrm>
        <a:prstGeom prst="roundRect">
          <a:avLst/>
        </a:prstGeom>
        <a:solidFill>
          <a:srgbClr val="F7941E">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lgn="ctr" rtl="0">
            <a:buNone/>
          </a:pPr>
          <a:r>
            <a:rPr lang="en-US" sz="1200" b="1" dirty="0">
              <a:solidFill>
                <a:srgbClr val="FFFFFF"/>
              </a:solidFill>
              <a:latin typeface="Source Sans Pro" panose="020B0503030403020204" pitchFamily="34" charset="0"/>
              <a:ea typeface="Source Sans Pro" panose="020B0503030403020204" pitchFamily="34" charset="0"/>
              <a:cs typeface="+mn-cs"/>
            </a:rPr>
            <a:t>Market Mapping &amp; Design</a:t>
          </a:r>
          <a:endParaRPr lang="en-US" sz="1200" b="0" dirty="0">
            <a:solidFill>
              <a:srgbClr val="FFFFFF"/>
            </a:solidFill>
            <a:latin typeface="Source Sans Pro" panose="020B0503030403020204" pitchFamily="34" charset="0"/>
            <a:ea typeface="Source Sans Pro" panose="020B0503030403020204" pitchFamily="34" charset="0"/>
            <a:cs typeface="+mn-cs"/>
          </a:endParaRPr>
        </a:p>
      </dgm:t>
    </dgm:pt>
    <dgm:pt modelId="{DD4A6EB1-39D1-4267-86D0-5FFDEDFDB4B3}" type="parTrans" cxnId="{81B7E04A-6495-44AB-8493-16A1F3152871}">
      <dgm:prSet/>
      <dgm:spPr/>
      <dgm:t>
        <a:bodyPr/>
        <a:lstStyle/>
        <a:p>
          <a:pPr algn="ctr"/>
          <a:endParaRPr lang="en-NL" sz="1200">
            <a:latin typeface="Source Sans Pro" panose="020B0503030403020204" pitchFamily="34" charset="0"/>
            <a:ea typeface="Source Sans Pro" panose="020B0503030403020204" pitchFamily="34" charset="0"/>
          </a:endParaRPr>
        </a:p>
      </dgm:t>
    </dgm:pt>
    <dgm:pt modelId="{F338268B-8CC9-4F11-9F2D-DC7416E59B1E}" type="sibTrans" cxnId="{81B7E04A-6495-44AB-8493-16A1F3152871}">
      <dgm:prSet/>
      <dgm:spPr>
        <a:xfrm>
          <a:off x="507959" y="160012"/>
          <a:ext cx="3872601" cy="3872601"/>
        </a:xfrm>
        <a:prstGeom prst="circularArrow">
          <a:avLst>
            <a:gd name="adj1" fmla="val 5544"/>
            <a:gd name="adj2" fmla="val 330680"/>
            <a:gd name="adj3" fmla="val 13859940"/>
            <a:gd name="adj4" fmla="val 17335043"/>
            <a:gd name="adj5" fmla="val 5757"/>
          </a:avLst>
        </a:prstGeom>
        <a:solidFill>
          <a:srgbClr val="E7E6E6"/>
        </a:solidFill>
        <a:ln>
          <a:noFill/>
        </a:ln>
        <a:effectLst/>
      </dgm:spPr>
      <dgm:t>
        <a:bodyPr/>
        <a:lstStyle/>
        <a:p>
          <a:pPr algn="ctr"/>
          <a:endParaRPr lang="en-NL" sz="1200">
            <a:latin typeface="Source Sans Pro" panose="020B0503030403020204" pitchFamily="34" charset="0"/>
            <a:ea typeface="Source Sans Pro" panose="020B0503030403020204" pitchFamily="34" charset="0"/>
          </a:endParaRPr>
        </a:p>
      </dgm:t>
    </dgm:pt>
    <dgm:pt modelId="{3E748706-83F9-4EC4-BA9E-86051D5A6AD9}">
      <dgm:prSet phldr="0" custT="1"/>
      <dgm:spPr>
        <a:xfrm>
          <a:off x="2979364" y="2875295"/>
          <a:ext cx="1747264" cy="873632"/>
        </a:xfrm>
        <a:prstGeom prst="roundRect">
          <a:avLst/>
        </a:prstGeom>
        <a:solidFill>
          <a:srgbClr val="C80750"/>
        </a:solidFill>
        <a:ln w="25400" cap="flat" cmpd="sng" algn="ctr">
          <a:solidFill>
            <a:srgbClr val="FFFFFF">
              <a:hueOff val="0"/>
              <a:satOff val="0"/>
              <a:lumOff val="0"/>
              <a:alphaOff val="0"/>
            </a:srgbClr>
          </a:solidFill>
          <a:prstDash val="solid"/>
        </a:ln>
        <a:effectLst/>
      </dgm:spPr>
      <dgm:t>
        <a:bodyPr/>
        <a:lstStyle/>
        <a:p>
          <a:pPr algn="ctr" rtl="0">
            <a:buNone/>
          </a:pPr>
          <a:r>
            <a:rPr lang="en-US" sz="1200" b="1" dirty="0">
              <a:solidFill>
                <a:srgbClr val="FFFFFF"/>
              </a:solidFill>
              <a:latin typeface="Source Sans Pro" panose="020B0503030403020204" pitchFamily="34" charset="0"/>
              <a:ea typeface="Source Sans Pro" panose="020B0503030403020204" pitchFamily="34" charset="0"/>
              <a:cs typeface="+mn-cs"/>
            </a:rPr>
            <a:t>Incentive Verification &amp; Disbursement</a:t>
          </a:r>
          <a:endParaRPr lang="en-US" sz="1200" dirty="0">
            <a:solidFill>
              <a:srgbClr val="FFFFFF"/>
            </a:solidFill>
            <a:latin typeface="Source Sans Pro" panose="020B0503030403020204" pitchFamily="34" charset="0"/>
            <a:ea typeface="Source Sans Pro" panose="020B0503030403020204" pitchFamily="34" charset="0"/>
            <a:cs typeface="+mn-cs"/>
          </a:endParaRPr>
        </a:p>
      </dgm:t>
    </dgm:pt>
    <dgm:pt modelId="{A972C5CB-44A6-4F88-A926-B232E97A1BB0}" type="parTrans" cxnId="{9D83341C-C7EF-47FF-8FF2-57BF12DB8EA1}">
      <dgm:prSet/>
      <dgm:spPr/>
      <dgm:t>
        <a:bodyPr/>
        <a:lstStyle/>
        <a:p>
          <a:pPr algn="ctr"/>
          <a:endParaRPr lang="en-NL" sz="1200">
            <a:latin typeface="Source Sans Pro" panose="020B0503030403020204" pitchFamily="34" charset="0"/>
            <a:ea typeface="Source Sans Pro" panose="020B0503030403020204" pitchFamily="34" charset="0"/>
          </a:endParaRPr>
        </a:p>
      </dgm:t>
    </dgm:pt>
    <dgm:pt modelId="{7B4EFB4D-5715-4016-9138-6CD26C586C16}" type="sibTrans" cxnId="{9D83341C-C7EF-47FF-8FF2-57BF12DB8EA1}">
      <dgm:prSet/>
      <dgm:spPr/>
      <dgm:t>
        <a:bodyPr/>
        <a:lstStyle/>
        <a:p>
          <a:pPr algn="ctr"/>
          <a:endParaRPr lang="en-NL" sz="1200">
            <a:latin typeface="Source Sans Pro" panose="020B0503030403020204" pitchFamily="34" charset="0"/>
            <a:ea typeface="Source Sans Pro" panose="020B0503030403020204" pitchFamily="34" charset="0"/>
          </a:endParaRPr>
        </a:p>
      </dgm:t>
    </dgm:pt>
    <dgm:pt modelId="{27E5CCAC-1E71-408F-A645-4B6B144D1BCA}">
      <dgm:prSet phldr="0" custT="1"/>
      <dgm:spPr>
        <a:xfrm>
          <a:off x="209766" y="2875298"/>
          <a:ext cx="1747264" cy="873632"/>
        </a:xfrm>
        <a:prstGeom prst="roundRect">
          <a:avLst/>
        </a:prstGeom>
        <a:solidFill>
          <a:srgbClr val="6F8F3C"/>
        </a:solidFill>
        <a:ln w="25400" cap="flat" cmpd="sng" algn="ctr">
          <a:solidFill>
            <a:srgbClr val="FFFFFF">
              <a:hueOff val="0"/>
              <a:satOff val="0"/>
              <a:lumOff val="0"/>
              <a:alphaOff val="0"/>
            </a:srgbClr>
          </a:solidFill>
          <a:prstDash val="solid"/>
        </a:ln>
        <a:effectLst/>
      </dgm:spPr>
      <dgm:t>
        <a:bodyPr/>
        <a:lstStyle/>
        <a:p>
          <a:pPr algn="ctr">
            <a:buNone/>
          </a:pPr>
          <a:r>
            <a:rPr lang="en-US" sz="1200" b="1">
              <a:solidFill>
                <a:srgbClr val="FFFFFF"/>
              </a:solidFill>
              <a:latin typeface="Source Sans Pro" panose="020B0503030403020204" pitchFamily="34" charset="0"/>
              <a:ea typeface="Source Sans Pro" panose="020B0503030403020204" pitchFamily="34" charset="0"/>
              <a:cs typeface="+mn-cs"/>
            </a:rPr>
            <a:t>Program Monitoring &amp; Adaptation</a:t>
          </a:r>
          <a:endParaRPr lang="en-US" sz="1200">
            <a:solidFill>
              <a:srgbClr val="FFFFFF"/>
            </a:solidFill>
            <a:latin typeface="Source Sans Pro" panose="020B0503030403020204" pitchFamily="34" charset="0"/>
            <a:ea typeface="Source Sans Pro" panose="020B0503030403020204" pitchFamily="34" charset="0"/>
            <a:cs typeface="+mn-cs"/>
          </a:endParaRPr>
        </a:p>
      </dgm:t>
    </dgm:pt>
    <dgm:pt modelId="{85B84778-8E39-4AC2-B03C-3D2009DD5658}" type="parTrans" cxnId="{6A657065-5F40-4F1D-A1B8-F84F6DC6D0A5}">
      <dgm:prSet/>
      <dgm:spPr/>
      <dgm:t>
        <a:bodyPr/>
        <a:lstStyle/>
        <a:p>
          <a:pPr algn="ctr"/>
          <a:endParaRPr lang="en-NL" sz="1200">
            <a:latin typeface="Source Sans Pro" panose="020B0503030403020204" pitchFamily="34" charset="0"/>
            <a:ea typeface="Source Sans Pro" panose="020B0503030403020204" pitchFamily="34" charset="0"/>
          </a:endParaRPr>
        </a:p>
      </dgm:t>
    </dgm:pt>
    <dgm:pt modelId="{638B2293-8AD7-4128-85F2-6765E030FF6B}" type="sibTrans" cxnId="{6A657065-5F40-4F1D-A1B8-F84F6DC6D0A5}">
      <dgm:prSet/>
      <dgm:spPr/>
      <dgm:t>
        <a:bodyPr/>
        <a:lstStyle/>
        <a:p>
          <a:pPr algn="ctr"/>
          <a:endParaRPr lang="en-NL" sz="1200">
            <a:latin typeface="Source Sans Pro" panose="020B0503030403020204" pitchFamily="34" charset="0"/>
            <a:ea typeface="Source Sans Pro" panose="020B0503030403020204" pitchFamily="34" charset="0"/>
          </a:endParaRPr>
        </a:p>
      </dgm:t>
    </dgm:pt>
    <dgm:pt modelId="{1F3787CB-4109-48DA-9CD8-0447FA8AF0BE}">
      <dgm:prSet phldr="0" custT="1"/>
      <dgm:spPr>
        <a:xfrm>
          <a:off x="3141256" y="1308923"/>
          <a:ext cx="1747264" cy="873632"/>
        </a:xfrm>
        <a:prstGeom prst="roundRect">
          <a:avLst/>
        </a:prstGeom>
        <a:solidFill>
          <a:srgbClr val="0A9AC3"/>
        </a:solidFill>
        <a:ln w="25400" cap="flat" cmpd="sng" algn="ctr">
          <a:solidFill>
            <a:srgbClr val="FFFFFF">
              <a:hueOff val="0"/>
              <a:satOff val="0"/>
              <a:lumOff val="0"/>
              <a:alphaOff val="0"/>
            </a:srgbClr>
          </a:solidFill>
          <a:prstDash val="solid"/>
        </a:ln>
        <a:effectLst/>
      </dgm:spPr>
      <dgm:t>
        <a:bodyPr/>
        <a:lstStyle/>
        <a:p>
          <a:pPr algn="ctr" rtl="0">
            <a:buNone/>
          </a:pPr>
          <a:r>
            <a:rPr lang="en-US" sz="1200" b="1">
              <a:solidFill>
                <a:srgbClr val="FFFFFF"/>
              </a:solidFill>
              <a:latin typeface="Source Sans Pro" panose="020B0503030403020204" pitchFamily="34" charset="0"/>
              <a:ea typeface="Source Sans Pro" panose="020B0503030403020204" pitchFamily="34" charset="0"/>
              <a:cs typeface="+mn-cs"/>
            </a:rPr>
            <a:t>Company Selection</a:t>
          </a:r>
          <a:endParaRPr lang="en-US" sz="1200">
            <a:solidFill>
              <a:srgbClr val="FFFFFF"/>
            </a:solidFill>
            <a:latin typeface="Source Sans Pro" panose="020B0503030403020204" pitchFamily="34" charset="0"/>
            <a:ea typeface="Source Sans Pro" panose="020B0503030403020204" pitchFamily="34" charset="0"/>
            <a:cs typeface="+mn-cs"/>
          </a:endParaRPr>
        </a:p>
      </dgm:t>
    </dgm:pt>
    <dgm:pt modelId="{303CC164-C95E-4119-A8EE-EA9EB962E3B4}" type="parTrans" cxnId="{A9B6CF76-C8F5-41B6-8226-91F3D18CF496}">
      <dgm:prSet/>
      <dgm:spPr/>
      <dgm:t>
        <a:bodyPr/>
        <a:lstStyle/>
        <a:p>
          <a:pPr algn="ctr"/>
          <a:endParaRPr lang="en-US" sz="1200">
            <a:latin typeface="Source Sans Pro" panose="020B0503030403020204" pitchFamily="34" charset="0"/>
            <a:ea typeface="Source Sans Pro" panose="020B0503030403020204" pitchFamily="34" charset="0"/>
          </a:endParaRPr>
        </a:p>
      </dgm:t>
    </dgm:pt>
    <dgm:pt modelId="{A67089FA-DF6A-4FF5-84E2-19A898C031BC}" type="sibTrans" cxnId="{A9B6CF76-C8F5-41B6-8226-91F3D18CF496}">
      <dgm:prSet/>
      <dgm:spPr/>
      <dgm:t>
        <a:bodyPr/>
        <a:lstStyle/>
        <a:p>
          <a:pPr algn="ctr"/>
          <a:endParaRPr lang="en-US" sz="1200">
            <a:latin typeface="Source Sans Pro" panose="020B0503030403020204" pitchFamily="34" charset="0"/>
            <a:ea typeface="Source Sans Pro" panose="020B0503030403020204" pitchFamily="34" charset="0"/>
          </a:endParaRPr>
        </a:p>
      </dgm:t>
    </dgm:pt>
    <dgm:pt modelId="{08BB776A-F58A-42F8-AFCC-6B0A2C8244BF}" type="pres">
      <dgm:prSet presAssocID="{D9BBB7CA-00AC-4543-8EFB-F1B826DC9616}" presName="Name0" presStyleCnt="0">
        <dgm:presLayoutVars>
          <dgm:dir/>
          <dgm:resizeHandles val="exact"/>
        </dgm:presLayoutVars>
      </dgm:prSet>
      <dgm:spPr/>
    </dgm:pt>
    <dgm:pt modelId="{18AEEDE9-3E64-4139-AFA2-0C40DC0B8455}" type="pres">
      <dgm:prSet presAssocID="{D9BBB7CA-00AC-4543-8EFB-F1B826DC9616}" presName="cycle" presStyleCnt="0"/>
      <dgm:spPr/>
    </dgm:pt>
    <dgm:pt modelId="{C4F95C44-C6AE-4517-9B41-201E65628F06}" type="pres">
      <dgm:prSet presAssocID="{0219CDBB-DF34-4052-B9BE-E476828BD81D}" presName="nodeFirstNode" presStyleLbl="node1" presStyleIdx="0" presStyleCnt="5">
        <dgm:presLayoutVars>
          <dgm:bulletEnabled val="1"/>
        </dgm:presLayoutVars>
      </dgm:prSet>
      <dgm:spPr/>
    </dgm:pt>
    <dgm:pt modelId="{E3E848CB-6BFE-40AC-B50C-105390C079F4}" type="pres">
      <dgm:prSet presAssocID="{F338268B-8CC9-4F11-9F2D-DC7416E59B1E}" presName="sibTransFirstNode" presStyleLbl="bgShp" presStyleIdx="0" presStyleCnt="1" custLinFactNeighborY="1948"/>
      <dgm:spPr/>
    </dgm:pt>
    <dgm:pt modelId="{B476DAEF-90BC-4F10-A437-A21DDC5D7F22}" type="pres">
      <dgm:prSet presAssocID="{1F3787CB-4109-48DA-9CD8-0447FA8AF0BE}" presName="nodeFollowingNodes" presStyleLbl="node1" presStyleIdx="1" presStyleCnt="5" custRadScaleRad="120828" custRadScaleInc="8382">
        <dgm:presLayoutVars>
          <dgm:bulletEnabled val="1"/>
        </dgm:presLayoutVars>
      </dgm:prSet>
      <dgm:spPr/>
    </dgm:pt>
    <dgm:pt modelId="{919E6EAC-1438-4B3E-91E9-DB9B709CDF60}" type="pres">
      <dgm:prSet presAssocID="{3E748706-83F9-4EC4-BA9E-86051D5A6AD9}" presName="nodeFollowingNodes" presStyleLbl="node1" presStyleIdx="2" presStyleCnt="5" custRadScaleRad="108922" custRadScaleInc="-25919">
        <dgm:presLayoutVars>
          <dgm:bulletEnabled val="1"/>
        </dgm:presLayoutVars>
      </dgm:prSet>
      <dgm:spPr/>
    </dgm:pt>
    <dgm:pt modelId="{B1454A09-5338-4ADF-B063-22E5BEAC678B}" type="pres">
      <dgm:prSet presAssocID="{27E5CCAC-1E71-408F-A645-4B6B144D1BCA}" presName="nodeFollowingNodes" presStyleLbl="node1" presStyleIdx="3" presStyleCnt="5" custRadScaleRad="106667" custRadScaleInc="24305">
        <dgm:presLayoutVars>
          <dgm:bulletEnabled val="1"/>
        </dgm:presLayoutVars>
      </dgm:prSet>
      <dgm:spPr/>
    </dgm:pt>
    <dgm:pt modelId="{27237D59-2642-42E7-B899-A4C5A7F44A08}" type="pres">
      <dgm:prSet presAssocID="{B578B947-485A-4D97-A291-D2A3C5B5E844}" presName="nodeFollowingNodes" presStyleLbl="node1" presStyleIdx="4" presStyleCnt="5" custRadScaleRad="105093" custRadScaleInc="-7246">
        <dgm:presLayoutVars>
          <dgm:bulletEnabled val="1"/>
        </dgm:presLayoutVars>
      </dgm:prSet>
      <dgm:spPr/>
    </dgm:pt>
  </dgm:ptLst>
  <dgm:cxnLst>
    <dgm:cxn modelId="{9D83341C-C7EF-47FF-8FF2-57BF12DB8EA1}" srcId="{D9BBB7CA-00AC-4543-8EFB-F1B826DC9616}" destId="{3E748706-83F9-4EC4-BA9E-86051D5A6AD9}" srcOrd="2" destOrd="0" parTransId="{A972C5CB-44A6-4F88-A926-B232E97A1BB0}" sibTransId="{7B4EFB4D-5715-4016-9138-6CD26C586C16}"/>
    <dgm:cxn modelId="{71CAC51E-0C12-44A6-B8D2-54985CD9A340}" type="presOf" srcId="{1F3787CB-4109-48DA-9CD8-0447FA8AF0BE}" destId="{B476DAEF-90BC-4F10-A437-A21DDC5D7F22}" srcOrd="0" destOrd="0" presId="urn:microsoft.com/office/officeart/2005/8/layout/cycle3"/>
    <dgm:cxn modelId="{5B09CD2A-071A-4CCA-917A-35A6E49DE9CF}" type="presOf" srcId="{D9BBB7CA-00AC-4543-8EFB-F1B826DC9616}" destId="{08BB776A-F58A-42F8-AFCC-6B0A2C8244BF}" srcOrd="0" destOrd="0" presId="urn:microsoft.com/office/officeart/2005/8/layout/cycle3"/>
    <dgm:cxn modelId="{95D67239-96DB-4CD4-BAF6-1D979127527D}" type="presOf" srcId="{B578B947-485A-4D97-A291-D2A3C5B5E844}" destId="{27237D59-2642-42E7-B899-A4C5A7F44A08}" srcOrd="0" destOrd="0" presId="urn:microsoft.com/office/officeart/2005/8/layout/cycle3"/>
    <dgm:cxn modelId="{E8E6345D-C95A-43ED-ABCB-966BDD0A9A87}" type="presOf" srcId="{0219CDBB-DF34-4052-B9BE-E476828BD81D}" destId="{C4F95C44-C6AE-4517-9B41-201E65628F06}" srcOrd="0" destOrd="0" presId="urn:microsoft.com/office/officeart/2005/8/layout/cycle3"/>
    <dgm:cxn modelId="{6A657065-5F40-4F1D-A1B8-F84F6DC6D0A5}" srcId="{D9BBB7CA-00AC-4543-8EFB-F1B826DC9616}" destId="{27E5CCAC-1E71-408F-A645-4B6B144D1BCA}" srcOrd="3" destOrd="0" parTransId="{85B84778-8E39-4AC2-B03C-3D2009DD5658}" sibTransId="{638B2293-8AD7-4128-85F2-6765E030FF6B}"/>
    <dgm:cxn modelId="{81B7E04A-6495-44AB-8493-16A1F3152871}" srcId="{D9BBB7CA-00AC-4543-8EFB-F1B826DC9616}" destId="{0219CDBB-DF34-4052-B9BE-E476828BD81D}" srcOrd="0" destOrd="0" parTransId="{DD4A6EB1-39D1-4267-86D0-5FFDEDFDB4B3}" sibTransId="{F338268B-8CC9-4F11-9F2D-DC7416E59B1E}"/>
    <dgm:cxn modelId="{D4347A52-7E93-454F-9B4E-E36E4172C196}" srcId="{D9BBB7CA-00AC-4543-8EFB-F1B826DC9616}" destId="{B578B947-485A-4D97-A291-D2A3C5B5E844}" srcOrd="4" destOrd="0" parTransId="{B9A2C901-5C86-427F-BD06-1F218DB89417}" sibTransId="{B3559314-0007-4E50-AD38-6215C33504CA}"/>
    <dgm:cxn modelId="{A9B6CF76-C8F5-41B6-8226-91F3D18CF496}" srcId="{D9BBB7CA-00AC-4543-8EFB-F1B826DC9616}" destId="{1F3787CB-4109-48DA-9CD8-0447FA8AF0BE}" srcOrd="1" destOrd="0" parTransId="{303CC164-C95E-4119-A8EE-EA9EB962E3B4}" sibTransId="{A67089FA-DF6A-4FF5-84E2-19A898C031BC}"/>
    <dgm:cxn modelId="{AAFE76A8-3CB7-4B7A-A845-AB5E59B6F56F}" type="presOf" srcId="{F338268B-8CC9-4F11-9F2D-DC7416E59B1E}" destId="{E3E848CB-6BFE-40AC-B50C-105390C079F4}" srcOrd="0" destOrd="0" presId="urn:microsoft.com/office/officeart/2005/8/layout/cycle3"/>
    <dgm:cxn modelId="{449C39BD-EFEF-47BB-9DCF-600449AFEE9B}" type="presOf" srcId="{27E5CCAC-1E71-408F-A645-4B6B144D1BCA}" destId="{B1454A09-5338-4ADF-B063-22E5BEAC678B}" srcOrd="0" destOrd="0" presId="urn:microsoft.com/office/officeart/2005/8/layout/cycle3"/>
    <dgm:cxn modelId="{69D848FD-18FE-47D9-B22E-8D30633D5CDE}" type="presOf" srcId="{3E748706-83F9-4EC4-BA9E-86051D5A6AD9}" destId="{919E6EAC-1438-4B3E-91E9-DB9B709CDF60}" srcOrd="0" destOrd="0" presId="urn:microsoft.com/office/officeart/2005/8/layout/cycle3"/>
    <dgm:cxn modelId="{E7EC4F57-9564-4AB8-ACF5-EE27BCF0CE89}" type="presParOf" srcId="{08BB776A-F58A-42F8-AFCC-6B0A2C8244BF}" destId="{18AEEDE9-3E64-4139-AFA2-0C40DC0B8455}" srcOrd="0" destOrd="0" presId="urn:microsoft.com/office/officeart/2005/8/layout/cycle3"/>
    <dgm:cxn modelId="{869B601D-430B-4D80-AD97-81CDD6C6EAD1}" type="presParOf" srcId="{18AEEDE9-3E64-4139-AFA2-0C40DC0B8455}" destId="{C4F95C44-C6AE-4517-9B41-201E65628F06}" srcOrd="0" destOrd="0" presId="urn:microsoft.com/office/officeart/2005/8/layout/cycle3"/>
    <dgm:cxn modelId="{417721B2-6A15-4027-A506-E3B898359C0B}" type="presParOf" srcId="{18AEEDE9-3E64-4139-AFA2-0C40DC0B8455}" destId="{E3E848CB-6BFE-40AC-B50C-105390C079F4}" srcOrd="1" destOrd="0" presId="urn:microsoft.com/office/officeart/2005/8/layout/cycle3"/>
    <dgm:cxn modelId="{01829464-22C8-4576-A10B-FFCA6C9A6B79}" type="presParOf" srcId="{18AEEDE9-3E64-4139-AFA2-0C40DC0B8455}" destId="{B476DAEF-90BC-4F10-A437-A21DDC5D7F22}" srcOrd="2" destOrd="0" presId="urn:microsoft.com/office/officeart/2005/8/layout/cycle3"/>
    <dgm:cxn modelId="{0E65B47B-2707-49D4-A3A2-E433186AD922}" type="presParOf" srcId="{18AEEDE9-3E64-4139-AFA2-0C40DC0B8455}" destId="{919E6EAC-1438-4B3E-91E9-DB9B709CDF60}" srcOrd="3" destOrd="0" presId="urn:microsoft.com/office/officeart/2005/8/layout/cycle3"/>
    <dgm:cxn modelId="{2E80D8D5-238C-4FD7-AEFD-CACD841A1C45}" type="presParOf" srcId="{18AEEDE9-3E64-4139-AFA2-0C40DC0B8455}" destId="{B1454A09-5338-4ADF-B063-22E5BEAC678B}" srcOrd="4" destOrd="0" presId="urn:microsoft.com/office/officeart/2005/8/layout/cycle3"/>
    <dgm:cxn modelId="{7D5151C9-30D8-492E-B721-BF86E2DCADAE}" type="presParOf" srcId="{18AEEDE9-3E64-4139-AFA2-0C40DC0B8455}" destId="{27237D59-2642-42E7-B899-A4C5A7F44A08}" srcOrd="5" destOrd="0" presId="urn:microsoft.com/office/officeart/2005/8/layout/cycle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067617-BA43-944D-9F1E-28BCFCACC88D}">
      <dsp:nvSpPr>
        <dsp:cNvPr id="0" name=""/>
        <dsp:cNvSpPr/>
      </dsp:nvSpPr>
      <dsp:spPr>
        <a:xfrm>
          <a:off x="95096" y="1788286"/>
          <a:ext cx="1424920" cy="469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Energy Access Stakeholders</a:t>
          </a:r>
        </a:p>
      </dsp:txBody>
      <dsp:txXfrm>
        <a:off x="95096" y="1788286"/>
        <a:ext cx="1424920" cy="469575"/>
      </dsp:txXfrm>
    </dsp:sp>
    <dsp:sp modelId="{FB1916F6-E03F-5145-AB4B-D9C6306FBD55}">
      <dsp:nvSpPr>
        <dsp:cNvPr id="0" name=""/>
        <dsp:cNvSpPr/>
      </dsp:nvSpPr>
      <dsp:spPr>
        <a:xfrm>
          <a:off x="95096" y="2778460"/>
          <a:ext cx="1424920" cy="879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Contribute resources (knowledge, expertise, funding)</a:t>
          </a:r>
        </a:p>
      </dsp:txBody>
      <dsp:txXfrm>
        <a:off x="95096" y="2778460"/>
        <a:ext cx="1424920" cy="879756"/>
      </dsp:txXfrm>
    </dsp:sp>
    <dsp:sp modelId="{DB3D3B74-27DC-BA40-9B05-CA01E9EF38C7}">
      <dsp:nvSpPr>
        <dsp:cNvPr id="0" name=""/>
        <dsp:cNvSpPr/>
      </dsp:nvSpPr>
      <dsp:spPr>
        <a:xfrm>
          <a:off x="93477" y="1645470"/>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A8D60E-9E7E-094B-B175-00BE7D98121F}">
      <dsp:nvSpPr>
        <dsp:cNvPr id="0" name=""/>
        <dsp:cNvSpPr/>
      </dsp:nvSpPr>
      <dsp:spPr>
        <a:xfrm>
          <a:off x="172819" y="1486785"/>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4B72A0-7450-2445-8ECD-3E23D45E55DC}">
      <dsp:nvSpPr>
        <dsp:cNvPr id="0" name=""/>
        <dsp:cNvSpPr/>
      </dsp:nvSpPr>
      <dsp:spPr>
        <a:xfrm>
          <a:off x="363240" y="1518522"/>
          <a:ext cx="178115" cy="1781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1115C3-E602-0648-9714-7CD73FAA9B07}">
      <dsp:nvSpPr>
        <dsp:cNvPr id="0" name=""/>
        <dsp:cNvSpPr/>
      </dsp:nvSpPr>
      <dsp:spPr>
        <a:xfrm>
          <a:off x="521924" y="1343970"/>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400086-18D1-7345-AB5B-506AD2C2B9D2}">
      <dsp:nvSpPr>
        <dsp:cNvPr id="0" name=""/>
        <dsp:cNvSpPr/>
      </dsp:nvSpPr>
      <dsp:spPr>
        <a:xfrm>
          <a:off x="728214" y="1280496"/>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B7F2B3-6084-AD4D-91CA-57F53A4FB57E}">
      <dsp:nvSpPr>
        <dsp:cNvPr id="0" name=""/>
        <dsp:cNvSpPr/>
      </dsp:nvSpPr>
      <dsp:spPr>
        <a:xfrm>
          <a:off x="982109" y="1391575"/>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D01D94-3109-0C41-A3EC-C1D252B34155}">
      <dsp:nvSpPr>
        <dsp:cNvPr id="0" name=""/>
        <dsp:cNvSpPr/>
      </dsp:nvSpPr>
      <dsp:spPr>
        <a:xfrm>
          <a:off x="1140793" y="1470917"/>
          <a:ext cx="178115" cy="1781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C1AA41-A1FC-DF4E-BFA4-63892C74D19D}">
      <dsp:nvSpPr>
        <dsp:cNvPr id="0" name=""/>
        <dsp:cNvSpPr/>
      </dsp:nvSpPr>
      <dsp:spPr>
        <a:xfrm>
          <a:off x="1362951" y="1645470"/>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0D1FA1-F5BA-9C47-A5C4-97B2A87B7345}">
      <dsp:nvSpPr>
        <dsp:cNvPr id="0" name=""/>
        <dsp:cNvSpPr/>
      </dsp:nvSpPr>
      <dsp:spPr>
        <a:xfrm>
          <a:off x="1458162" y="1820022"/>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650886-7B8E-6F46-B2AB-55E00FC76AC1}">
      <dsp:nvSpPr>
        <dsp:cNvPr id="0" name=""/>
        <dsp:cNvSpPr/>
      </dsp:nvSpPr>
      <dsp:spPr>
        <a:xfrm>
          <a:off x="633003" y="1486785"/>
          <a:ext cx="291460" cy="2914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B59DEE-F1B1-664D-BA09-D62DB94D613E}">
      <dsp:nvSpPr>
        <dsp:cNvPr id="0" name=""/>
        <dsp:cNvSpPr/>
      </dsp:nvSpPr>
      <dsp:spPr>
        <a:xfrm>
          <a:off x="14135" y="2089786"/>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3B8A62-EF8A-0D46-A9E2-D3C27AA4C86E}">
      <dsp:nvSpPr>
        <dsp:cNvPr id="0" name=""/>
        <dsp:cNvSpPr/>
      </dsp:nvSpPr>
      <dsp:spPr>
        <a:xfrm>
          <a:off x="109345" y="2232602"/>
          <a:ext cx="178115" cy="1781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A1B515-2806-B842-BFF6-CF1F9CBCE1E1}">
      <dsp:nvSpPr>
        <dsp:cNvPr id="0" name=""/>
        <dsp:cNvSpPr/>
      </dsp:nvSpPr>
      <dsp:spPr>
        <a:xfrm>
          <a:off x="347372" y="2359549"/>
          <a:ext cx="259076" cy="2590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4CE932-0377-9646-A61C-2B07BF9139F5}">
      <dsp:nvSpPr>
        <dsp:cNvPr id="0" name=""/>
        <dsp:cNvSpPr/>
      </dsp:nvSpPr>
      <dsp:spPr>
        <a:xfrm>
          <a:off x="680609" y="2565839"/>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90B071-026D-7E4F-B800-9142D1B3D042}">
      <dsp:nvSpPr>
        <dsp:cNvPr id="0" name=""/>
        <dsp:cNvSpPr/>
      </dsp:nvSpPr>
      <dsp:spPr>
        <a:xfrm>
          <a:off x="744082" y="2359549"/>
          <a:ext cx="178115" cy="1781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ED0F41-0AA9-384B-AF7F-356AA6361387}">
      <dsp:nvSpPr>
        <dsp:cNvPr id="0" name=""/>
        <dsp:cNvSpPr/>
      </dsp:nvSpPr>
      <dsp:spPr>
        <a:xfrm>
          <a:off x="902767" y="2581707"/>
          <a:ext cx="113345" cy="1133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186B6A-8B96-A64A-9109-FDB433525DFA}">
      <dsp:nvSpPr>
        <dsp:cNvPr id="0" name=""/>
        <dsp:cNvSpPr/>
      </dsp:nvSpPr>
      <dsp:spPr>
        <a:xfrm>
          <a:off x="1045583" y="2327812"/>
          <a:ext cx="259076" cy="2590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3DACAE-C3BE-0C44-B9BE-B07FC5A2364D}">
      <dsp:nvSpPr>
        <dsp:cNvPr id="0" name=""/>
        <dsp:cNvSpPr/>
      </dsp:nvSpPr>
      <dsp:spPr>
        <a:xfrm>
          <a:off x="1394688" y="2264339"/>
          <a:ext cx="178115" cy="17811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92BDA7-4A2E-F74D-9D29-43C0CD82948E}">
      <dsp:nvSpPr>
        <dsp:cNvPr id="0" name=""/>
        <dsp:cNvSpPr/>
      </dsp:nvSpPr>
      <dsp:spPr>
        <a:xfrm>
          <a:off x="1572803" y="1518258"/>
          <a:ext cx="523098" cy="998652"/>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4A2FBB7-A69C-DF4A-9096-AF1EB4A4F7E7}">
      <dsp:nvSpPr>
        <dsp:cNvPr id="0" name=""/>
        <dsp:cNvSpPr/>
      </dsp:nvSpPr>
      <dsp:spPr>
        <a:xfrm>
          <a:off x="2095902" y="1518743"/>
          <a:ext cx="1426632" cy="998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b="1" kern="1200" dirty="0"/>
            <a:t>Subsidy Lab</a:t>
          </a:r>
        </a:p>
      </dsp:txBody>
      <dsp:txXfrm>
        <a:off x="2095902" y="1518743"/>
        <a:ext cx="1426632" cy="998642"/>
      </dsp:txXfrm>
    </dsp:sp>
    <dsp:sp modelId="{46FC6CAD-3E96-A940-B90B-036DA4149442}">
      <dsp:nvSpPr>
        <dsp:cNvPr id="0" name=""/>
        <dsp:cNvSpPr/>
      </dsp:nvSpPr>
      <dsp:spPr>
        <a:xfrm>
          <a:off x="2095902" y="2778460"/>
          <a:ext cx="1426632" cy="879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translates inputs into learnings, design prototypes, tools</a:t>
          </a:r>
        </a:p>
      </dsp:txBody>
      <dsp:txXfrm>
        <a:off x="2095902" y="2778460"/>
        <a:ext cx="1426632" cy="879756"/>
      </dsp:txXfrm>
    </dsp:sp>
    <dsp:sp modelId="{718B145F-98B7-7847-A067-C98A52F664A3}">
      <dsp:nvSpPr>
        <dsp:cNvPr id="0" name=""/>
        <dsp:cNvSpPr/>
      </dsp:nvSpPr>
      <dsp:spPr>
        <a:xfrm>
          <a:off x="3522534" y="1518258"/>
          <a:ext cx="523098" cy="998652"/>
        </a:xfrm>
        <a:prstGeom prst="chevron">
          <a:avLst>
            <a:gd name="adj" fmla="val 6231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159FB5-F699-9142-8DB4-F9AFD840C3E4}">
      <dsp:nvSpPr>
        <dsp:cNvPr id="0" name=""/>
        <dsp:cNvSpPr/>
      </dsp:nvSpPr>
      <dsp:spPr>
        <a:xfrm>
          <a:off x="4152630" y="1447412"/>
          <a:ext cx="1212637" cy="12126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GB" sz="1600" kern="1200" dirty="0"/>
            <a:t>Shared Outputs</a:t>
          </a:r>
        </a:p>
      </dsp:txBody>
      <dsp:txXfrm>
        <a:off x="4330217" y="1624999"/>
        <a:ext cx="857463" cy="857463"/>
      </dsp:txXfrm>
    </dsp:sp>
    <dsp:sp modelId="{172115C0-8479-C546-AF73-802044DBB521}">
      <dsp:nvSpPr>
        <dsp:cNvPr id="0" name=""/>
        <dsp:cNvSpPr/>
      </dsp:nvSpPr>
      <dsp:spPr>
        <a:xfrm>
          <a:off x="4045632" y="2778460"/>
          <a:ext cx="1426632" cy="8797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outputs inform designs and thinking of subsidies for energy access</a:t>
          </a:r>
        </a:p>
      </dsp:txBody>
      <dsp:txXfrm>
        <a:off x="4045632" y="2778460"/>
        <a:ext cx="1426632" cy="879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504663-051A-4BEE-8870-6F03F670327F}">
      <dsp:nvSpPr>
        <dsp:cNvPr id="0" name=""/>
        <dsp:cNvSpPr/>
      </dsp:nvSpPr>
      <dsp:spPr>
        <a:xfrm>
          <a:off x="5225" y="0"/>
          <a:ext cx="3041584" cy="1019125"/>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a:latin typeface="Source Sans Pro"/>
              <a:ea typeface="Source Sans Pro"/>
            </a:rPr>
            <a:t>Sales</a:t>
          </a:r>
          <a:endParaRPr lang="en-NL" sz="2400" kern="1200">
            <a:latin typeface="Source Sans Pro"/>
            <a:ea typeface="Source Sans Pro"/>
          </a:endParaRPr>
        </a:p>
      </dsp:txBody>
      <dsp:txXfrm>
        <a:off x="514788" y="0"/>
        <a:ext cx="2022459" cy="1019125"/>
      </dsp:txXfrm>
    </dsp:sp>
    <dsp:sp modelId="{07AFE357-C45B-4C9D-9164-353D6B8BE5EF}">
      <dsp:nvSpPr>
        <dsp:cNvPr id="0" name=""/>
        <dsp:cNvSpPr/>
      </dsp:nvSpPr>
      <dsp:spPr>
        <a:xfrm>
          <a:off x="2742651" y="0"/>
          <a:ext cx="3041584" cy="1019125"/>
        </a:xfrm>
        <a:prstGeom prst="chevron">
          <a:avLst/>
        </a:prstGeom>
        <a:solidFill>
          <a:srgbClr val="008A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Source Sans Pro"/>
              <a:ea typeface="Source Sans Pro"/>
            </a:rPr>
            <a:t>Repayment</a:t>
          </a:r>
          <a:endParaRPr lang="en-NL" sz="2400" kern="1200">
            <a:latin typeface="Source Sans Pro"/>
            <a:ea typeface="Source Sans Pro"/>
          </a:endParaRPr>
        </a:p>
      </dsp:txBody>
      <dsp:txXfrm>
        <a:off x="3252214" y="0"/>
        <a:ext cx="2022459" cy="1019125"/>
      </dsp:txXfrm>
    </dsp:sp>
    <dsp:sp modelId="{912A10B1-9D8D-40E6-A9BC-37F9996FF5DE}">
      <dsp:nvSpPr>
        <dsp:cNvPr id="0" name=""/>
        <dsp:cNvSpPr/>
      </dsp:nvSpPr>
      <dsp:spPr>
        <a:xfrm>
          <a:off x="5480077" y="0"/>
          <a:ext cx="3041584" cy="1019125"/>
        </a:xfrm>
        <a:prstGeom prst="chevron">
          <a:avLst/>
        </a:prstGeom>
        <a:solidFill>
          <a:srgbClr val="86246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Source Sans Pro"/>
              <a:ea typeface="Source Sans Pro"/>
            </a:rPr>
            <a:t>Ownership</a:t>
          </a:r>
          <a:endParaRPr lang="en-NL" sz="2400" kern="1200">
            <a:latin typeface="Source Sans Pro"/>
            <a:ea typeface="Source Sans Pro"/>
          </a:endParaRPr>
        </a:p>
      </dsp:txBody>
      <dsp:txXfrm>
        <a:off x="5989640" y="0"/>
        <a:ext cx="2022459" cy="1019125"/>
      </dsp:txXfrm>
    </dsp:sp>
    <dsp:sp modelId="{92C83D8A-F273-4E4B-83A1-85ACA6643BBD}">
      <dsp:nvSpPr>
        <dsp:cNvPr id="0" name=""/>
        <dsp:cNvSpPr/>
      </dsp:nvSpPr>
      <dsp:spPr>
        <a:xfrm>
          <a:off x="8217504" y="0"/>
          <a:ext cx="3041584" cy="1019125"/>
        </a:xfrm>
        <a:prstGeom prst="chevron">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GB" sz="2400" b="1" kern="1200" dirty="0">
              <a:latin typeface="Source Sans Pro"/>
              <a:ea typeface="Source Sans Pro"/>
            </a:rPr>
            <a:t>Sustained Energy Access</a:t>
          </a:r>
          <a:endParaRPr lang="en-NL" sz="2400" b="1" kern="1200">
            <a:latin typeface="Source Sans Pro"/>
            <a:ea typeface="Source Sans Pro"/>
          </a:endParaRPr>
        </a:p>
      </dsp:txBody>
      <dsp:txXfrm>
        <a:off x="8727067" y="0"/>
        <a:ext cx="2022459" cy="1019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848CB-6BFE-40AC-B50C-105390C079F4}">
      <dsp:nvSpPr>
        <dsp:cNvPr id="0" name=""/>
        <dsp:cNvSpPr/>
      </dsp:nvSpPr>
      <dsp:spPr>
        <a:xfrm>
          <a:off x="415698" y="49728"/>
          <a:ext cx="3269483" cy="3269483"/>
        </a:xfrm>
        <a:prstGeom prst="circularArrow">
          <a:avLst>
            <a:gd name="adj1" fmla="val 5544"/>
            <a:gd name="adj2" fmla="val 330680"/>
            <a:gd name="adj3" fmla="val 13900827"/>
            <a:gd name="adj4" fmla="val 17310409"/>
            <a:gd name="adj5" fmla="val 5757"/>
          </a:avLst>
        </a:prstGeom>
        <a:solidFill>
          <a:srgbClr val="E7E6E6"/>
        </a:solidFill>
        <a:ln>
          <a:noFill/>
        </a:ln>
        <a:effectLst/>
      </dsp:spPr>
      <dsp:style>
        <a:lnRef idx="0">
          <a:scrgbClr r="0" g="0" b="0"/>
        </a:lnRef>
        <a:fillRef idx="1">
          <a:scrgbClr r="0" g="0" b="0"/>
        </a:fillRef>
        <a:effectRef idx="0">
          <a:scrgbClr r="0" g="0" b="0"/>
        </a:effectRef>
        <a:fontRef idx="minor"/>
      </dsp:style>
    </dsp:sp>
    <dsp:sp modelId="{C4F95C44-C6AE-4517-9B41-201E65628F06}">
      <dsp:nvSpPr>
        <dsp:cNvPr id="0" name=""/>
        <dsp:cNvSpPr/>
      </dsp:nvSpPr>
      <dsp:spPr>
        <a:xfrm>
          <a:off x="1326578" y="66139"/>
          <a:ext cx="1447722" cy="723861"/>
        </a:xfrm>
        <a:prstGeom prst="roundRect">
          <a:avLst/>
        </a:prstGeom>
        <a:solidFill>
          <a:srgbClr val="F7941E">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1" kern="1200">
              <a:solidFill>
                <a:srgbClr val="FFFFFF"/>
              </a:solidFill>
              <a:latin typeface="Aptos"/>
              <a:ea typeface="+mn-ea"/>
              <a:cs typeface="+mn-cs"/>
            </a:rPr>
            <a:t>Market Mapping &amp; Design</a:t>
          </a:r>
          <a:endParaRPr lang="en-US" sz="1400" b="0" kern="1200">
            <a:solidFill>
              <a:srgbClr val="FFFFFF"/>
            </a:solidFill>
            <a:latin typeface="Aptos"/>
            <a:ea typeface="+mn-ea"/>
            <a:cs typeface="+mn-cs"/>
          </a:endParaRPr>
        </a:p>
      </dsp:txBody>
      <dsp:txXfrm>
        <a:off x="1361914" y="101475"/>
        <a:ext cx="1377050" cy="653189"/>
      </dsp:txXfrm>
    </dsp:sp>
    <dsp:sp modelId="{B476DAEF-90BC-4F10-A437-A21DDC5D7F22}">
      <dsp:nvSpPr>
        <dsp:cNvPr id="0" name=""/>
        <dsp:cNvSpPr/>
      </dsp:nvSpPr>
      <dsp:spPr>
        <a:xfrm>
          <a:off x="2653157" y="1082253"/>
          <a:ext cx="1447722" cy="723861"/>
        </a:xfrm>
        <a:prstGeom prst="roundRect">
          <a:avLst/>
        </a:prstGeom>
        <a:solidFill>
          <a:srgbClr val="0A9AC3"/>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1" kern="1200">
              <a:solidFill>
                <a:srgbClr val="FFFFFF"/>
              </a:solidFill>
              <a:latin typeface="Aptos"/>
              <a:ea typeface="+mn-ea"/>
              <a:cs typeface="+mn-cs"/>
            </a:rPr>
            <a:t>Company Selection</a:t>
          </a:r>
          <a:endParaRPr lang="en-US" sz="1400" kern="1200">
            <a:solidFill>
              <a:srgbClr val="FFFFFF"/>
            </a:solidFill>
            <a:latin typeface="Arial"/>
            <a:ea typeface="+mn-ea"/>
            <a:cs typeface="+mn-cs"/>
          </a:endParaRPr>
        </a:p>
      </dsp:txBody>
      <dsp:txXfrm>
        <a:off x="2688493" y="1117589"/>
        <a:ext cx="1377050" cy="653189"/>
      </dsp:txXfrm>
    </dsp:sp>
    <dsp:sp modelId="{919E6EAC-1438-4B3E-91E9-DB9B709CDF60}">
      <dsp:nvSpPr>
        <dsp:cNvPr id="0" name=""/>
        <dsp:cNvSpPr/>
      </dsp:nvSpPr>
      <dsp:spPr>
        <a:xfrm>
          <a:off x="2515918" y="2404678"/>
          <a:ext cx="1447722" cy="723861"/>
        </a:xfrm>
        <a:prstGeom prst="roundRect">
          <a:avLst/>
        </a:prstGeom>
        <a:solidFill>
          <a:srgbClr val="C807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b="1" kern="1200">
              <a:solidFill>
                <a:srgbClr val="FFFFFF"/>
              </a:solidFill>
              <a:latin typeface="Aptos"/>
              <a:ea typeface="+mn-ea"/>
              <a:cs typeface="+mn-cs"/>
            </a:rPr>
            <a:t>Incentive Verification &amp; Disbursement</a:t>
          </a:r>
          <a:endParaRPr lang="en-US" sz="1400" kern="1200">
            <a:solidFill>
              <a:srgbClr val="FFFFFF"/>
            </a:solidFill>
            <a:latin typeface="Aptos"/>
            <a:ea typeface="+mn-ea"/>
            <a:cs typeface="+mn-cs"/>
          </a:endParaRPr>
        </a:p>
      </dsp:txBody>
      <dsp:txXfrm>
        <a:off x="2551254" y="2440014"/>
        <a:ext cx="1377050" cy="653189"/>
      </dsp:txXfrm>
    </dsp:sp>
    <dsp:sp modelId="{B1454A09-5338-4ADF-B063-22E5BEAC678B}">
      <dsp:nvSpPr>
        <dsp:cNvPr id="0" name=""/>
        <dsp:cNvSpPr/>
      </dsp:nvSpPr>
      <dsp:spPr>
        <a:xfrm>
          <a:off x="177657" y="2404681"/>
          <a:ext cx="1447722" cy="723861"/>
        </a:xfrm>
        <a:prstGeom prst="roundRect">
          <a:avLst/>
        </a:prstGeom>
        <a:solidFill>
          <a:srgbClr val="6F8F3C"/>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FFFFFF"/>
              </a:solidFill>
              <a:latin typeface="Aptos"/>
              <a:ea typeface="+mn-ea"/>
              <a:cs typeface="+mn-cs"/>
            </a:rPr>
            <a:t>Program Monitoring &amp; Adaptation</a:t>
          </a:r>
          <a:endParaRPr lang="en-US" sz="1400" kern="1200">
            <a:solidFill>
              <a:srgbClr val="FFFFFF"/>
            </a:solidFill>
            <a:latin typeface="Aptos"/>
            <a:ea typeface="+mn-ea"/>
            <a:cs typeface="+mn-cs"/>
          </a:endParaRPr>
        </a:p>
      </dsp:txBody>
      <dsp:txXfrm>
        <a:off x="212993" y="2440017"/>
        <a:ext cx="1377050" cy="653189"/>
      </dsp:txXfrm>
    </dsp:sp>
    <dsp:sp modelId="{27237D59-2642-42E7-B899-A4C5A7F44A08}">
      <dsp:nvSpPr>
        <dsp:cNvPr id="0" name=""/>
        <dsp:cNvSpPr/>
      </dsp:nvSpPr>
      <dsp:spPr>
        <a:xfrm>
          <a:off x="0" y="1114532"/>
          <a:ext cx="1447722" cy="723861"/>
        </a:xfrm>
        <a:prstGeom prst="roundRect">
          <a:avLst/>
        </a:prstGeom>
        <a:solidFill>
          <a:srgbClr val="7030A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FFFFFF"/>
              </a:solidFill>
              <a:latin typeface="Aptos"/>
              <a:ea typeface="+mn-ea"/>
              <a:cs typeface="+mn-cs"/>
            </a:rPr>
            <a:t>Program Evaluation</a:t>
          </a:r>
          <a:endParaRPr lang="en-US" sz="1400" kern="1200" err="1">
            <a:solidFill>
              <a:srgbClr val="FFFFFF"/>
            </a:solidFill>
            <a:latin typeface="Arial"/>
            <a:ea typeface="+mn-ea"/>
            <a:cs typeface="+mn-cs"/>
          </a:endParaRPr>
        </a:p>
      </dsp:txBody>
      <dsp:txXfrm>
        <a:off x="35336" y="1149868"/>
        <a:ext cx="1377050" cy="6531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848CB-6BFE-40AC-B50C-105390C079F4}">
      <dsp:nvSpPr>
        <dsp:cNvPr id="0" name=""/>
        <dsp:cNvSpPr/>
      </dsp:nvSpPr>
      <dsp:spPr>
        <a:xfrm>
          <a:off x="507959" y="160012"/>
          <a:ext cx="3872601" cy="3872601"/>
        </a:xfrm>
        <a:prstGeom prst="circularArrow">
          <a:avLst>
            <a:gd name="adj1" fmla="val 5544"/>
            <a:gd name="adj2" fmla="val 330680"/>
            <a:gd name="adj3" fmla="val 13859940"/>
            <a:gd name="adj4" fmla="val 17335043"/>
            <a:gd name="adj5" fmla="val 5757"/>
          </a:avLst>
        </a:prstGeom>
        <a:solidFill>
          <a:srgbClr val="E7E6E6"/>
        </a:solidFill>
        <a:ln>
          <a:noFill/>
        </a:ln>
        <a:effectLst/>
      </dsp:spPr>
      <dsp:style>
        <a:lnRef idx="0">
          <a:scrgbClr r="0" g="0" b="0"/>
        </a:lnRef>
        <a:fillRef idx="1">
          <a:scrgbClr r="0" g="0" b="0"/>
        </a:fillRef>
        <a:effectRef idx="0">
          <a:scrgbClr r="0" g="0" b="0"/>
        </a:effectRef>
        <a:fontRef idx="minor"/>
      </dsp:style>
    </dsp:sp>
    <dsp:sp modelId="{C4F95C44-C6AE-4517-9B41-201E65628F06}">
      <dsp:nvSpPr>
        <dsp:cNvPr id="0" name=""/>
        <dsp:cNvSpPr/>
      </dsp:nvSpPr>
      <dsp:spPr>
        <a:xfrm>
          <a:off x="1570628" y="105368"/>
          <a:ext cx="1747264" cy="873632"/>
        </a:xfrm>
        <a:prstGeom prst="roundRect">
          <a:avLst/>
        </a:prstGeom>
        <a:solidFill>
          <a:srgbClr val="F7941E">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solidFill>
                <a:srgbClr val="FFFFFF"/>
              </a:solidFill>
              <a:latin typeface="Aptos"/>
              <a:ea typeface="+mn-ea"/>
              <a:cs typeface="+mn-cs"/>
            </a:rPr>
            <a:t>Market Mapping &amp; Design</a:t>
          </a:r>
          <a:endParaRPr lang="en-US" sz="1800" b="0" kern="1200">
            <a:solidFill>
              <a:srgbClr val="FFFFFF"/>
            </a:solidFill>
            <a:latin typeface="Aptos"/>
            <a:ea typeface="+mn-ea"/>
            <a:cs typeface="+mn-cs"/>
          </a:endParaRPr>
        </a:p>
      </dsp:txBody>
      <dsp:txXfrm>
        <a:off x="1613275" y="148015"/>
        <a:ext cx="1661970" cy="788338"/>
      </dsp:txXfrm>
    </dsp:sp>
    <dsp:sp modelId="{B476DAEF-90BC-4F10-A437-A21DDC5D7F22}">
      <dsp:nvSpPr>
        <dsp:cNvPr id="0" name=""/>
        <dsp:cNvSpPr/>
      </dsp:nvSpPr>
      <dsp:spPr>
        <a:xfrm>
          <a:off x="3141256" y="1308923"/>
          <a:ext cx="1747264" cy="873632"/>
        </a:xfrm>
        <a:prstGeom prst="roundRect">
          <a:avLst/>
        </a:prstGeom>
        <a:solidFill>
          <a:srgbClr val="0A9AC3"/>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solidFill>
                <a:srgbClr val="FFFFFF"/>
              </a:solidFill>
              <a:latin typeface="Aptos"/>
              <a:ea typeface="+mn-ea"/>
              <a:cs typeface="+mn-cs"/>
            </a:rPr>
            <a:t>Company Selection</a:t>
          </a:r>
          <a:endParaRPr lang="en-US" sz="1800" kern="1200">
            <a:solidFill>
              <a:srgbClr val="FFFFFF"/>
            </a:solidFill>
            <a:latin typeface="Arial"/>
            <a:ea typeface="+mn-ea"/>
            <a:cs typeface="+mn-cs"/>
          </a:endParaRPr>
        </a:p>
      </dsp:txBody>
      <dsp:txXfrm>
        <a:off x="3183903" y="1351570"/>
        <a:ext cx="1661970" cy="788338"/>
      </dsp:txXfrm>
    </dsp:sp>
    <dsp:sp modelId="{919E6EAC-1438-4B3E-91E9-DB9B709CDF60}">
      <dsp:nvSpPr>
        <dsp:cNvPr id="0" name=""/>
        <dsp:cNvSpPr/>
      </dsp:nvSpPr>
      <dsp:spPr>
        <a:xfrm>
          <a:off x="2979364" y="2875295"/>
          <a:ext cx="1747264" cy="873632"/>
        </a:xfrm>
        <a:prstGeom prst="roundRect">
          <a:avLst/>
        </a:prstGeom>
        <a:solidFill>
          <a:srgbClr val="C807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a:solidFill>
                <a:srgbClr val="FFFFFF"/>
              </a:solidFill>
              <a:latin typeface="Aptos"/>
              <a:ea typeface="+mn-ea"/>
              <a:cs typeface="+mn-cs"/>
            </a:rPr>
            <a:t>Incentive Verification &amp; Disbursement</a:t>
          </a:r>
          <a:endParaRPr lang="en-US" sz="1800" kern="1200">
            <a:solidFill>
              <a:srgbClr val="FFFFFF"/>
            </a:solidFill>
            <a:latin typeface="Aptos"/>
            <a:ea typeface="+mn-ea"/>
            <a:cs typeface="+mn-cs"/>
          </a:endParaRPr>
        </a:p>
      </dsp:txBody>
      <dsp:txXfrm>
        <a:off x="3022011" y="2917942"/>
        <a:ext cx="1661970" cy="788338"/>
      </dsp:txXfrm>
    </dsp:sp>
    <dsp:sp modelId="{B1454A09-5338-4ADF-B063-22E5BEAC678B}">
      <dsp:nvSpPr>
        <dsp:cNvPr id="0" name=""/>
        <dsp:cNvSpPr/>
      </dsp:nvSpPr>
      <dsp:spPr>
        <a:xfrm>
          <a:off x="209766" y="2875298"/>
          <a:ext cx="1747264" cy="873632"/>
        </a:xfrm>
        <a:prstGeom prst="roundRect">
          <a:avLst/>
        </a:prstGeom>
        <a:solidFill>
          <a:srgbClr val="6F8F3C"/>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FFFFFF"/>
              </a:solidFill>
              <a:latin typeface="Aptos"/>
              <a:ea typeface="+mn-ea"/>
              <a:cs typeface="+mn-cs"/>
            </a:rPr>
            <a:t>Program Monitoring &amp; Adaptation</a:t>
          </a:r>
          <a:endParaRPr lang="en-US" sz="1800" kern="1200">
            <a:solidFill>
              <a:srgbClr val="FFFFFF"/>
            </a:solidFill>
            <a:latin typeface="Aptos"/>
            <a:ea typeface="+mn-ea"/>
            <a:cs typeface="+mn-cs"/>
          </a:endParaRPr>
        </a:p>
      </dsp:txBody>
      <dsp:txXfrm>
        <a:off x="252413" y="2917945"/>
        <a:ext cx="1661970" cy="788338"/>
      </dsp:txXfrm>
    </dsp:sp>
    <dsp:sp modelId="{27237D59-2642-42E7-B899-A4C5A7F44A08}">
      <dsp:nvSpPr>
        <dsp:cNvPr id="0" name=""/>
        <dsp:cNvSpPr/>
      </dsp:nvSpPr>
      <dsp:spPr>
        <a:xfrm>
          <a:off x="0" y="1347157"/>
          <a:ext cx="1747264" cy="873632"/>
        </a:xfrm>
        <a:prstGeom prst="roundRect">
          <a:avLst/>
        </a:prstGeom>
        <a:solidFill>
          <a:srgbClr val="7030A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FFFFFF"/>
              </a:solidFill>
              <a:latin typeface="Aptos"/>
              <a:ea typeface="+mn-ea"/>
              <a:cs typeface="+mn-cs"/>
            </a:rPr>
            <a:t>Program Evaluation</a:t>
          </a:r>
          <a:endParaRPr lang="en-US" sz="1800" kern="1200" err="1">
            <a:solidFill>
              <a:srgbClr val="FFFFFF"/>
            </a:solidFill>
            <a:latin typeface="Arial"/>
            <a:ea typeface="+mn-ea"/>
            <a:cs typeface="+mn-cs"/>
          </a:endParaRPr>
        </a:p>
      </dsp:txBody>
      <dsp:txXfrm>
        <a:off x="42647" y="1389804"/>
        <a:ext cx="1661970" cy="7883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848CB-6BFE-40AC-B50C-105390C079F4}">
      <dsp:nvSpPr>
        <dsp:cNvPr id="0" name=""/>
        <dsp:cNvSpPr/>
      </dsp:nvSpPr>
      <dsp:spPr>
        <a:xfrm>
          <a:off x="351424" y="199099"/>
          <a:ext cx="2858629" cy="2858629"/>
        </a:xfrm>
        <a:prstGeom prst="circularArrow">
          <a:avLst>
            <a:gd name="adj1" fmla="val 5544"/>
            <a:gd name="adj2" fmla="val 330680"/>
            <a:gd name="adj3" fmla="val 13859940"/>
            <a:gd name="adj4" fmla="val 17335043"/>
            <a:gd name="adj5" fmla="val 5757"/>
          </a:avLst>
        </a:prstGeom>
        <a:solidFill>
          <a:srgbClr val="E7E6E6"/>
        </a:solidFill>
        <a:ln>
          <a:noFill/>
        </a:ln>
        <a:effectLst/>
      </dsp:spPr>
      <dsp:style>
        <a:lnRef idx="0">
          <a:scrgbClr r="0" g="0" b="0"/>
        </a:lnRef>
        <a:fillRef idx="1">
          <a:scrgbClr r="0" g="0" b="0"/>
        </a:fillRef>
        <a:effectRef idx="0">
          <a:scrgbClr r="0" g="0" b="0"/>
        </a:effectRef>
        <a:fontRef idx="minor"/>
      </dsp:style>
    </dsp:sp>
    <dsp:sp modelId="{C4F95C44-C6AE-4517-9B41-201E65628F06}">
      <dsp:nvSpPr>
        <dsp:cNvPr id="0" name=""/>
        <dsp:cNvSpPr/>
      </dsp:nvSpPr>
      <dsp:spPr>
        <a:xfrm>
          <a:off x="1159915" y="156930"/>
          <a:ext cx="1241648" cy="620824"/>
        </a:xfrm>
        <a:prstGeom prst="roundRect">
          <a:avLst/>
        </a:prstGeom>
        <a:solidFill>
          <a:srgbClr val="F7941E">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dirty="0">
              <a:solidFill>
                <a:srgbClr val="FFFFFF"/>
              </a:solidFill>
              <a:latin typeface="Source Sans Pro" panose="020B0503030403020204" pitchFamily="34" charset="0"/>
              <a:ea typeface="Source Sans Pro" panose="020B0503030403020204" pitchFamily="34" charset="0"/>
              <a:cs typeface="+mn-cs"/>
            </a:rPr>
            <a:t>Market Mapping &amp; Design</a:t>
          </a:r>
          <a:endParaRPr lang="en-US" sz="1200" b="0" kern="1200" dirty="0">
            <a:solidFill>
              <a:srgbClr val="FFFFFF"/>
            </a:solidFill>
            <a:latin typeface="Source Sans Pro" panose="020B0503030403020204" pitchFamily="34" charset="0"/>
            <a:ea typeface="Source Sans Pro" panose="020B0503030403020204" pitchFamily="34" charset="0"/>
            <a:cs typeface="+mn-cs"/>
          </a:endParaRPr>
        </a:p>
      </dsp:txBody>
      <dsp:txXfrm>
        <a:off x="1190221" y="187236"/>
        <a:ext cx="1181036" cy="560212"/>
      </dsp:txXfrm>
    </dsp:sp>
    <dsp:sp modelId="{B476DAEF-90BC-4F10-A437-A21DDC5D7F22}">
      <dsp:nvSpPr>
        <dsp:cNvPr id="0" name=""/>
        <dsp:cNvSpPr/>
      </dsp:nvSpPr>
      <dsp:spPr>
        <a:xfrm>
          <a:off x="2319830" y="1045356"/>
          <a:ext cx="1241648" cy="620824"/>
        </a:xfrm>
        <a:prstGeom prst="roundRect">
          <a:avLst/>
        </a:prstGeom>
        <a:solidFill>
          <a:srgbClr val="0A9AC3"/>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FFFFFF"/>
              </a:solidFill>
              <a:latin typeface="Source Sans Pro" panose="020B0503030403020204" pitchFamily="34" charset="0"/>
              <a:ea typeface="Source Sans Pro" panose="020B0503030403020204" pitchFamily="34" charset="0"/>
              <a:cs typeface="+mn-cs"/>
            </a:rPr>
            <a:t>Company Selection</a:t>
          </a:r>
          <a:endParaRPr lang="en-US" sz="1200" kern="1200">
            <a:solidFill>
              <a:srgbClr val="FFFFFF"/>
            </a:solidFill>
            <a:latin typeface="Source Sans Pro" panose="020B0503030403020204" pitchFamily="34" charset="0"/>
            <a:ea typeface="Source Sans Pro" panose="020B0503030403020204" pitchFamily="34" charset="0"/>
            <a:cs typeface="+mn-cs"/>
          </a:endParaRPr>
        </a:p>
      </dsp:txBody>
      <dsp:txXfrm>
        <a:off x="2350136" y="1075662"/>
        <a:ext cx="1181036" cy="560212"/>
      </dsp:txXfrm>
    </dsp:sp>
    <dsp:sp modelId="{919E6EAC-1438-4B3E-91E9-DB9B709CDF60}">
      <dsp:nvSpPr>
        <dsp:cNvPr id="0" name=""/>
        <dsp:cNvSpPr/>
      </dsp:nvSpPr>
      <dsp:spPr>
        <a:xfrm>
          <a:off x="2199798" y="2201600"/>
          <a:ext cx="1241648" cy="620824"/>
        </a:xfrm>
        <a:prstGeom prst="roundRect">
          <a:avLst/>
        </a:prstGeom>
        <a:solidFill>
          <a:srgbClr val="C8075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US" sz="1200" b="1" kern="1200" dirty="0">
              <a:solidFill>
                <a:srgbClr val="FFFFFF"/>
              </a:solidFill>
              <a:latin typeface="Source Sans Pro" panose="020B0503030403020204" pitchFamily="34" charset="0"/>
              <a:ea typeface="Source Sans Pro" panose="020B0503030403020204" pitchFamily="34" charset="0"/>
              <a:cs typeface="+mn-cs"/>
            </a:rPr>
            <a:t>Incentive Verification &amp; Disbursement</a:t>
          </a:r>
          <a:endParaRPr lang="en-US" sz="1200" kern="1200" dirty="0">
            <a:solidFill>
              <a:srgbClr val="FFFFFF"/>
            </a:solidFill>
            <a:latin typeface="Source Sans Pro" panose="020B0503030403020204" pitchFamily="34" charset="0"/>
            <a:ea typeface="Source Sans Pro" panose="020B0503030403020204" pitchFamily="34" charset="0"/>
            <a:cs typeface="+mn-cs"/>
          </a:endParaRPr>
        </a:p>
      </dsp:txBody>
      <dsp:txXfrm>
        <a:off x="2230104" y="2231906"/>
        <a:ext cx="1181036" cy="560212"/>
      </dsp:txXfrm>
    </dsp:sp>
    <dsp:sp modelId="{B1454A09-5338-4ADF-B063-22E5BEAC678B}">
      <dsp:nvSpPr>
        <dsp:cNvPr id="0" name=""/>
        <dsp:cNvSpPr/>
      </dsp:nvSpPr>
      <dsp:spPr>
        <a:xfrm>
          <a:off x="155371" y="2201603"/>
          <a:ext cx="1241648" cy="620824"/>
        </a:xfrm>
        <a:prstGeom prst="roundRect">
          <a:avLst/>
        </a:prstGeom>
        <a:solidFill>
          <a:srgbClr val="6F8F3C"/>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Source Sans Pro" panose="020B0503030403020204" pitchFamily="34" charset="0"/>
              <a:ea typeface="Source Sans Pro" panose="020B0503030403020204" pitchFamily="34" charset="0"/>
              <a:cs typeface="+mn-cs"/>
            </a:rPr>
            <a:t>Program Monitoring &amp; Adaptation</a:t>
          </a:r>
          <a:endParaRPr lang="en-US" sz="1200" kern="1200">
            <a:solidFill>
              <a:srgbClr val="FFFFFF"/>
            </a:solidFill>
            <a:latin typeface="Source Sans Pro" panose="020B0503030403020204" pitchFamily="34" charset="0"/>
            <a:ea typeface="Source Sans Pro" panose="020B0503030403020204" pitchFamily="34" charset="0"/>
            <a:cs typeface="+mn-cs"/>
          </a:endParaRPr>
        </a:p>
      </dsp:txBody>
      <dsp:txXfrm>
        <a:off x="185677" y="2231909"/>
        <a:ext cx="1181036" cy="560212"/>
      </dsp:txXfrm>
    </dsp:sp>
    <dsp:sp modelId="{27237D59-2642-42E7-B899-A4C5A7F44A08}">
      <dsp:nvSpPr>
        <dsp:cNvPr id="0" name=""/>
        <dsp:cNvSpPr/>
      </dsp:nvSpPr>
      <dsp:spPr>
        <a:xfrm>
          <a:off x="0" y="1073578"/>
          <a:ext cx="1241648" cy="620824"/>
        </a:xfrm>
        <a:prstGeom prst="roundRect">
          <a:avLst/>
        </a:prstGeom>
        <a:solidFill>
          <a:srgbClr val="7030A0"/>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rgbClr val="FFFFFF"/>
              </a:solidFill>
              <a:latin typeface="Source Sans Pro" panose="020B0503030403020204" pitchFamily="34" charset="0"/>
              <a:ea typeface="Source Sans Pro" panose="020B0503030403020204" pitchFamily="34" charset="0"/>
              <a:cs typeface="+mn-cs"/>
            </a:rPr>
            <a:t>Program Evaluation</a:t>
          </a:r>
          <a:endParaRPr lang="en-US" sz="1200" kern="1200" err="1">
            <a:solidFill>
              <a:srgbClr val="FFFFFF"/>
            </a:solidFill>
            <a:latin typeface="Source Sans Pro" panose="020B0503030403020204" pitchFamily="34" charset="0"/>
            <a:ea typeface="Source Sans Pro" panose="020B0503030403020204" pitchFamily="34" charset="0"/>
            <a:cs typeface="+mn-cs"/>
          </a:endParaRPr>
        </a:p>
      </dsp:txBody>
      <dsp:txXfrm>
        <a:off x="30306" y="1103884"/>
        <a:ext cx="1181036" cy="560212"/>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5119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sz="1600" dirty="0"/>
          </a:p>
        </p:txBody>
      </p:sp>
    </p:spTree>
    <p:extLst>
      <p:ext uri="{BB962C8B-B14F-4D97-AF65-F5344CB8AC3E}">
        <p14:creationId xmlns:p14="http://schemas.microsoft.com/office/powerpoint/2010/main" val="3149292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58A0C-D3CF-F492-04FE-1BD50E988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28796-64F0-E417-9598-33F0B6089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9A540A-6AD2-E032-2AFF-380F7FB38A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123505-269D-71FE-36F4-A62AEA2377C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4043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E387A-3652-88F8-1A49-644F0E6DB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8416F-7234-C9E7-9350-BAD0D4933B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76A40-8832-49A6-23EF-9279FF0DC6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3239BC-3E19-33B0-2381-624F8F1BE9C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843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E9B8A-81F4-3710-A82F-A65AE59C56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8687C-EDEC-150D-D245-AFF88CA864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C5ACB-E3AA-18E6-6170-ACE42AB2CF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07D4C1-F5F1-E060-AD90-0A9CD580D9D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9271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91257-4F2E-3638-43A8-168FFFD01E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C49E9-A4A2-ACA3-E453-812B35FEA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8A0AB-990C-1A10-1DC2-2D5FCA0984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ECDAED-AB9F-B1AE-0431-8BCEB903411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2942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DE4D0-09E6-72A4-1396-4B23EB183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51FDC-592A-CA58-04D3-3A47A1B50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FE2E2-3339-4C73-07FF-F33EC09842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0C4296-E746-E1B8-4384-2D7C208881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7705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F4733-BCE7-A90C-95FB-529212840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914081-2A39-DE48-C81B-B0E442D28E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1E55FF-64D9-73D5-12E8-62CA04F167A3}"/>
              </a:ext>
            </a:extLst>
          </p:cNvPr>
          <p:cNvSpPr>
            <a:spLocks noGrp="1"/>
          </p:cNvSpPr>
          <p:nvPr>
            <p:ph type="body" idx="1"/>
          </p:nvPr>
        </p:nvSpPr>
        <p:spPr/>
        <p:txBody>
          <a:bodyPr/>
          <a:lstStyle/>
          <a:p>
            <a:r>
              <a:rPr lang="en-US" dirty="0"/>
              <a:t>These metrics are not usually visible within RBF programs</a:t>
            </a:r>
          </a:p>
        </p:txBody>
      </p:sp>
      <p:sp>
        <p:nvSpPr>
          <p:cNvPr id="4" name="Slide Number Placeholder 3">
            <a:extLst>
              <a:ext uri="{FF2B5EF4-FFF2-40B4-BE49-F238E27FC236}">
                <a16:creationId xmlns:a16="http://schemas.microsoft.com/office/drawing/2014/main" id="{E180F8FF-D960-5834-BDD6-F8E2F356D7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5179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8D823-0A09-371F-B74C-BB745A7CF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1D05BC-1BDF-C97A-1B04-AE1185FAD1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2DD387-2AA3-CB83-CB5A-3E24568D401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4F1626-09F4-10A9-DA70-9D427AF8EA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37D9BE-FE3A-1440-829A-F8D20E3B948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592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A9E7A-9D64-CF32-E8A1-A3EDC2E4F2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A7B8D8-7A5A-C194-D23B-6C9A4B130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C8461F-6BDD-3CB5-FF8D-12ACF4E8D3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B252BF-0BA3-E940-10D6-7FB90D45254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4163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5DAC8-A02C-B23B-AD6B-E16FB1205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7D5F15-F04A-0C48-66E5-B9C38C314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2FB88-4BD4-1DAD-E110-84FD1501EDF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C6B164D-881B-DBD9-9515-B21F0D96F67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37D9BE-FE3A-1440-829A-F8D20E3B948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9933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EBAF7-1D22-084B-B959-6C18C2773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C1177-0E43-BE87-E17E-DEA7F1D9A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782A78-C982-4AAB-E87E-660F59FE90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036497-1238-D887-5FC3-1E027BD3517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4043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4AC93-34D6-E08E-9BB1-CB81F8F4B5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FF2E5-B9F2-F061-1ED7-66B9DF1C8F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A608EE-CF76-1E66-EEF9-3EC2A2C8B8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749"/>
                </a:solidFill>
                <a:effectLst/>
                <a:uLnTx/>
                <a:uFillTx/>
                <a:latin typeface="Source Sans Pro" panose="020B0503030403020204" pitchFamily="34" charset="0"/>
                <a:ea typeface="Source Sans Pro" panose="020B0503030403020204" pitchFamily="34" charset="0"/>
                <a:cs typeface="+mn-cs"/>
              </a:rPr>
              <a:t>New initiatives in the sector have emerged that recognise the problem and aim to promote long-term access with financial incentives linked to customer repayments. </a:t>
            </a:r>
          </a:p>
          <a:p>
            <a:endParaRPr lang="en-GB" dirty="0"/>
          </a:p>
        </p:txBody>
      </p:sp>
      <p:sp>
        <p:nvSpPr>
          <p:cNvPr id="4" name="Slide Number Placeholder 3">
            <a:extLst>
              <a:ext uri="{FF2B5EF4-FFF2-40B4-BE49-F238E27FC236}">
                <a16:creationId xmlns:a16="http://schemas.microsoft.com/office/drawing/2014/main" id="{686E4C6B-963F-07C1-7B55-312B342169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37D9BE-FE3A-1440-829A-F8D20E3B948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5355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07028-649E-8E53-F702-2B979D7FC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8016C-8E08-1566-79CB-2DB4FBF791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CD5C2-4C4B-A513-FBE2-83082668B2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749"/>
                </a:solidFill>
                <a:effectLst/>
                <a:uLnTx/>
                <a:uFillTx/>
                <a:latin typeface="Source Sans Pro"/>
                <a:ea typeface="Source Sans Pro"/>
                <a:cs typeface="+mn-cs"/>
              </a:rPr>
              <a:t>The incentive basis can be unclear, and metrics do not align with industry standards and common company practices, making it difficult to report, monitor, or compare to industry benchmarks.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274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274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749"/>
                </a:solidFill>
                <a:effectLst/>
                <a:uLnTx/>
                <a:uFillTx/>
                <a:latin typeface="Source Sans Pro"/>
                <a:ea typeface="Source Sans Pro"/>
                <a:cs typeface="+mn-cs"/>
              </a:rPr>
              <a:t>There is an opportunity to align and leverage RBF incentive structures with industry KPIs and data initiatives (and common company practices) to facilitate efficient and meaningful digital MRV processes while promoting long-term access and company health.</a:t>
            </a:r>
            <a:endParaRPr kumimoji="0" lang="en-NL" sz="1200" b="0" i="0" u="none" strike="noStrike" kern="1200" cap="none" spc="0" normalizeH="0" baseline="0" noProof="0">
              <a:ln>
                <a:noFill/>
              </a:ln>
              <a:solidFill>
                <a:srgbClr val="002749"/>
              </a:solidFill>
              <a:effectLst/>
              <a:uLnTx/>
              <a:uFillTx/>
              <a:latin typeface="Source Sans Pro"/>
              <a:ea typeface="Source Sans Pro"/>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274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274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274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err="1">
                <a:ln>
                  <a:noFill/>
                </a:ln>
                <a:solidFill>
                  <a:srgbClr val="002749"/>
                </a:solidFill>
                <a:effectLst/>
                <a:uLnTx/>
                <a:uFillTx/>
                <a:latin typeface="Arial"/>
                <a:ea typeface="+mn-ea"/>
                <a:cs typeface="+mn-cs"/>
              </a:rPr>
              <a:t>PAYGo</a:t>
            </a:r>
            <a:r>
              <a:rPr kumimoji="0" lang="en-GB" sz="1200" b="0" i="0" u="none" strike="noStrike" kern="1200" cap="none" spc="0" normalizeH="0" baseline="0" noProof="0" dirty="0">
                <a:ln>
                  <a:noFill/>
                </a:ln>
                <a:solidFill>
                  <a:srgbClr val="002749"/>
                </a:solidFill>
                <a:effectLst/>
                <a:uLnTx/>
                <a:uFillTx/>
                <a:latin typeface="Arial"/>
                <a:ea typeface="+mn-ea"/>
                <a:cs typeface="+mn-cs"/>
              </a:rPr>
              <a:t> PERFORM is an industry-standard metric enabling benchmarking across countries, companies, contract sizes, and products - supporting more informed incentive design and threshold-setting.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274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749"/>
                </a:solidFill>
                <a:effectLst/>
                <a:uLnTx/>
                <a:uFillTx/>
                <a:latin typeface="Arial"/>
                <a:ea typeface="+mn-ea"/>
                <a:cs typeface="+mn-cs"/>
              </a:rPr>
              <a:t>These KPIs are already used by companies and investors, and major </a:t>
            </a:r>
            <a:r>
              <a:rPr kumimoji="0" lang="en-GB" sz="1200" b="0" i="0" u="none" strike="noStrike" kern="1200" cap="none" spc="0" normalizeH="0" baseline="0" noProof="0" dirty="0" err="1">
                <a:ln>
                  <a:noFill/>
                </a:ln>
                <a:solidFill>
                  <a:srgbClr val="002749"/>
                </a:solidFill>
                <a:effectLst/>
                <a:uLnTx/>
                <a:uFillTx/>
                <a:latin typeface="Arial"/>
                <a:ea typeface="+mn-ea"/>
                <a:cs typeface="+mn-cs"/>
              </a:rPr>
              <a:t>PAYGo</a:t>
            </a:r>
            <a:r>
              <a:rPr kumimoji="0" lang="en-GB" sz="1200" b="0" i="0" u="none" strike="noStrike" kern="1200" cap="none" spc="0" normalizeH="0" baseline="0" noProof="0" dirty="0">
                <a:ln>
                  <a:noFill/>
                </a:ln>
                <a:solidFill>
                  <a:srgbClr val="002749"/>
                </a:solidFill>
                <a:effectLst/>
                <a:uLnTx/>
                <a:uFillTx/>
                <a:latin typeface="Arial"/>
                <a:ea typeface="+mn-ea"/>
                <a:cs typeface="+mn-cs"/>
              </a:rPr>
              <a:t> data service providers can calculate and report them through dashboards based on existing CRM data (though further adoption and improvements in data quality are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2749"/>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2749"/>
                </a:solidFill>
                <a:effectLst/>
                <a:uLnTx/>
                <a:uFillTx/>
                <a:latin typeface="Arial"/>
                <a:ea typeface="+mn-ea"/>
                <a:cs typeface="+mn-cs"/>
              </a:rPr>
              <a:t>Aligning RBFs with these KPIs enables consistent measurement, easier reporting, and stronger alignment with private sector.</a:t>
            </a:r>
          </a:p>
          <a:p>
            <a:endParaRPr lang="en-GB" dirty="0"/>
          </a:p>
        </p:txBody>
      </p:sp>
      <p:sp>
        <p:nvSpPr>
          <p:cNvPr id="4" name="Slide Number Placeholder 3">
            <a:extLst>
              <a:ext uri="{FF2B5EF4-FFF2-40B4-BE49-F238E27FC236}">
                <a16:creationId xmlns:a16="http://schemas.microsoft.com/office/drawing/2014/main" id="{14588EC4-E344-1411-A9A8-AD6F230406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37D9BE-FE3A-1440-829A-F8D20E3B948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1066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22F45-06E5-90BA-413C-E34BCB24D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5EBF0-3881-C1F3-4DC3-675FB46EE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F105E2-A304-C87A-D4C6-895C6242EDD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C4766AD-E2E0-DB77-DFE0-AFC7C53BE5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37D9BE-FE3A-1440-829A-F8D20E3B948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5212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9272C-35E9-BE90-D941-E11322AE0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277C0-2725-484C-4740-D98C5658F3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C07FFC-351D-BA30-2D64-38C34D61AC9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8A93547-6EF3-E5D2-5769-4EFC789CAB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37D9BE-FE3A-1440-829A-F8D20E3B948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30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6027E-CF2A-B651-9A99-B8356BFD4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CA09B-DBAF-A6C7-FCBD-5B5838F93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0F641-D6B2-843C-7464-A70EDBE22ADC}"/>
              </a:ext>
            </a:extLst>
          </p:cNvPr>
          <p:cNvSpPr>
            <a:spLocks noGrp="1"/>
          </p:cNvSpPr>
          <p:nvPr>
            <p:ph type="body" idx="1"/>
          </p:nvPr>
        </p:nvSpPr>
        <p:spPr/>
        <p:txBody>
          <a:bodyPr/>
          <a:lstStyle/>
          <a:p>
            <a:r>
              <a:rPr lang="en-GB" dirty="0"/>
              <a:t>Will not go into details – high level only</a:t>
            </a:r>
          </a:p>
        </p:txBody>
      </p:sp>
      <p:sp>
        <p:nvSpPr>
          <p:cNvPr id="4" name="Slide Number Placeholder 3">
            <a:extLst>
              <a:ext uri="{FF2B5EF4-FFF2-40B4-BE49-F238E27FC236}">
                <a16:creationId xmlns:a16="http://schemas.microsoft.com/office/drawing/2014/main" id="{B63CDDE5-0EA2-7C5D-8E43-51B64BD745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37D9BE-FE3A-1440-829A-F8D20E3B948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149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1B95F-7303-2147-C168-D95197E65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F72F69-CE5F-8A40-CFE1-2CC63AAA16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0CAE1-8C3F-A9F2-7ACA-91B7F2DF1B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NL" sz="1200" b="0" i="0" u="none" strike="noStrike" kern="1200" cap="none" spc="0" normalizeH="0" baseline="0" noProof="0" dirty="0">
                <a:ln>
                  <a:noFill/>
                </a:ln>
                <a:solidFill>
                  <a:srgbClr val="002749"/>
                </a:solidFill>
                <a:effectLst/>
                <a:uLnTx/>
                <a:uFillTx/>
                <a:latin typeface="Arial" panose="020B0604020202020204" pitchFamily="34" charset="0"/>
                <a:ea typeface="+mn-ea"/>
                <a:cs typeface="+mn-cs"/>
              </a:rPr>
              <a:t>Review topics at a high level only – noting that each of these are real but solvable if we stay committed to the will to get to sustained energy access</a:t>
            </a:r>
            <a:endParaRPr kumimoji="0" lang="en-NL" altLang="en-NL" sz="1200" b="0" i="0" u="none" strike="noStrike" kern="1200" cap="none" spc="0" normalizeH="0" baseline="0" noProof="0">
              <a:ln>
                <a:noFill/>
              </a:ln>
              <a:solidFill>
                <a:srgbClr val="002749"/>
              </a:solidFill>
              <a:effectLst/>
              <a:uLnTx/>
              <a:uFillTx/>
              <a:latin typeface="Arial" panose="020B0604020202020204" pitchFamily="34" charset="0"/>
              <a:ea typeface="+mn-ea"/>
              <a:cs typeface="+mn-cs"/>
            </a:endParaRPr>
          </a:p>
          <a:p>
            <a:endParaRPr lang="en-GB" dirty="0"/>
          </a:p>
        </p:txBody>
      </p:sp>
      <p:sp>
        <p:nvSpPr>
          <p:cNvPr id="4" name="Slide Number Placeholder 3">
            <a:extLst>
              <a:ext uri="{FF2B5EF4-FFF2-40B4-BE49-F238E27FC236}">
                <a16:creationId xmlns:a16="http://schemas.microsoft.com/office/drawing/2014/main" id="{57F0722C-B2F3-56B7-45CC-78C74D1B18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37D9BE-FE3A-1440-829A-F8D20E3B948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21411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dca78128a7_0_3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2dca78128a7_0_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F8F48A-6110-47DA-8521-A1D1FFD22FEF}" type="slidenum">
              <a:rPr lang="en-US" smtClean="0"/>
              <a:t>22</a:t>
            </a:fld>
            <a:endParaRPr lang="en-US"/>
          </a:p>
        </p:txBody>
      </p:sp>
    </p:spTree>
    <p:extLst>
      <p:ext uri="{BB962C8B-B14F-4D97-AF65-F5344CB8AC3E}">
        <p14:creationId xmlns:p14="http://schemas.microsoft.com/office/powerpoint/2010/main" val="687393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notes"/>
          <p:cNvSpPr txBox="1">
            <a:spLocks noGrp="1"/>
          </p:cNvSpPr>
          <p:nvPr>
            <p:ph type="body" idx="1"/>
          </p:nvPr>
        </p:nvSpPr>
        <p:spPr>
          <a:xfrm>
            <a:off x="701041" y="4473893"/>
            <a:ext cx="560832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4:notes"/>
          <p:cNvSpPr txBox="1">
            <a:spLocks noGrp="1"/>
          </p:cNvSpPr>
          <p:nvPr>
            <p:ph type="body" idx="1"/>
          </p:nvPr>
        </p:nvSpPr>
        <p:spPr>
          <a:xfrm>
            <a:off x="701041" y="4473893"/>
            <a:ext cx="5608320" cy="3660458"/>
          </a:xfrm>
          <a:prstGeom prst="rect">
            <a:avLst/>
          </a:prstGeom>
          <a:noFill/>
          <a:ln>
            <a:noFill/>
          </a:ln>
        </p:spPr>
        <p:txBody>
          <a:bodyPr spcFirstLastPara="1" wrap="square" lIns="91425" tIns="45700" rIns="91425" bIns="45700" anchor="t" anchorCtr="0">
            <a:noAutofit/>
          </a:bodyPr>
          <a:lstStyle/>
          <a:p>
            <a:pPr marL="342900" indent="-342900">
              <a:spcAft>
                <a:spcPts val="1600"/>
              </a:spcAft>
              <a:buSzPct val="100000"/>
              <a:buChar char="–"/>
            </a:pPr>
            <a:r>
              <a:rPr lang="en-US" sz="1200" dirty="0">
                <a:solidFill>
                  <a:srgbClr val="1B2733"/>
                </a:solidFill>
                <a:latin typeface="Calibri" pitchFamily="34" charset="0"/>
                <a:ea typeface="Calibri" pitchFamily="34" charset="-122"/>
                <a:cs typeface="Calibri" pitchFamily="34" charset="-120"/>
              </a:rPr>
              <a:t>NNNF provides RBF grants and loans to Participating Organizations (POs)</a:t>
            </a:r>
            <a:endParaRPr lang="en-US" sz="1200" dirty="0"/>
          </a:p>
          <a:p>
            <a:pPr marL="342900" indent="-342900">
              <a:spcAft>
                <a:spcPts val="1600"/>
              </a:spcAft>
              <a:buSzPct val="100000"/>
              <a:buChar char="–"/>
            </a:pPr>
            <a:r>
              <a:rPr lang="en-US" sz="1200" dirty="0">
                <a:solidFill>
                  <a:srgbClr val="1B2733"/>
                </a:solidFill>
                <a:latin typeface="Calibri" pitchFamily="34" charset="0"/>
                <a:ea typeface="Calibri" pitchFamily="34" charset="-122"/>
                <a:cs typeface="Calibri" pitchFamily="34" charset="-120"/>
              </a:rPr>
              <a:t>Loans are critical for POs to import SHS amid Malawi's hard-currency shortages</a:t>
            </a:r>
            <a:endParaRPr lang="en-US" sz="1200" dirty="0"/>
          </a:p>
          <a:p>
            <a:pPr marL="342900" indent="-342900">
              <a:spcAft>
                <a:spcPts val="1600"/>
              </a:spcAft>
              <a:buSzPct val="100000"/>
              <a:buChar char="–"/>
            </a:pPr>
            <a:r>
              <a:rPr lang="en-US" sz="1200" dirty="0">
                <a:solidFill>
                  <a:srgbClr val="1B2733"/>
                </a:solidFill>
                <a:latin typeface="Calibri" pitchFamily="34" charset="0"/>
                <a:ea typeface="Calibri" pitchFamily="34" charset="-122"/>
                <a:cs typeface="Calibri" pitchFamily="34" charset="-120"/>
              </a:rPr>
              <a:t>We already monitor SHS sales/connections and PO financial health against loan covenants (e.g. liquidity ratio)</a:t>
            </a:r>
            <a:endParaRPr lang="en-US" sz="1200" dirty="0"/>
          </a:p>
          <a:p>
            <a:pPr marL="0" lvl="0" indent="0" algn="l" rtl="0">
              <a:spcBef>
                <a:spcPts val="0"/>
              </a:spcBef>
              <a:spcAft>
                <a:spcPts val="0"/>
              </a:spcAft>
              <a:buNone/>
            </a:pPr>
            <a:endParaRPr dirty="0"/>
          </a:p>
        </p:txBody>
      </p:sp>
      <p:sp>
        <p:nvSpPr>
          <p:cNvPr id="443" name="Google Shape;443;p4:notes"/>
          <p:cNvSpPr txBox="1">
            <a:spLocks noGrp="1"/>
          </p:cNvSpPr>
          <p:nvPr>
            <p:ph type="sldNum" idx="12"/>
          </p:nvPr>
        </p:nvSpPr>
        <p:spPr>
          <a:xfrm>
            <a:off x="3970938" y="8829967"/>
            <a:ext cx="303784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83DF4-681A-68FE-93DA-FF0154AF4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2A85A-4E0D-D499-297B-31F0BC34B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3EEB1-633F-2F89-7920-A28E3A2D67A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err="1">
                <a:solidFill>
                  <a:srgbClr val="FFFFFF"/>
                </a:solidFill>
                <a:latin typeface="Calibri" pitchFamily="34" charset="0"/>
                <a:ea typeface="Calibri" pitchFamily="34" charset="-122"/>
                <a:cs typeface="Calibri" pitchFamily="34" charset="-120"/>
              </a:rPr>
              <a:t>MoE</a:t>
            </a:r>
            <a:r>
              <a:rPr lang="en-US" sz="1200" i="1" dirty="0">
                <a:solidFill>
                  <a:srgbClr val="FFFFFF"/>
                </a:solidFill>
                <a:latin typeface="Calibri" pitchFamily="34" charset="0"/>
                <a:ea typeface="Calibri" pitchFamily="34" charset="-122"/>
                <a:cs typeface="Calibri" pitchFamily="34" charset="-120"/>
              </a:rPr>
              <a:t> plans to adopt KPIs from the </a:t>
            </a:r>
            <a:r>
              <a:rPr lang="en-US" sz="1200" i="1" dirty="0" err="1">
                <a:solidFill>
                  <a:srgbClr val="FFFFFF"/>
                </a:solidFill>
                <a:latin typeface="Calibri" pitchFamily="34" charset="0"/>
                <a:ea typeface="Calibri" pitchFamily="34" charset="-122"/>
                <a:cs typeface="Calibri" pitchFamily="34" charset="-120"/>
              </a:rPr>
              <a:t>PAYGo</a:t>
            </a:r>
            <a:r>
              <a:rPr lang="en-US" sz="1200" i="1" dirty="0">
                <a:solidFill>
                  <a:srgbClr val="FFFFFF"/>
                </a:solidFill>
                <a:latin typeface="Calibri" pitchFamily="34" charset="0"/>
                <a:ea typeface="Calibri" pitchFamily="34" charset="-122"/>
                <a:cs typeface="Calibri" pitchFamily="34" charset="-120"/>
              </a:rPr>
              <a:t> Performance, Reporting and Measurement (PERFORM) Monitor.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err="1">
                <a:solidFill>
                  <a:srgbClr val="FFFFFF"/>
                </a:solidFill>
                <a:latin typeface="Calibri" pitchFamily="34" charset="0"/>
                <a:ea typeface="Calibri" pitchFamily="34" charset="-122"/>
                <a:cs typeface="Calibri" pitchFamily="34" charset="-120"/>
              </a:rPr>
              <a:t>MoE</a:t>
            </a:r>
            <a:r>
              <a:rPr lang="en-US" sz="1200" i="1" dirty="0">
                <a:solidFill>
                  <a:srgbClr val="FFFFFF"/>
                </a:solidFill>
                <a:latin typeface="Calibri" pitchFamily="34" charset="0"/>
                <a:ea typeface="Calibri" pitchFamily="34" charset="-122"/>
                <a:cs typeface="Calibri" pitchFamily="34" charset="-120"/>
              </a:rPr>
              <a:t> will support POs before rollout; once rolled out, POs will share data with the platform.</a:t>
            </a:r>
            <a:endParaRPr lang="en-US" sz="1200" dirty="0"/>
          </a:p>
        </p:txBody>
      </p:sp>
      <p:sp>
        <p:nvSpPr>
          <p:cNvPr id="4" name="Slide Number Placeholder 3">
            <a:extLst>
              <a:ext uri="{FF2B5EF4-FFF2-40B4-BE49-F238E27FC236}">
                <a16:creationId xmlns:a16="http://schemas.microsoft.com/office/drawing/2014/main" id="{763BF045-DFA8-33FB-4CC7-307035723A5C}"/>
              </a:ext>
            </a:extLst>
          </p:cNvPr>
          <p:cNvSpPr>
            <a:spLocks noGrp="1"/>
          </p:cNvSpPr>
          <p:nvPr>
            <p:ph type="sldNum" sz="quarter" idx="5"/>
          </p:nvPr>
        </p:nvSpPr>
        <p:spPr/>
        <p:txBody>
          <a:bodyPr/>
          <a:lstStyle/>
          <a:p>
            <a:fld id="{AFF5915B-81DD-4511-B1F7-8AD3680A16EF}" type="slidenum">
              <a:rPr lang="en-US" smtClean="0"/>
              <a:t>25</a:t>
            </a:fld>
            <a:endParaRPr lang="en-US"/>
          </a:p>
        </p:txBody>
      </p:sp>
    </p:spTree>
    <p:extLst>
      <p:ext uri="{BB962C8B-B14F-4D97-AF65-F5344CB8AC3E}">
        <p14:creationId xmlns:p14="http://schemas.microsoft.com/office/powerpoint/2010/main" val="732936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3E5C6D71-36B2-A529-7D21-7C87771ADE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495" y="-42893"/>
            <a:ext cx="14180950" cy="6931890"/>
          </a:xfrm>
          <a:prstGeom prst="rect">
            <a:avLst/>
          </a:prstGeom>
        </p:spPr>
      </p:pic>
      <p:sp>
        <p:nvSpPr>
          <p:cNvPr id="24" name="Picture Placeholder 23">
            <a:extLst>
              <a:ext uri="{FF2B5EF4-FFF2-40B4-BE49-F238E27FC236}">
                <a16:creationId xmlns:a16="http://schemas.microsoft.com/office/drawing/2014/main" id="{4C14C3B8-6D84-438B-634B-4118A8F6D220}"/>
              </a:ext>
            </a:extLst>
          </p:cNvPr>
          <p:cNvSpPr>
            <a:spLocks noGrp="1"/>
          </p:cNvSpPr>
          <p:nvPr>
            <p:ph type="pic" sz="quarter" idx="10"/>
          </p:nvPr>
        </p:nvSpPr>
        <p:spPr>
          <a:xfrm>
            <a:off x="6400799" y="0"/>
            <a:ext cx="5853194" cy="6858000"/>
          </a:xfrm>
          <a:custGeom>
            <a:avLst/>
            <a:gdLst>
              <a:gd name="connsiteX0" fmla="*/ 2762476 w 5030009"/>
              <a:gd name="connsiteY0" fmla="*/ 0 h 5152545"/>
              <a:gd name="connsiteX1" fmla="*/ 5030009 w 5030009"/>
              <a:gd name="connsiteY1" fmla="*/ 0 h 5152545"/>
              <a:gd name="connsiteX2" fmla="*/ 5030009 w 5030009"/>
              <a:gd name="connsiteY2" fmla="*/ 5152545 h 5152545"/>
              <a:gd name="connsiteX3" fmla="*/ 2254053 w 5030009"/>
              <a:gd name="connsiteY3" fmla="*/ 5152545 h 5152545"/>
              <a:gd name="connsiteX4" fmla="*/ 2237142 w 5030009"/>
              <a:gd name="connsiteY4" fmla="*/ 5124000 h 5152545"/>
              <a:gd name="connsiteX5" fmla="*/ 2211324 w 5030009"/>
              <a:gd name="connsiteY5" fmla="*/ 5081763 h 5152545"/>
              <a:gd name="connsiteX6" fmla="*/ 2190928 w 5030009"/>
              <a:gd name="connsiteY6" fmla="*/ 5049084 h 5152545"/>
              <a:gd name="connsiteX7" fmla="*/ 2163561 w 5030009"/>
              <a:gd name="connsiteY7" fmla="*/ 5006330 h 5152545"/>
              <a:gd name="connsiteX8" fmla="*/ 2143810 w 5030009"/>
              <a:gd name="connsiteY8" fmla="*/ 4976235 h 5152545"/>
              <a:gd name="connsiteX9" fmla="*/ 2114377 w 5030009"/>
              <a:gd name="connsiteY9" fmla="*/ 4932190 h 5152545"/>
              <a:gd name="connsiteX10" fmla="*/ 2104179 w 5030009"/>
              <a:gd name="connsiteY10" fmla="*/ 4917465 h 5152545"/>
              <a:gd name="connsiteX11" fmla="*/ 2035373 w 5030009"/>
              <a:gd name="connsiteY11" fmla="*/ 4820333 h 5152545"/>
              <a:gd name="connsiteX12" fmla="*/ 2019366 w 5030009"/>
              <a:gd name="connsiteY12" fmla="*/ 4798504 h 5152545"/>
              <a:gd name="connsiteX13" fmla="*/ 1985157 w 5030009"/>
              <a:gd name="connsiteY13" fmla="*/ 4753167 h 5152545"/>
              <a:gd name="connsiteX14" fmla="*/ 1966956 w 5030009"/>
              <a:gd name="connsiteY14" fmla="*/ 4729400 h 5152545"/>
              <a:gd name="connsiteX15" fmla="*/ 1931585 w 5030009"/>
              <a:gd name="connsiteY15" fmla="*/ 4684193 h 5152545"/>
              <a:gd name="connsiteX16" fmla="*/ 1914932 w 5030009"/>
              <a:gd name="connsiteY16" fmla="*/ 4663526 h 5152545"/>
              <a:gd name="connsiteX17" fmla="*/ 1777450 w 5030009"/>
              <a:gd name="connsiteY17" fmla="*/ 4501812 h 5152545"/>
              <a:gd name="connsiteX18" fmla="*/ 1772287 w 5030009"/>
              <a:gd name="connsiteY18" fmla="*/ 4495999 h 5152545"/>
              <a:gd name="connsiteX19" fmla="*/ 1728267 w 5030009"/>
              <a:gd name="connsiteY19" fmla="*/ 4447950 h 5152545"/>
              <a:gd name="connsiteX20" fmla="*/ 1714325 w 5030009"/>
              <a:gd name="connsiteY20" fmla="*/ 4432967 h 5152545"/>
              <a:gd name="connsiteX21" fmla="*/ 1669918 w 5030009"/>
              <a:gd name="connsiteY21" fmla="*/ 4386338 h 5152545"/>
              <a:gd name="connsiteX22" fmla="*/ 1657525 w 5030009"/>
              <a:gd name="connsiteY22" fmla="*/ 4373680 h 5152545"/>
              <a:gd name="connsiteX23" fmla="*/ 1442718 w 5030009"/>
              <a:gd name="connsiteY23" fmla="*/ 4168953 h 5152545"/>
              <a:gd name="connsiteX24" fmla="*/ 1434327 w 5030009"/>
              <a:gd name="connsiteY24" fmla="*/ 4161591 h 5152545"/>
              <a:gd name="connsiteX25" fmla="*/ 1380884 w 5030009"/>
              <a:gd name="connsiteY25" fmla="*/ 4115220 h 5152545"/>
              <a:gd name="connsiteX26" fmla="*/ 1373138 w 5030009"/>
              <a:gd name="connsiteY26" fmla="*/ 4108633 h 5152545"/>
              <a:gd name="connsiteX27" fmla="*/ 1130706 w 5030009"/>
              <a:gd name="connsiteY27" fmla="*/ 3918502 h 5152545"/>
              <a:gd name="connsiteX28" fmla="*/ 1129157 w 5030009"/>
              <a:gd name="connsiteY28" fmla="*/ 3917339 h 5152545"/>
              <a:gd name="connsiteX29" fmla="*/ 1066677 w 5030009"/>
              <a:gd name="connsiteY29" fmla="*/ 3872907 h 5152545"/>
              <a:gd name="connsiteX30" fmla="*/ 1063450 w 5030009"/>
              <a:gd name="connsiteY30" fmla="*/ 3870582 h 5152545"/>
              <a:gd name="connsiteX31" fmla="*/ 0 w 5030009"/>
              <a:gd name="connsiteY31" fmla="*/ 3342297 h 5152545"/>
              <a:gd name="connsiteX32" fmla="*/ 2499357 w 5030009"/>
              <a:gd name="connsiteY32" fmla="*/ 97063 h 515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30009" h="5152545">
                <a:moveTo>
                  <a:pt x="2762476" y="0"/>
                </a:moveTo>
                <a:lnTo>
                  <a:pt x="5030009" y="0"/>
                </a:lnTo>
                <a:lnTo>
                  <a:pt x="5030009" y="5152545"/>
                </a:lnTo>
                <a:lnTo>
                  <a:pt x="2254053" y="5152545"/>
                </a:lnTo>
                <a:cubicBezTo>
                  <a:pt x="2248373" y="5142987"/>
                  <a:pt x="2242822" y="5133429"/>
                  <a:pt x="2237142" y="5124000"/>
                </a:cubicBezTo>
                <a:cubicBezTo>
                  <a:pt x="2228622" y="5109921"/>
                  <a:pt x="2219973" y="5095842"/>
                  <a:pt x="2211324" y="5081763"/>
                </a:cubicBezTo>
                <a:cubicBezTo>
                  <a:pt x="2204612" y="5070784"/>
                  <a:pt x="2197770" y="5059934"/>
                  <a:pt x="2190928" y="5049084"/>
                </a:cubicBezTo>
                <a:cubicBezTo>
                  <a:pt x="2181892" y="5034747"/>
                  <a:pt x="2172726" y="5020538"/>
                  <a:pt x="2163561" y="5006330"/>
                </a:cubicBezTo>
                <a:cubicBezTo>
                  <a:pt x="2157106" y="4996255"/>
                  <a:pt x="2150393" y="4986181"/>
                  <a:pt x="2143810" y="4976235"/>
                </a:cubicBezTo>
                <a:cubicBezTo>
                  <a:pt x="2133999" y="4961510"/>
                  <a:pt x="2124317" y="4946785"/>
                  <a:pt x="2114377" y="4932190"/>
                </a:cubicBezTo>
                <a:cubicBezTo>
                  <a:pt x="2111021" y="4927281"/>
                  <a:pt x="2107536" y="4922373"/>
                  <a:pt x="2104179" y="4917465"/>
                </a:cubicBezTo>
                <a:cubicBezTo>
                  <a:pt x="2081717" y="4884657"/>
                  <a:pt x="2058739" y="4852366"/>
                  <a:pt x="2035373" y="4820333"/>
                </a:cubicBezTo>
                <a:cubicBezTo>
                  <a:pt x="2029952" y="4813099"/>
                  <a:pt x="2024788" y="4805737"/>
                  <a:pt x="2019366" y="4798504"/>
                </a:cubicBezTo>
                <a:cubicBezTo>
                  <a:pt x="2008135" y="4783262"/>
                  <a:pt x="1996646" y="4768279"/>
                  <a:pt x="1985157" y="4753167"/>
                </a:cubicBezTo>
                <a:cubicBezTo>
                  <a:pt x="1979090" y="4745158"/>
                  <a:pt x="1973023" y="4737280"/>
                  <a:pt x="1966956" y="4729400"/>
                </a:cubicBezTo>
                <a:cubicBezTo>
                  <a:pt x="1955337" y="4714159"/>
                  <a:pt x="1943461" y="4699176"/>
                  <a:pt x="1931585" y="4684193"/>
                </a:cubicBezTo>
                <a:cubicBezTo>
                  <a:pt x="1926034" y="4677218"/>
                  <a:pt x="1920483" y="4670372"/>
                  <a:pt x="1914932" y="4663526"/>
                </a:cubicBezTo>
                <a:cubicBezTo>
                  <a:pt x="1870525" y="4608502"/>
                  <a:pt x="1824698" y="4554511"/>
                  <a:pt x="1777450" y="4501812"/>
                </a:cubicBezTo>
                <a:cubicBezTo>
                  <a:pt x="1775772" y="4499874"/>
                  <a:pt x="1773965" y="4497937"/>
                  <a:pt x="1772287" y="4495999"/>
                </a:cubicBezTo>
                <a:cubicBezTo>
                  <a:pt x="1757828" y="4479854"/>
                  <a:pt x="1743112" y="4463837"/>
                  <a:pt x="1728267" y="4447950"/>
                </a:cubicBezTo>
                <a:cubicBezTo>
                  <a:pt x="1723619" y="4442912"/>
                  <a:pt x="1718972" y="4437875"/>
                  <a:pt x="1714325" y="4432967"/>
                </a:cubicBezTo>
                <a:cubicBezTo>
                  <a:pt x="1699609" y="4417338"/>
                  <a:pt x="1684892" y="4401709"/>
                  <a:pt x="1669918" y="4386338"/>
                </a:cubicBezTo>
                <a:cubicBezTo>
                  <a:pt x="1665787" y="4382076"/>
                  <a:pt x="1661656" y="4377942"/>
                  <a:pt x="1657525" y="4373680"/>
                </a:cubicBezTo>
                <a:cubicBezTo>
                  <a:pt x="1588461" y="4302897"/>
                  <a:pt x="1516816" y="4234569"/>
                  <a:pt x="1442718" y="4168953"/>
                </a:cubicBezTo>
                <a:cubicBezTo>
                  <a:pt x="1439878" y="4166499"/>
                  <a:pt x="1437167" y="4164045"/>
                  <a:pt x="1434327" y="4161591"/>
                </a:cubicBezTo>
                <a:cubicBezTo>
                  <a:pt x="1416642" y="4145962"/>
                  <a:pt x="1398827" y="4130462"/>
                  <a:pt x="1380884" y="4115220"/>
                </a:cubicBezTo>
                <a:cubicBezTo>
                  <a:pt x="1378302" y="4113025"/>
                  <a:pt x="1375720" y="4110829"/>
                  <a:pt x="1373138" y="4108633"/>
                </a:cubicBezTo>
                <a:cubicBezTo>
                  <a:pt x="1294780" y="4042372"/>
                  <a:pt x="1213969" y="3978822"/>
                  <a:pt x="1130706" y="3918502"/>
                </a:cubicBezTo>
                <a:cubicBezTo>
                  <a:pt x="1130189" y="3918114"/>
                  <a:pt x="1129673" y="3917727"/>
                  <a:pt x="1129157" y="3917339"/>
                </a:cubicBezTo>
                <a:cubicBezTo>
                  <a:pt x="1108502" y="3902356"/>
                  <a:pt x="1087719" y="3887502"/>
                  <a:pt x="1066677" y="3872907"/>
                </a:cubicBezTo>
                <a:cubicBezTo>
                  <a:pt x="1065644" y="3872132"/>
                  <a:pt x="1064482" y="3871357"/>
                  <a:pt x="1063450" y="3870582"/>
                </a:cubicBezTo>
                <a:cubicBezTo>
                  <a:pt x="739948" y="3645705"/>
                  <a:pt x="382367" y="3466553"/>
                  <a:pt x="0" y="3342297"/>
                </a:cubicBezTo>
                <a:cubicBezTo>
                  <a:pt x="192184" y="1868483"/>
                  <a:pt x="1170070" y="641924"/>
                  <a:pt x="2499357" y="97063"/>
                </a:cubicBezTo>
                <a:close/>
              </a:path>
            </a:pathLst>
          </a:custGeom>
          <a:solidFill>
            <a:schemeClr val="bg2"/>
          </a:solidFill>
        </p:spPr>
        <p:txBody>
          <a:bodyPr wrap="square" anchor="ctr">
            <a:noAutofit/>
          </a:bodyPr>
          <a:lstStyle>
            <a:lvl1pPr marL="0" indent="0" algn="ctr">
              <a:buNone/>
              <a:defRPr sz="1733"/>
            </a:lvl1pPr>
          </a:lstStyle>
          <a:p>
            <a:endParaRPr lang="en-US" dirty="0"/>
          </a:p>
          <a:p>
            <a:endParaRPr lang="en-US" dirty="0"/>
          </a:p>
          <a:p>
            <a:endParaRPr lang="en-US" dirty="0"/>
          </a:p>
          <a:p>
            <a:r>
              <a:rPr lang="en-US" dirty="0"/>
              <a:t> </a:t>
            </a:r>
          </a:p>
          <a:p>
            <a:r>
              <a:rPr lang="en-US" dirty="0"/>
              <a:t>Click icon to place picture</a:t>
            </a:r>
          </a:p>
          <a:p>
            <a:endParaRPr lang="en-US" dirty="0"/>
          </a:p>
        </p:txBody>
      </p:sp>
      <p:sp>
        <p:nvSpPr>
          <p:cNvPr id="27" name="Title 1">
            <a:extLst>
              <a:ext uri="{FF2B5EF4-FFF2-40B4-BE49-F238E27FC236}">
                <a16:creationId xmlns:a16="http://schemas.microsoft.com/office/drawing/2014/main" id="{CCECD977-A6B8-02FD-0A40-8CE8DBB011F2}"/>
              </a:ext>
            </a:extLst>
          </p:cNvPr>
          <p:cNvSpPr>
            <a:spLocks noGrp="1"/>
          </p:cNvSpPr>
          <p:nvPr>
            <p:ph type="ctrTitle" hasCustomPrompt="1"/>
          </p:nvPr>
        </p:nvSpPr>
        <p:spPr>
          <a:xfrm>
            <a:off x="316302" y="1467421"/>
            <a:ext cx="6136257" cy="458380"/>
          </a:xfrm>
        </p:spPr>
        <p:txBody>
          <a:bodyPr anchor="t">
            <a:normAutofit/>
          </a:bodyPr>
          <a:lstStyle>
            <a:lvl1pPr algn="l">
              <a:defRPr sz="2600">
                <a:solidFill>
                  <a:schemeClr val="bg1"/>
                </a:solidFill>
              </a:defRPr>
            </a:lvl1pPr>
          </a:lstStyle>
          <a:p>
            <a:r>
              <a:rPr lang="en-US"/>
              <a:t>Presentation Title</a:t>
            </a:r>
          </a:p>
        </p:txBody>
      </p:sp>
      <p:sp>
        <p:nvSpPr>
          <p:cNvPr id="28" name="Subtitle 2">
            <a:extLst>
              <a:ext uri="{FF2B5EF4-FFF2-40B4-BE49-F238E27FC236}">
                <a16:creationId xmlns:a16="http://schemas.microsoft.com/office/drawing/2014/main" id="{EC46F550-1C06-771C-2793-D2F533607785}"/>
              </a:ext>
            </a:extLst>
          </p:cNvPr>
          <p:cNvSpPr>
            <a:spLocks noGrp="1"/>
          </p:cNvSpPr>
          <p:nvPr>
            <p:ph type="subTitle" idx="1" hasCustomPrompt="1"/>
          </p:nvPr>
        </p:nvSpPr>
        <p:spPr>
          <a:xfrm>
            <a:off x="316302" y="2010146"/>
            <a:ext cx="6136257" cy="1689863"/>
          </a:xfrm>
        </p:spPr>
        <p:txBody>
          <a:bodyPr>
            <a:normAutofit/>
          </a:bodyPr>
          <a:lstStyle>
            <a:lvl1pPr marL="0" indent="0" algn="l">
              <a:lnSpc>
                <a:spcPct val="80000"/>
              </a:lnSpc>
              <a:buNone/>
              <a:defRPr sz="2600">
                <a:solidFill>
                  <a:schemeClr val="bg1"/>
                </a:solidFill>
                <a:latin typeface="Source Sans Pro Light" panose="020B0403030403020204" pitchFamily="34" charset="0"/>
                <a:ea typeface="Source Sans Pro Light" panose="020B0403030403020204" pitchFamily="34" charset="0"/>
              </a:defRPr>
            </a:lvl1pPr>
            <a:lvl2pPr marL="371464" indent="0" algn="ctr">
              <a:buNone/>
              <a:defRPr sz="1625"/>
            </a:lvl2pPr>
            <a:lvl3pPr marL="742927" indent="0" algn="ctr">
              <a:buNone/>
              <a:defRPr sz="1462"/>
            </a:lvl3pPr>
            <a:lvl4pPr marL="1114391" indent="0" algn="ctr">
              <a:buNone/>
              <a:defRPr sz="1300"/>
            </a:lvl4pPr>
            <a:lvl5pPr marL="1485854" indent="0" algn="ctr">
              <a:buNone/>
              <a:defRPr sz="1300"/>
            </a:lvl5pPr>
            <a:lvl6pPr marL="1857318" indent="0" algn="ctr">
              <a:buNone/>
              <a:defRPr sz="1300"/>
            </a:lvl6pPr>
            <a:lvl7pPr marL="2228781" indent="0" algn="ctr">
              <a:buNone/>
              <a:defRPr sz="1300"/>
            </a:lvl7pPr>
            <a:lvl8pPr marL="2600245" indent="0" algn="ctr">
              <a:buNone/>
              <a:defRPr sz="1300"/>
            </a:lvl8pPr>
            <a:lvl9pPr marL="2971709" indent="0" algn="ctr">
              <a:buNone/>
              <a:defRPr sz="1300"/>
            </a:lvl9pPr>
          </a:lstStyle>
          <a:p>
            <a:r>
              <a:rPr lang="en-US"/>
              <a:t>Presentation subtitle</a:t>
            </a:r>
          </a:p>
          <a:p>
            <a:r>
              <a:rPr lang="en-US"/>
              <a:t>Subtitle line two</a:t>
            </a:r>
          </a:p>
        </p:txBody>
      </p:sp>
      <p:sp>
        <p:nvSpPr>
          <p:cNvPr id="34" name="Date Placeholder 3">
            <a:extLst>
              <a:ext uri="{FF2B5EF4-FFF2-40B4-BE49-F238E27FC236}">
                <a16:creationId xmlns:a16="http://schemas.microsoft.com/office/drawing/2014/main" id="{43C6A836-DC1F-8C55-8E61-072E9B1180D6}"/>
              </a:ext>
            </a:extLst>
          </p:cNvPr>
          <p:cNvSpPr>
            <a:spLocks noGrp="1"/>
          </p:cNvSpPr>
          <p:nvPr>
            <p:ph type="dt" sz="half" idx="2"/>
          </p:nvPr>
        </p:nvSpPr>
        <p:spPr>
          <a:xfrm>
            <a:off x="316302" y="6276405"/>
            <a:ext cx="2743200" cy="365125"/>
          </a:xfrm>
          <a:prstGeom prst="rect">
            <a:avLst/>
          </a:prstGeom>
        </p:spPr>
        <p:txBody>
          <a:bodyPr vert="horz" lIns="91440" tIns="45720" rIns="91440" bIns="45720" rtlCol="0" anchor="ctr"/>
          <a:lstStyle>
            <a:lvl1pPr algn="l">
              <a:defRPr sz="1300" b="1" i="0">
                <a:solidFill>
                  <a:schemeClr val="bg1"/>
                </a:solidFill>
                <a:latin typeface="Source Sans Pro Light" panose="020B0403030403020204" pitchFamily="34" charset="0"/>
                <a:ea typeface="Source Sans Pro Light" panose="020B0403030403020204" pitchFamily="34" charset="0"/>
              </a:defRPr>
            </a:lvl1pPr>
          </a:lstStyle>
          <a:p>
            <a:fld id="{45008707-F33D-D348-B6E1-D008035EFAEA}" type="datetime1">
              <a:rPr lang="en-GB" smtClean="0"/>
              <a:t>16/09/2026</a:t>
            </a:fld>
            <a:endParaRPr lang="en-US"/>
          </a:p>
        </p:txBody>
      </p:sp>
    </p:spTree>
    <p:extLst>
      <p:ext uri="{BB962C8B-B14F-4D97-AF65-F5344CB8AC3E}">
        <p14:creationId xmlns:p14="http://schemas.microsoft.com/office/powerpoint/2010/main" val="2748825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244800" y="187200"/>
            <a:ext cx="10515600" cy="4992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609585" lvl="0" indent="-482588" algn="l">
              <a:lnSpc>
                <a:spcPct val="90000"/>
              </a:lnSpc>
              <a:spcBef>
                <a:spcPts val="1000"/>
              </a:spcBef>
              <a:spcAft>
                <a:spcPts val="0"/>
              </a:spcAft>
              <a:buClr>
                <a:schemeClr val="accent2"/>
              </a:buClr>
              <a:buSzPts val="2100"/>
              <a:buChar char="•"/>
              <a:defRPr/>
            </a:lvl1pPr>
            <a:lvl2pPr marL="1219170" lvl="1" indent="-457189" algn="l">
              <a:lnSpc>
                <a:spcPct val="90000"/>
              </a:lnSpc>
              <a:spcBef>
                <a:spcPts val="500"/>
              </a:spcBef>
              <a:spcAft>
                <a:spcPts val="0"/>
              </a:spcAft>
              <a:buClr>
                <a:schemeClr val="accent2"/>
              </a:buClr>
              <a:buSzPts val="1800"/>
              <a:buChar char="•"/>
              <a:defRPr/>
            </a:lvl2pPr>
            <a:lvl3pPr marL="1828754" lvl="2" indent="-431789" algn="l">
              <a:lnSpc>
                <a:spcPct val="90000"/>
              </a:lnSpc>
              <a:spcBef>
                <a:spcPts val="500"/>
              </a:spcBef>
              <a:spcAft>
                <a:spcPts val="0"/>
              </a:spcAft>
              <a:buClr>
                <a:schemeClr val="accent2"/>
              </a:buClr>
              <a:buSzPts val="1500"/>
              <a:buChar char="•"/>
              <a:defRPr/>
            </a:lvl3pPr>
            <a:lvl4pPr marL="2438339" lvl="3" indent="-419090" algn="l">
              <a:lnSpc>
                <a:spcPct val="90000"/>
              </a:lnSpc>
              <a:spcBef>
                <a:spcPts val="500"/>
              </a:spcBef>
              <a:spcAft>
                <a:spcPts val="0"/>
              </a:spcAft>
              <a:buClr>
                <a:schemeClr val="accent2"/>
              </a:buClr>
              <a:buSzPts val="1350"/>
              <a:buChar char="•"/>
              <a:defRPr/>
            </a:lvl4pPr>
            <a:lvl5pPr marL="3047924" lvl="4" indent="-419090" algn="l">
              <a:lnSpc>
                <a:spcPct val="90000"/>
              </a:lnSpc>
              <a:spcBef>
                <a:spcPts val="500"/>
              </a:spcBef>
              <a:spcAft>
                <a:spcPts val="0"/>
              </a:spcAft>
              <a:buClr>
                <a:schemeClr val="accent2"/>
              </a:buClr>
              <a:buSzPts val="1350"/>
              <a:buChar char="•"/>
              <a:defRPr/>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42650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7_Custom Layout">
  <p:cSld name="27_Custom Layout">
    <p:spTree>
      <p:nvGrpSpPr>
        <p:cNvPr id="1" name="Shape 13"/>
        <p:cNvGrpSpPr/>
        <p:nvPr/>
      </p:nvGrpSpPr>
      <p:grpSpPr>
        <a:xfrm>
          <a:off x="0" y="0"/>
          <a:ext cx="0" cy="0"/>
          <a:chOff x="0" y="0"/>
          <a:chExt cx="0" cy="0"/>
        </a:xfrm>
      </p:grpSpPr>
    </p:spTree>
    <p:extLst>
      <p:ext uri="{BB962C8B-B14F-4D97-AF65-F5344CB8AC3E}">
        <p14:creationId xmlns:p14="http://schemas.microsoft.com/office/powerpoint/2010/main" val="168866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4B27-37BF-6013-54C3-07E0CE8C96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0EA6A4-ABD5-E277-FEF9-DD30E304FD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0A69E1-7A0D-4D20-C1C7-78B5D03D2AD4}"/>
              </a:ext>
            </a:extLst>
          </p:cNvPr>
          <p:cNvSpPr>
            <a:spLocks noGrp="1"/>
          </p:cNvSpPr>
          <p:nvPr>
            <p:ph type="dt" sz="half" idx="10"/>
          </p:nvPr>
        </p:nvSpPr>
        <p:spPr/>
        <p:txBody>
          <a:bodyPr/>
          <a:lstStyle/>
          <a:p>
            <a:fld id="{BC74ABCD-D094-BE40-BE96-C93F38C7EDE0}" type="datetimeFigureOut">
              <a:rPr lang="en-US" smtClean="0"/>
              <a:t>9/16/2026</a:t>
            </a:fld>
            <a:endParaRPr lang="en-US"/>
          </a:p>
        </p:txBody>
      </p:sp>
      <p:sp>
        <p:nvSpPr>
          <p:cNvPr id="5" name="Footer Placeholder 4">
            <a:extLst>
              <a:ext uri="{FF2B5EF4-FFF2-40B4-BE49-F238E27FC236}">
                <a16:creationId xmlns:a16="http://schemas.microsoft.com/office/drawing/2014/main" id="{7F746FB0-5C26-094C-B20B-D472BA91C7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A3E62-7E6B-4590-1D71-3C8DD5514754}"/>
              </a:ext>
            </a:extLst>
          </p:cNvPr>
          <p:cNvSpPr>
            <a:spLocks noGrp="1"/>
          </p:cNvSpPr>
          <p:nvPr>
            <p:ph type="sldNum" sz="quarter" idx="12"/>
          </p:nvPr>
        </p:nvSpPr>
        <p:spPr/>
        <p:txBody>
          <a:bodyPr/>
          <a:lstStyle/>
          <a:p>
            <a:fld id="{04035FC8-E6CB-B24A-A17F-756955099176}" type="slidenum">
              <a:rPr lang="en-US" smtClean="0"/>
              <a:t>‹#›</a:t>
            </a:fld>
            <a:endParaRPr lang="en-US"/>
          </a:p>
        </p:txBody>
      </p:sp>
    </p:spTree>
    <p:extLst>
      <p:ext uri="{BB962C8B-B14F-4D97-AF65-F5344CB8AC3E}">
        <p14:creationId xmlns:p14="http://schemas.microsoft.com/office/powerpoint/2010/main" val="340747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wo Conten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AE5D8-3748-4FF4-8C03-C4E56C0ED2B6}"/>
              </a:ext>
            </a:extLst>
          </p:cNvPr>
          <p:cNvSpPr>
            <a:spLocks noGrp="1"/>
          </p:cNvSpPr>
          <p:nvPr>
            <p:ph sz="half" idx="1"/>
          </p:nvPr>
        </p:nvSpPr>
        <p:spPr>
          <a:xfrm>
            <a:off x="304800" y="1368875"/>
            <a:ext cx="5486400" cy="4937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7DB459-6F3A-46AF-A43A-CC6B9B7AB389}"/>
              </a:ext>
            </a:extLst>
          </p:cNvPr>
          <p:cNvSpPr>
            <a:spLocks noGrp="1"/>
          </p:cNvSpPr>
          <p:nvPr>
            <p:ph sz="half" idx="2"/>
          </p:nvPr>
        </p:nvSpPr>
        <p:spPr>
          <a:xfrm>
            <a:off x="6248400" y="1368875"/>
            <a:ext cx="5486400" cy="4937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0">
            <a:extLst>
              <a:ext uri="{FF2B5EF4-FFF2-40B4-BE49-F238E27FC236}">
                <a16:creationId xmlns:a16="http://schemas.microsoft.com/office/drawing/2014/main" id="{0061B3A4-98B0-4493-80C5-31FD1956B1EA}"/>
              </a:ext>
            </a:extLst>
          </p:cNvPr>
          <p:cNvSpPr>
            <a:spLocks noGrp="1"/>
          </p:cNvSpPr>
          <p:nvPr>
            <p:ph type="title" hasCustomPrompt="1"/>
          </p:nvPr>
        </p:nvSpPr>
        <p:spPr>
          <a:xfrm>
            <a:off x="304800" y="179796"/>
            <a:ext cx="11887200" cy="640080"/>
          </a:xfrm>
        </p:spPr>
        <p:txBody>
          <a:bodyPr anchor="b">
            <a:normAutofit/>
          </a:bodyPr>
          <a:lstStyle>
            <a:lvl1pPr marL="0" indent="0">
              <a:defRPr sz="3600" cap="small" baseline="0">
                <a:solidFill>
                  <a:srgbClr val="002345"/>
                </a:solidFill>
              </a:defRPr>
            </a:lvl1pPr>
          </a:lstStyle>
          <a:p>
            <a:r>
              <a:rPr lang="en-US"/>
              <a:t>Click to Edit Master Title Style</a:t>
            </a:r>
          </a:p>
        </p:txBody>
      </p:sp>
      <p:sp>
        <p:nvSpPr>
          <p:cNvPr id="16" name="Subtitle 2">
            <a:extLst>
              <a:ext uri="{FF2B5EF4-FFF2-40B4-BE49-F238E27FC236}">
                <a16:creationId xmlns:a16="http://schemas.microsoft.com/office/drawing/2014/main" id="{62BE4676-8149-46A0-A775-263FE9402720}"/>
              </a:ext>
            </a:extLst>
          </p:cNvPr>
          <p:cNvSpPr>
            <a:spLocks noGrp="1"/>
          </p:cNvSpPr>
          <p:nvPr>
            <p:ph type="subTitle" idx="13"/>
          </p:nvPr>
        </p:nvSpPr>
        <p:spPr>
          <a:xfrm>
            <a:off x="304800" y="848605"/>
            <a:ext cx="11887200" cy="365760"/>
          </a:xfrm>
        </p:spPr>
        <p:txBody>
          <a:bodyPr anchor="ctr"/>
          <a:lstStyle>
            <a:lvl1pPr marL="0" indent="0" algn="l">
              <a:buNone/>
              <a:defRPr sz="2400" cap="small" baseline="0">
                <a:solidFill>
                  <a:srgbClr val="595959"/>
                </a:solidFill>
                <a:latin typeface="Andes" panose="02000000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7" name="Group 16">
            <a:extLst>
              <a:ext uri="{FF2B5EF4-FFF2-40B4-BE49-F238E27FC236}">
                <a16:creationId xmlns:a16="http://schemas.microsoft.com/office/drawing/2014/main" id="{4CF6D2EF-AE04-4E23-83F6-F7A8126986BC}"/>
              </a:ext>
            </a:extLst>
          </p:cNvPr>
          <p:cNvGrpSpPr/>
          <p:nvPr userDrawn="1"/>
        </p:nvGrpSpPr>
        <p:grpSpPr>
          <a:xfrm>
            <a:off x="121875" y="0"/>
            <a:ext cx="91440" cy="1224570"/>
            <a:chOff x="121875" y="0"/>
            <a:chExt cx="91440" cy="1224570"/>
          </a:xfrm>
        </p:grpSpPr>
        <p:sp>
          <p:nvSpPr>
            <p:cNvPr id="18" name="Rectangle 17">
              <a:extLst>
                <a:ext uri="{FF2B5EF4-FFF2-40B4-BE49-F238E27FC236}">
                  <a16:creationId xmlns:a16="http://schemas.microsoft.com/office/drawing/2014/main" id="{08F02F50-0F54-449A-A56D-7E102E37CB67}"/>
                </a:ext>
              </a:extLst>
            </p:cNvPr>
            <p:cNvSpPr/>
            <p:nvPr/>
          </p:nvSpPr>
          <p:spPr>
            <a:xfrm>
              <a:off x="121875" y="675930"/>
              <a:ext cx="91440" cy="548640"/>
            </a:xfrm>
            <a:prstGeom prst="rect">
              <a:avLst/>
            </a:prstGeom>
            <a:solidFill>
              <a:srgbClr val="FBE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C4F6CD-B31B-4DC7-B312-FDB2895979B8}"/>
                </a:ext>
              </a:extLst>
            </p:cNvPr>
            <p:cNvSpPr/>
            <p:nvPr/>
          </p:nvSpPr>
          <p:spPr>
            <a:xfrm>
              <a:off x="121875" y="0"/>
              <a:ext cx="91440" cy="731520"/>
            </a:xfrm>
            <a:prstGeom prst="rect">
              <a:avLst/>
            </a:prstGeom>
            <a:solidFill>
              <a:srgbClr val="0E32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3905152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C034C4-1C2A-674D-A888-04AF981758D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21401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ontents slide layout">
  <p:cSld name="1_Contents slide layout">
    <p:spTree>
      <p:nvGrpSpPr>
        <p:cNvPr id="1" name="Shape 21"/>
        <p:cNvGrpSpPr/>
        <p:nvPr/>
      </p:nvGrpSpPr>
      <p:grpSpPr>
        <a:xfrm>
          <a:off x="0" y="0"/>
          <a:ext cx="0" cy="0"/>
          <a:chOff x="0" y="0"/>
          <a:chExt cx="0" cy="0"/>
        </a:xfrm>
      </p:grpSpPr>
      <p:sp>
        <p:nvSpPr>
          <p:cNvPr id="22" name="Google Shape;22;p28"/>
          <p:cNvSpPr txBox="1">
            <a:spLocks noGrp="1"/>
          </p:cNvSpPr>
          <p:nvPr>
            <p:ph type="body" idx="1"/>
          </p:nvPr>
        </p:nvSpPr>
        <p:spPr>
          <a:xfrm>
            <a:off x="323529" y="339509"/>
            <a:ext cx="11573197" cy="724247"/>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rgbClr val="262626"/>
              </a:buClr>
              <a:buSzPts val="5400"/>
              <a:buNone/>
              <a:defRPr sz="5400" b="0">
                <a:solidFill>
                  <a:srgbClr val="262626"/>
                </a:solidFill>
                <a:latin typeface="Play"/>
                <a:ea typeface="Play"/>
                <a:cs typeface="Play"/>
                <a:sym typeface="Play"/>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41280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spTree>
    <p:extLst>
      <p:ext uri="{BB962C8B-B14F-4D97-AF65-F5344CB8AC3E}">
        <p14:creationId xmlns:p14="http://schemas.microsoft.com/office/powerpoint/2010/main" val="3912214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1_Images &amp; Contents">
    <p:spTree>
      <p:nvGrpSpPr>
        <p:cNvPr id="1" name=""/>
        <p:cNvGrpSpPr/>
        <p:nvPr/>
      </p:nvGrpSpPr>
      <p:grpSpPr>
        <a:xfrm>
          <a:off x="0" y="0"/>
          <a:ext cx="0" cy="0"/>
          <a:chOff x="0" y="0"/>
          <a:chExt cx="0" cy="0"/>
        </a:xfrm>
      </p:grpSpPr>
      <p:sp>
        <p:nvSpPr>
          <p:cNvPr id="21" name="자유형: 도형 20">
            <a:extLst>
              <a:ext uri="{FF2B5EF4-FFF2-40B4-BE49-F238E27FC236}">
                <a16:creationId xmlns:a16="http://schemas.microsoft.com/office/drawing/2014/main" id="{A1DEFAEA-9F02-4B9F-ACC6-353AF6C3EFFF}"/>
              </a:ext>
            </a:extLst>
          </p:cNvPr>
          <p:cNvSpPr>
            <a:spLocks noGrp="1"/>
          </p:cNvSpPr>
          <p:nvPr>
            <p:ph type="pic" sz="quarter" idx="11" hasCustomPrompt="1"/>
          </p:nvPr>
        </p:nvSpPr>
        <p:spPr>
          <a:xfrm>
            <a:off x="8155574" y="296099"/>
            <a:ext cx="3644538" cy="3666309"/>
          </a:xfrm>
          <a:custGeom>
            <a:avLst/>
            <a:gdLst>
              <a:gd name="connsiteX0" fmla="*/ 1171303 w 3644538"/>
              <a:gd name="connsiteY0" fmla="*/ 1323703 h 3666309"/>
              <a:gd name="connsiteX1" fmla="*/ 2342606 w 3644538"/>
              <a:gd name="connsiteY1" fmla="*/ 2495006 h 3666309"/>
              <a:gd name="connsiteX2" fmla="*/ 1171303 w 3644538"/>
              <a:gd name="connsiteY2" fmla="*/ 3666309 h 3666309"/>
              <a:gd name="connsiteX3" fmla="*/ 0 w 3644538"/>
              <a:gd name="connsiteY3" fmla="*/ 2495006 h 3666309"/>
              <a:gd name="connsiteX4" fmla="*/ 2473235 w 3644538"/>
              <a:gd name="connsiteY4" fmla="*/ 0 h 3666309"/>
              <a:gd name="connsiteX5" fmla="*/ 3644538 w 3644538"/>
              <a:gd name="connsiteY5" fmla="*/ 1171303 h 3666309"/>
              <a:gd name="connsiteX6" fmla="*/ 2473235 w 3644538"/>
              <a:gd name="connsiteY6" fmla="*/ 2342606 h 3666309"/>
              <a:gd name="connsiteX7" fmla="*/ 1301932 w 3644538"/>
              <a:gd name="connsiteY7" fmla="*/ 1171303 h 3666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4538" h="3666309">
                <a:moveTo>
                  <a:pt x="1171303" y="1323703"/>
                </a:moveTo>
                <a:lnTo>
                  <a:pt x="2342606" y="2495006"/>
                </a:lnTo>
                <a:lnTo>
                  <a:pt x="1171303" y="3666309"/>
                </a:lnTo>
                <a:lnTo>
                  <a:pt x="0" y="2495006"/>
                </a:lnTo>
                <a:close/>
                <a:moveTo>
                  <a:pt x="2473235" y="0"/>
                </a:moveTo>
                <a:lnTo>
                  <a:pt x="3644538" y="1171303"/>
                </a:lnTo>
                <a:lnTo>
                  <a:pt x="2473235" y="2342606"/>
                </a:lnTo>
                <a:lnTo>
                  <a:pt x="1301932" y="1171303"/>
                </a:ln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a:t>Your Picture Here</a:t>
            </a:r>
            <a:endParaRPr lang="ko-KR" altLang="en-US"/>
          </a:p>
        </p:txBody>
      </p:sp>
      <p:sp>
        <p:nvSpPr>
          <p:cNvPr id="22" name="자유형: 도형 21">
            <a:extLst>
              <a:ext uri="{FF2B5EF4-FFF2-40B4-BE49-F238E27FC236}">
                <a16:creationId xmlns:a16="http://schemas.microsoft.com/office/drawing/2014/main" id="{03515A44-D3E9-44BA-B3D4-43ECDBD5159D}"/>
              </a:ext>
            </a:extLst>
          </p:cNvPr>
          <p:cNvSpPr>
            <a:spLocks noGrp="1"/>
          </p:cNvSpPr>
          <p:nvPr>
            <p:ph type="pic" sz="quarter" idx="12" hasCustomPrompt="1"/>
          </p:nvPr>
        </p:nvSpPr>
        <p:spPr>
          <a:xfrm>
            <a:off x="8155574" y="2891254"/>
            <a:ext cx="3644538" cy="3666309"/>
          </a:xfrm>
          <a:custGeom>
            <a:avLst/>
            <a:gdLst>
              <a:gd name="connsiteX0" fmla="*/ 1171303 w 3644538"/>
              <a:gd name="connsiteY0" fmla="*/ 1323703 h 3666309"/>
              <a:gd name="connsiteX1" fmla="*/ 2342606 w 3644538"/>
              <a:gd name="connsiteY1" fmla="*/ 2495006 h 3666309"/>
              <a:gd name="connsiteX2" fmla="*/ 1171303 w 3644538"/>
              <a:gd name="connsiteY2" fmla="*/ 3666309 h 3666309"/>
              <a:gd name="connsiteX3" fmla="*/ 0 w 3644538"/>
              <a:gd name="connsiteY3" fmla="*/ 2495006 h 3666309"/>
              <a:gd name="connsiteX4" fmla="*/ 2473235 w 3644538"/>
              <a:gd name="connsiteY4" fmla="*/ 0 h 3666309"/>
              <a:gd name="connsiteX5" fmla="*/ 3644538 w 3644538"/>
              <a:gd name="connsiteY5" fmla="*/ 1171303 h 3666309"/>
              <a:gd name="connsiteX6" fmla="*/ 2473235 w 3644538"/>
              <a:gd name="connsiteY6" fmla="*/ 2342606 h 3666309"/>
              <a:gd name="connsiteX7" fmla="*/ 1301932 w 3644538"/>
              <a:gd name="connsiteY7" fmla="*/ 1171303 h 3666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4538" h="3666309">
                <a:moveTo>
                  <a:pt x="1171303" y="1323703"/>
                </a:moveTo>
                <a:lnTo>
                  <a:pt x="2342606" y="2495006"/>
                </a:lnTo>
                <a:lnTo>
                  <a:pt x="1171303" y="3666309"/>
                </a:lnTo>
                <a:lnTo>
                  <a:pt x="0" y="2495006"/>
                </a:lnTo>
                <a:close/>
                <a:moveTo>
                  <a:pt x="2473235" y="0"/>
                </a:moveTo>
                <a:lnTo>
                  <a:pt x="3644538" y="1171303"/>
                </a:lnTo>
                <a:lnTo>
                  <a:pt x="2473235" y="2342606"/>
                </a:lnTo>
                <a:lnTo>
                  <a:pt x="1301932" y="1171303"/>
                </a:ln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a:t>Your Picture Here</a:t>
            </a:r>
            <a:endParaRPr lang="ko-KR" altLang="en-US"/>
          </a:p>
        </p:txBody>
      </p:sp>
      <p:sp>
        <p:nvSpPr>
          <p:cNvPr id="23" name="자유형: 도형 22">
            <a:extLst>
              <a:ext uri="{FF2B5EF4-FFF2-40B4-BE49-F238E27FC236}">
                <a16:creationId xmlns:a16="http://schemas.microsoft.com/office/drawing/2014/main" id="{5CED0A4D-1B43-4F94-A1B2-796349C976DE}"/>
              </a:ext>
            </a:extLst>
          </p:cNvPr>
          <p:cNvSpPr>
            <a:spLocks noGrp="1"/>
          </p:cNvSpPr>
          <p:nvPr>
            <p:ph type="pic" sz="quarter" idx="13" hasCustomPrompt="1"/>
          </p:nvPr>
        </p:nvSpPr>
        <p:spPr>
          <a:xfrm>
            <a:off x="5551710" y="2891254"/>
            <a:ext cx="3644538" cy="3666309"/>
          </a:xfrm>
          <a:custGeom>
            <a:avLst/>
            <a:gdLst>
              <a:gd name="connsiteX0" fmla="*/ 1171303 w 3644538"/>
              <a:gd name="connsiteY0" fmla="*/ 1323703 h 3666309"/>
              <a:gd name="connsiteX1" fmla="*/ 2342606 w 3644538"/>
              <a:gd name="connsiteY1" fmla="*/ 2495006 h 3666309"/>
              <a:gd name="connsiteX2" fmla="*/ 1171303 w 3644538"/>
              <a:gd name="connsiteY2" fmla="*/ 3666309 h 3666309"/>
              <a:gd name="connsiteX3" fmla="*/ 0 w 3644538"/>
              <a:gd name="connsiteY3" fmla="*/ 2495006 h 3666309"/>
              <a:gd name="connsiteX4" fmla="*/ 2473235 w 3644538"/>
              <a:gd name="connsiteY4" fmla="*/ 0 h 3666309"/>
              <a:gd name="connsiteX5" fmla="*/ 3644538 w 3644538"/>
              <a:gd name="connsiteY5" fmla="*/ 1171303 h 3666309"/>
              <a:gd name="connsiteX6" fmla="*/ 2473235 w 3644538"/>
              <a:gd name="connsiteY6" fmla="*/ 2342606 h 3666309"/>
              <a:gd name="connsiteX7" fmla="*/ 1301932 w 3644538"/>
              <a:gd name="connsiteY7" fmla="*/ 1171303 h 3666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4538" h="3666309">
                <a:moveTo>
                  <a:pt x="1171303" y="1323703"/>
                </a:moveTo>
                <a:lnTo>
                  <a:pt x="2342606" y="2495006"/>
                </a:lnTo>
                <a:lnTo>
                  <a:pt x="1171303" y="3666309"/>
                </a:lnTo>
                <a:lnTo>
                  <a:pt x="0" y="2495006"/>
                </a:lnTo>
                <a:close/>
                <a:moveTo>
                  <a:pt x="2473235" y="0"/>
                </a:moveTo>
                <a:lnTo>
                  <a:pt x="3644538" y="1171303"/>
                </a:lnTo>
                <a:lnTo>
                  <a:pt x="2473235" y="2342606"/>
                </a:lnTo>
                <a:lnTo>
                  <a:pt x="1301932" y="1171303"/>
                </a:ln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a:t>Your Picture Here</a:t>
            </a:r>
            <a:endParaRPr lang="ko-KR" altLang="en-US"/>
          </a:p>
        </p:txBody>
      </p:sp>
      <p:sp>
        <p:nvSpPr>
          <p:cNvPr id="20" name="자유형: 도형 19">
            <a:extLst>
              <a:ext uri="{FF2B5EF4-FFF2-40B4-BE49-F238E27FC236}">
                <a16:creationId xmlns:a16="http://schemas.microsoft.com/office/drawing/2014/main" id="{1D5AFB38-0AC4-4043-A23A-C86F3145AE10}"/>
              </a:ext>
            </a:extLst>
          </p:cNvPr>
          <p:cNvSpPr>
            <a:spLocks noGrp="1"/>
          </p:cNvSpPr>
          <p:nvPr>
            <p:ph type="pic" sz="quarter" idx="10" hasCustomPrompt="1"/>
          </p:nvPr>
        </p:nvSpPr>
        <p:spPr>
          <a:xfrm>
            <a:off x="5551710" y="296099"/>
            <a:ext cx="3644538" cy="3666309"/>
          </a:xfrm>
          <a:custGeom>
            <a:avLst/>
            <a:gdLst>
              <a:gd name="connsiteX0" fmla="*/ 1171303 w 3644538"/>
              <a:gd name="connsiteY0" fmla="*/ 1323703 h 3666309"/>
              <a:gd name="connsiteX1" fmla="*/ 2342606 w 3644538"/>
              <a:gd name="connsiteY1" fmla="*/ 2495006 h 3666309"/>
              <a:gd name="connsiteX2" fmla="*/ 1171303 w 3644538"/>
              <a:gd name="connsiteY2" fmla="*/ 3666309 h 3666309"/>
              <a:gd name="connsiteX3" fmla="*/ 0 w 3644538"/>
              <a:gd name="connsiteY3" fmla="*/ 2495006 h 3666309"/>
              <a:gd name="connsiteX4" fmla="*/ 2473235 w 3644538"/>
              <a:gd name="connsiteY4" fmla="*/ 0 h 3666309"/>
              <a:gd name="connsiteX5" fmla="*/ 3644538 w 3644538"/>
              <a:gd name="connsiteY5" fmla="*/ 1171303 h 3666309"/>
              <a:gd name="connsiteX6" fmla="*/ 2473235 w 3644538"/>
              <a:gd name="connsiteY6" fmla="*/ 2342606 h 3666309"/>
              <a:gd name="connsiteX7" fmla="*/ 1301932 w 3644538"/>
              <a:gd name="connsiteY7" fmla="*/ 1171303 h 3666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4538" h="3666309">
                <a:moveTo>
                  <a:pt x="1171303" y="1323703"/>
                </a:moveTo>
                <a:lnTo>
                  <a:pt x="2342606" y="2495006"/>
                </a:lnTo>
                <a:lnTo>
                  <a:pt x="1171303" y="3666309"/>
                </a:lnTo>
                <a:lnTo>
                  <a:pt x="0" y="2495006"/>
                </a:lnTo>
                <a:close/>
                <a:moveTo>
                  <a:pt x="2473235" y="0"/>
                </a:moveTo>
                <a:lnTo>
                  <a:pt x="3644538" y="1171303"/>
                </a:lnTo>
                <a:lnTo>
                  <a:pt x="2473235" y="2342606"/>
                </a:lnTo>
                <a:lnTo>
                  <a:pt x="1301932" y="1171303"/>
                </a:lnTo>
                <a:close/>
              </a:path>
            </a:pathLst>
          </a:custGeom>
          <a:solidFill>
            <a:schemeClr val="bg1">
              <a:lumMod val="95000"/>
            </a:schemeClr>
          </a:solidFill>
          <a:effectLst/>
        </p:spPr>
        <p:txBody>
          <a:bodyPr wrap="square" anchor="ctr">
            <a:noAutofit/>
          </a:bodyPr>
          <a:lstStyle>
            <a:lvl1pPr marL="0" marR="0" indent="0" algn="ctr" defTabSz="914446" rtl="0" eaLnBrk="1" fontAlgn="auto" latinLnBrk="1" hangingPunct="1">
              <a:lnSpc>
                <a:spcPct val="90000"/>
              </a:lnSpc>
              <a:spcBef>
                <a:spcPts val="1000"/>
              </a:spcBef>
              <a:spcAft>
                <a:spcPts val="0"/>
              </a:spcAft>
              <a:buClrTx/>
              <a:buSzTx/>
              <a:buFontTx/>
              <a:buNone/>
              <a:tabLst/>
              <a:defRPr sz="1200"/>
            </a:lvl1pPr>
          </a:lstStyle>
          <a:p>
            <a:r>
              <a:rPr lang="en-US" altLang="ko-KR"/>
              <a:t>Your Picture Here</a:t>
            </a:r>
            <a:endParaRPr lang="ko-KR" altLang="en-US"/>
          </a:p>
        </p:txBody>
      </p:sp>
    </p:spTree>
    <p:extLst>
      <p:ext uri="{BB962C8B-B14F-4D97-AF65-F5344CB8AC3E}">
        <p14:creationId xmlns:p14="http://schemas.microsoft.com/office/powerpoint/2010/main" val="4185678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5.xml"/><Relationship Id="rId6" Type="http://schemas.microsoft.com/office/2007/relationships/hdphoto" Target="../media/hdphoto2.wdp"/><Relationship Id="rId5" Type="http://schemas.microsoft.com/office/2007/relationships/hdphoto" Target="../media/hdphoto1.wdp"/><Relationship Id="rId4" Type="http://schemas.openxmlformats.org/officeDocument/2006/relationships/image" Target="../media/image5.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hyperlink" Target="https://gogla.org/policy-and-regulation/end-user-subsidy-lab/" TargetMode="External"/><Relationship Id="rId3" Type="http://schemas.openxmlformats.org/officeDocument/2006/relationships/diagramLayout" Target="../diagrams/layout1.xml"/><Relationship Id="rId7" Type="http://schemas.openxmlformats.org/officeDocument/2006/relationships/image" Target="../media/image6.png"/><Relationship Id="rId12" Type="http://schemas.microsoft.com/office/2007/relationships/hdphoto" Target="../media/hdphoto4.wdp"/><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10.png"/><Relationship Id="rId5" Type="http://schemas.openxmlformats.org/officeDocument/2006/relationships/diagramColors" Target="../diagrams/colors1.xml"/><Relationship Id="rId10" Type="http://schemas.openxmlformats.org/officeDocument/2006/relationships/image" Target="../media/image9.png"/><Relationship Id="rId4" Type="http://schemas.openxmlformats.org/officeDocument/2006/relationships/diagramQuickStyle" Target="../diagrams/quickStyle1.xml"/><Relationship Id="rId9" Type="http://schemas.openxmlformats.org/officeDocument/2006/relationships/image" Target="../media/image8.png"/><Relationship Id="rId14" Type="http://schemas.openxmlformats.org/officeDocument/2006/relationships/hyperlink" Target="https://www.youtube.com/playlist?list=PLlTeH9m13WP3s9ieWtQy2WZiZOgkUTO22" TargetMode="Externa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4.sv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5.jpeg"/><Relationship Id="rId9" Type="http://schemas.microsoft.com/office/2007/relationships/diagramDrawing" Target="../diagrams/drawing2.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hyperlink" Target="https://gogla.org/reports/semi-annual-solar-market-report/2025-global-off-grid-solar-market-report/" TargetMode="Externa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hyperlink" Target="https://acumen.org/reports/paygo-at-a-crossroads/" TargetMode="External"/><Relationship Id="rId3" Type="http://schemas.openxmlformats.org/officeDocument/2006/relationships/image" Target="../media/image14.svg"/><Relationship Id="rId7" Type="http://schemas.openxmlformats.org/officeDocument/2006/relationships/image" Target="../media/image20.svg"/><Relationship Id="rId12" Type="http://schemas.openxmlformats.org/officeDocument/2006/relationships/hyperlink" Target="https://gogla.org/blog/measuring-what-matters-paygo-kpis-to-drive-smarter-growth-and-investment/"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svg"/><Relationship Id="rId11" Type="http://schemas.openxmlformats.org/officeDocument/2006/relationships/image" Target="../media/image24.svg"/><Relationship Id="rId5" Type="http://schemas.openxmlformats.org/officeDocument/2006/relationships/image" Target="../media/image18.svg"/><Relationship Id="rId15" Type="http://schemas.openxmlformats.org/officeDocument/2006/relationships/image" Target="../media/image26.svg"/><Relationship Id="rId10" Type="http://schemas.openxmlformats.org/officeDocument/2006/relationships/image" Target="../media/image23.svg"/><Relationship Id="rId4" Type="http://schemas.openxmlformats.org/officeDocument/2006/relationships/image" Target="../media/image15.jpeg"/><Relationship Id="rId9" Type="http://schemas.openxmlformats.org/officeDocument/2006/relationships/image" Target="../media/image22.svg"/><Relationship Id="rId1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4.svg"/><Relationship Id="rId7" Type="http://schemas.openxmlformats.org/officeDocument/2006/relationships/diagramQuickStyle" Target="../diagrams/quickStyle3.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5.jpeg"/><Relationship Id="rId9" Type="http://schemas.microsoft.com/office/2007/relationships/diagramDrawing" Target="../diagrams/drawing3.xml"/></Relationships>
</file>

<file path=ppt/slides/_rels/slide1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5.jpeg"/><Relationship Id="rId7" Type="http://schemas.openxmlformats.org/officeDocument/2006/relationships/diagramColors" Target="../diagrams/colors4.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5.jpeg"/><Relationship Id="rId7" Type="http://schemas.openxmlformats.org/officeDocument/2006/relationships/diagramQuickStyle" Target="../diagrams/quickStyle5.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hyperlink" Target="https://gogla.org/market-insights-data/paygo-perform-kpis/" TargetMode="External"/><Relationship Id="rId9" Type="http://schemas.microsoft.com/office/2007/relationships/diagramDrawing" Target="../diagrams/drawing5.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mailto:info@idcol.org" TargetMode="External"/><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jtracy@worldbank.org" TargetMode="External"/><Relationship Id="rId1" Type="http://schemas.openxmlformats.org/officeDocument/2006/relationships/slideLayout" Target="../slideLayouts/slideLayout6.xml"/><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hdphoto" Target="../media/hdphoto3.wdp"/><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4ED2ECC-8C46-B80B-1126-3DA62D6FD2C0}"/>
              </a:ext>
            </a:extLst>
          </p:cNvPr>
          <p:cNvSpPr/>
          <p:nvPr/>
        </p:nvSpPr>
        <p:spPr>
          <a:xfrm>
            <a:off x="0" y="0"/>
            <a:ext cx="12192000" cy="6858000"/>
          </a:xfrm>
          <a:prstGeom prst="rect">
            <a:avLst/>
          </a:prstGeom>
          <a:gradFill flip="none" rotWithShape="1">
            <a:gsLst>
              <a:gs pos="47000">
                <a:srgbClr val="103662"/>
              </a:gs>
              <a:gs pos="100000">
                <a:srgbClr val="175498"/>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e 8">
            <a:extLst>
              <a:ext uri="{FF2B5EF4-FFF2-40B4-BE49-F238E27FC236}">
                <a16:creationId xmlns:a16="http://schemas.microsoft.com/office/drawing/2014/main" id="{BDD48D0F-F992-6C87-92CA-37274549A378}"/>
              </a:ext>
            </a:extLst>
          </p:cNvPr>
          <p:cNvSpPr/>
          <p:nvPr/>
        </p:nvSpPr>
        <p:spPr>
          <a:xfrm>
            <a:off x="587119" y="-4917546"/>
            <a:ext cx="11017762" cy="9835092"/>
          </a:xfrm>
          <a:prstGeom prst="pie">
            <a:avLst>
              <a:gd name="adj1" fmla="val 21590877"/>
              <a:gd name="adj2" fmla="val 10802091"/>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itle 1">
            <a:extLst>
              <a:ext uri="{FF2B5EF4-FFF2-40B4-BE49-F238E27FC236}">
                <a16:creationId xmlns:a16="http://schemas.microsoft.com/office/drawing/2014/main" id="{74B8CBDE-500E-CEB7-64CB-C40B91F942FB}"/>
              </a:ext>
            </a:extLst>
          </p:cNvPr>
          <p:cNvSpPr txBox="1">
            <a:spLocks/>
          </p:cNvSpPr>
          <p:nvPr/>
        </p:nvSpPr>
        <p:spPr>
          <a:xfrm>
            <a:off x="35858" y="1300671"/>
            <a:ext cx="10466173" cy="308124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3800" spc="-50" dirty="0">
                <a:ln w="9525" cap="rnd" cmpd="sng" algn="ctr">
                  <a:noFill/>
                  <a:prstDash val="solid"/>
                  <a:bevel/>
                </a:ln>
                <a:solidFill>
                  <a:srgbClr val="387D9C"/>
                </a:solidFill>
                <a:latin typeface="Aparajita" panose="02020603050405020304" pitchFamily="18" charset="0"/>
                <a:cs typeface="Aparajita" panose="02020603050405020304" pitchFamily="18" charset="0"/>
              </a:rPr>
              <a:t>Subsidy Lab</a:t>
            </a:r>
            <a:endParaRPr lang="en-US" sz="13800" dirty="0">
              <a:solidFill>
                <a:srgbClr val="387D9C"/>
              </a:solidFill>
              <a:latin typeface="Aparajita" panose="02020603050405020304" pitchFamily="18" charset="0"/>
              <a:cs typeface="Aparajita" panose="02020603050405020304" pitchFamily="18" charset="0"/>
            </a:endParaRPr>
          </a:p>
        </p:txBody>
      </p:sp>
      <p:sp>
        <p:nvSpPr>
          <p:cNvPr id="16" name="object 32">
            <a:extLst>
              <a:ext uri="{FF2B5EF4-FFF2-40B4-BE49-F238E27FC236}">
                <a16:creationId xmlns:a16="http://schemas.microsoft.com/office/drawing/2014/main" id="{A0E0601B-72C8-96F1-0112-FC47C7893B3C}"/>
              </a:ext>
            </a:extLst>
          </p:cNvPr>
          <p:cNvSpPr/>
          <p:nvPr/>
        </p:nvSpPr>
        <p:spPr>
          <a:xfrm>
            <a:off x="0" y="6431691"/>
            <a:ext cx="12192000" cy="426309"/>
          </a:xfrm>
          <a:custGeom>
            <a:avLst/>
            <a:gdLst/>
            <a:ahLst/>
            <a:cxnLst/>
            <a:rect l="l" t="t" r="r" b="b"/>
            <a:pathLst>
              <a:path w="12192000" h="97790">
                <a:moveTo>
                  <a:pt x="12192000" y="0"/>
                </a:moveTo>
                <a:lnTo>
                  <a:pt x="0" y="0"/>
                </a:lnTo>
                <a:lnTo>
                  <a:pt x="0" y="97535"/>
                </a:lnTo>
                <a:lnTo>
                  <a:pt x="12192000" y="97535"/>
                </a:lnTo>
                <a:lnTo>
                  <a:pt x="12192000" y="0"/>
                </a:lnTo>
                <a:close/>
              </a:path>
            </a:pathLst>
          </a:custGeom>
          <a:solidFill>
            <a:srgbClr val="0E325D"/>
          </a:solidFill>
        </p:spPr>
        <p:txBody>
          <a:bodyPr wrap="square" lIns="0" tIns="0" rIns="0" bIns="0" rtlCol="0"/>
          <a:lstStyle/>
          <a:p>
            <a:endParaRPr>
              <a:solidFill>
                <a:srgbClr val="FFFF00"/>
              </a:solidFill>
            </a:endParaRPr>
          </a:p>
        </p:txBody>
      </p:sp>
      <p:pic>
        <p:nvPicPr>
          <p:cNvPr id="24" name="Picture 23">
            <a:extLst>
              <a:ext uri="{FF2B5EF4-FFF2-40B4-BE49-F238E27FC236}">
                <a16:creationId xmlns:a16="http://schemas.microsoft.com/office/drawing/2014/main" id="{B234CAB6-10EF-CDA9-0590-139CFE7D3A0D}"/>
              </a:ext>
            </a:extLst>
          </p:cNvPr>
          <p:cNvPicPr>
            <a:picLocks noChangeAspect="1"/>
          </p:cNvPicPr>
          <p:nvPr/>
        </p:nvPicPr>
        <p:blipFill>
          <a:blip r:embed="rId2"/>
          <a:stretch>
            <a:fillRect/>
          </a:stretch>
        </p:blipFill>
        <p:spPr>
          <a:xfrm>
            <a:off x="785524" y="4917546"/>
            <a:ext cx="1374764" cy="1374764"/>
          </a:xfrm>
          <a:prstGeom prst="rect">
            <a:avLst/>
          </a:prstGeom>
        </p:spPr>
      </p:pic>
      <p:pic>
        <p:nvPicPr>
          <p:cNvPr id="28" name="Picture 27">
            <a:extLst>
              <a:ext uri="{FF2B5EF4-FFF2-40B4-BE49-F238E27FC236}">
                <a16:creationId xmlns:a16="http://schemas.microsoft.com/office/drawing/2014/main" id="{B6A15EE3-D39F-A4BA-D42C-AAD87D92936B}"/>
              </a:ext>
            </a:extLst>
          </p:cNvPr>
          <p:cNvPicPr>
            <a:picLocks noChangeAspect="1"/>
          </p:cNvPicPr>
          <p:nvPr/>
        </p:nvPicPr>
        <p:blipFill>
          <a:blip r:embed="rId3"/>
          <a:stretch>
            <a:fillRect/>
          </a:stretch>
        </p:blipFill>
        <p:spPr>
          <a:xfrm>
            <a:off x="8966201" y="4991098"/>
            <a:ext cx="2207258" cy="1317456"/>
          </a:xfrm>
          <a:prstGeom prst="rect">
            <a:avLst/>
          </a:prstGeom>
        </p:spPr>
      </p:pic>
      <p:grpSp>
        <p:nvGrpSpPr>
          <p:cNvPr id="30" name="Group 29">
            <a:extLst>
              <a:ext uri="{FF2B5EF4-FFF2-40B4-BE49-F238E27FC236}">
                <a16:creationId xmlns:a16="http://schemas.microsoft.com/office/drawing/2014/main" id="{D11A3768-81E9-371F-6938-707F12208F9C}"/>
              </a:ext>
            </a:extLst>
          </p:cNvPr>
          <p:cNvGrpSpPr>
            <a:grpSpLocks noChangeAspect="1"/>
          </p:cNvGrpSpPr>
          <p:nvPr/>
        </p:nvGrpSpPr>
        <p:grpSpPr>
          <a:xfrm>
            <a:off x="2722791" y="5225384"/>
            <a:ext cx="2229776" cy="914400"/>
            <a:chOff x="310392" y="5336341"/>
            <a:chExt cx="2340694" cy="959886"/>
          </a:xfrm>
        </p:grpSpPr>
        <p:pic>
          <p:nvPicPr>
            <p:cNvPr id="20" name="Picture 19">
              <a:extLst>
                <a:ext uri="{FF2B5EF4-FFF2-40B4-BE49-F238E27FC236}">
                  <a16:creationId xmlns:a16="http://schemas.microsoft.com/office/drawing/2014/main" id="{2A043CD7-E09A-1583-4372-6B29B5B7934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310392" y="5336341"/>
              <a:ext cx="2332976" cy="945661"/>
            </a:xfrm>
            <a:prstGeom prst="rect">
              <a:avLst/>
            </a:prstGeom>
          </p:spPr>
        </p:pic>
        <p:pic>
          <p:nvPicPr>
            <p:cNvPr id="29" name="Picture 28">
              <a:extLst>
                <a:ext uri="{FF2B5EF4-FFF2-40B4-BE49-F238E27FC236}">
                  <a16:creationId xmlns:a16="http://schemas.microsoft.com/office/drawing/2014/main" id="{A5BF0BAE-4600-6363-0CB9-ADC2052B3D99}"/>
                </a:ext>
              </a:extLst>
            </p:cNvPr>
            <p:cNvPicPr>
              <a:picLocks noChangeAspect="1"/>
            </p:cNvPicPr>
            <p:nvPr/>
          </p:nvPicPr>
          <p:blipFill>
            <a:blip r:embed="rId4">
              <a:duotone>
                <a:schemeClr val="accent4">
                  <a:shade val="45000"/>
                  <a:satMod val="135000"/>
                </a:schemeClr>
                <a:prstClr val="white"/>
              </a:duotone>
              <a:extLst>
                <a:ext uri="{BEBA8EAE-BF5A-486C-A8C5-ECC9F3942E4B}">
                  <a14:imgProps xmlns:a14="http://schemas.microsoft.com/office/drawing/2010/main">
                    <a14:imgLayer r:embed="rId6">
                      <a14:imgEffect>
                        <a14:sharpenSoften amount="50000"/>
                      </a14:imgEffect>
                    </a14:imgLayer>
                  </a14:imgProps>
                </a:ext>
              </a:extLst>
            </a:blip>
            <a:srcRect l="40893"/>
            <a:stretch>
              <a:fillRect/>
            </a:stretch>
          </p:blipFill>
          <p:spPr>
            <a:xfrm>
              <a:off x="1272126" y="5350566"/>
              <a:ext cx="1378960" cy="945661"/>
            </a:xfrm>
            <a:prstGeom prst="rect">
              <a:avLst/>
            </a:prstGeom>
          </p:spPr>
        </p:pic>
      </p:grpSp>
      <p:grpSp>
        <p:nvGrpSpPr>
          <p:cNvPr id="2" name="Group 1">
            <a:extLst>
              <a:ext uri="{FF2B5EF4-FFF2-40B4-BE49-F238E27FC236}">
                <a16:creationId xmlns:a16="http://schemas.microsoft.com/office/drawing/2014/main" id="{3E70DAB5-C987-9111-5F35-B3710ABE080C}"/>
              </a:ext>
            </a:extLst>
          </p:cNvPr>
          <p:cNvGrpSpPr/>
          <p:nvPr/>
        </p:nvGrpSpPr>
        <p:grpSpPr>
          <a:xfrm rot="10800000">
            <a:off x="267236" y="5073173"/>
            <a:ext cx="91440" cy="1784827"/>
            <a:chOff x="121875" y="0"/>
            <a:chExt cx="91440" cy="1224570"/>
          </a:xfrm>
        </p:grpSpPr>
        <p:sp>
          <p:nvSpPr>
            <p:cNvPr id="3" name="Rectangle 2">
              <a:extLst>
                <a:ext uri="{FF2B5EF4-FFF2-40B4-BE49-F238E27FC236}">
                  <a16:creationId xmlns:a16="http://schemas.microsoft.com/office/drawing/2014/main" id="{08CCF597-932A-F34A-108B-92393C9647AB}"/>
                </a:ext>
              </a:extLst>
            </p:cNvPr>
            <p:cNvSpPr/>
            <p:nvPr/>
          </p:nvSpPr>
          <p:spPr>
            <a:xfrm>
              <a:off x="121875" y="675930"/>
              <a:ext cx="91440" cy="548640"/>
            </a:xfrm>
            <a:prstGeom prst="rect">
              <a:avLst/>
            </a:prstGeom>
            <a:solidFill>
              <a:srgbClr val="FBE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9842835-6926-DF0C-2676-609B3D65CA22}"/>
                </a:ext>
              </a:extLst>
            </p:cNvPr>
            <p:cNvSpPr/>
            <p:nvPr/>
          </p:nvSpPr>
          <p:spPr>
            <a:xfrm>
              <a:off x="121875" y="0"/>
              <a:ext cx="91440" cy="731520"/>
            </a:xfrm>
            <a:prstGeom prst="rect">
              <a:avLst/>
            </a:prstGeom>
            <a:solidFill>
              <a:srgbClr val="387D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A4BEC48D-4828-301C-6DCB-95961F2E5A29}"/>
              </a:ext>
            </a:extLst>
          </p:cNvPr>
          <p:cNvSpPr txBox="1"/>
          <p:nvPr/>
        </p:nvSpPr>
        <p:spPr>
          <a:xfrm>
            <a:off x="-17022" y="3197070"/>
            <a:ext cx="12192000" cy="658642"/>
          </a:xfrm>
          <a:prstGeom prst="rect">
            <a:avLst/>
          </a:prstGeom>
          <a:noFill/>
        </p:spPr>
        <p:txBody>
          <a:bodyPr wrap="square">
            <a:spAutoFit/>
          </a:bodyPr>
          <a:lstStyle/>
          <a:p>
            <a:pPr marL="0" marR="0" algn="ctr">
              <a:lnSpc>
                <a:spcPct val="115000"/>
              </a:lnSpc>
              <a:buNone/>
            </a:pPr>
            <a:r>
              <a:rPr lang="en-US" sz="3200" kern="100" dirty="0">
                <a:solidFill>
                  <a:schemeClr val="tx2">
                    <a:lumMod val="25000"/>
                    <a:lumOff val="75000"/>
                  </a:schemeClr>
                </a:solidFill>
                <a:effectLst/>
                <a:latin typeface="Aparajita" panose="02020603050405020304" pitchFamily="18" charset="0"/>
                <a:ea typeface="Aptos" panose="020B0004020202020204" pitchFamily="34" charset="0"/>
                <a:cs typeface="Aparajita" panose="02020603050405020304" pitchFamily="18" charset="0"/>
              </a:rPr>
              <a:t>Addressing Affordability and Last Mile </a:t>
            </a:r>
            <a:r>
              <a:rPr lang="en-US" sz="3200" kern="100" dirty="0">
                <a:solidFill>
                  <a:srgbClr val="F8DE5F"/>
                </a:solidFill>
                <a:effectLst/>
                <a:latin typeface="Aparajita" panose="02020603050405020304" pitchFamily="18" charset="0"/>
                <a:ea typeface="Aptos" panose="020B0004020202020204" pitchFamily="34" charset="0"/>
                <a:cs typeface="Aparajita" panose="02020603050405020304" pitchFamily="18" charset="0"/>
              </a:rPr>
              <a:t>Sustained Energy Access</a:t>
            </a:r>
          </a:p>
        </p:txBody>
      </p:sp>
      <p:pic>
        <p:nvPicPr>
          <p:cNvPr id="7" name="Picture 6">
            <a:extLst>
              <a:ext uri="{FF2B5EF4-FFF2-40B4-BE49-F238E27FC236}">
                <a16:creationId xmlns:a16="http://schemas.microsoft.com/office/drawing/2014/main" id="{49C02E6F-F69E-C4AC-303E-FD4098FA37FC}"/>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3000" contrast="-16000"/>
                    </a14:imgEffect>
                  </a14:imgLayer>
                </a14:imgProps>
              </a:ext>
            </a:extLst>
          </a:blip>
          <a:srcRect/>
          <a:stretch>
            <a:fillRect/>
          </a:stretch>
        </p:blipFill>
        <p:spPr>
          <a:xfrm>
            <a:off x="8859766" y="1755375"/>
            <a:ext cx="1551720" cy="1551720"/>
          </a:xfrm>
          <a:prstGeom prst="rect">
            <a:avLst/>
          </a:prstGeom>
          <a:noFill/>
        </p:spPr>
      </p:pic>
      <p:pic>
        <p:nvPicPr>
          <p:cNvPr id="13" name="Picture 12">
            <a:extLst>
              <a:ext uri="{FF2B5EF4-FFF2-40B4-BE49-F238E27FC236}">
                <a16:creationId xmlns:a16="http://schemas.microsoft.com/office/drawing/2014/main" id="{C82258E9-84EB-BF69-9656-9DC72F60650E}"/>
              </a:ext>
            </a:extLst>
          </p:cNvPr>
          <p:cNvPicPr>
            <a:picLocks noChangeAspect="1"/>
          </p:cNvPicPr>
          <p:nvPr/>
        </p:nvPicPr>
        <p:blipFill>
          <a:blip r:embed="rId9"/>
          <a:stretch>
            <a:fillRect/>
          </a:stretch>
        </p:blipFill>
        <p:spPr>
          <a:xfrm>
            <a:off x="5345302" y="5101341"/>
            <a:ext cx="3228164" cy="1137122"/>
          </a:xfrm>
          <a:prstGeom prst="rect">
            <a:avLst/>
          </a:prstGeom>
        </p:spPr>
      </p:pic>
    </p:spTree>
    <p:extLst>
      <p:ext uri="{BB962C8B-B14F-4D97-AF65-F5344CB8AC3E}">
        <p14:creationId xmlns:p14="http://schemas.microsoft.com/office/powerpoint/2010/main" val="1779262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12">
            <a:extLst>
              <a:ext uri="{FF2B5EF4-FFF2-40B4-BE49-F238E27FC236}">
                <a16:creationId xmlns:a16="http://schemas.microsoft.com/office/drawing/2014/main" id="{47955E59-A2A1-D388-CD01-097E0F543C79}"/>
              </a:ext>
            </a:extLst>
          </p:cNvPr>
          <p:cNvGraphicFramePr>
            <a:graphicFrameLocks noGrp="1"/>
          </p:cNvGraphicFramePr>
          <p:nvPr>
            <p:ph sz="half" idx="2"/>
            <p:extLst>
              <p:ext uri="{D42A27DB-BD31-4B8C-83A1-F6EECF244321}">
                <p14:modId xmlns:p14="http://schemas.microsoft.com/office/powerpoint/2010/main" val="2532941747"/>
              </p:ext>
            </p:extLst>
          </p:nvPr>
        </p:nvGraphicFramePr>
        <p:xfrm>
          <a:off x="6400799" y="844914"/>
          <a:ext cx="5486400" cy="4938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ontent Placeholder 1">
            <a:extLst>
              <a:ext uri="{FF2B5EF4-FFF2-40B4-BE49-F238E27FC236}">
                <a16:creationId xmlns:a16="http://schemas.microsoft.com/office/drawing/2014/main" id="{B2A9C0F5-CC13-9029-4A18-70AC8A66FFB8}"/>
              </a:ext>
            </a:extLst>
          </p:cNvPr>
          <p:cNvSpPr>
            <a:spLocks noGrp="1"/>
          </p:cNvSpPr>
          <p:nvPr>
            <p:ph sz="half" idx="1"/>
          </p:nvPr>
        </p:nvSpPr>
        <p:spPr>
          <a:xfrm>
            <a:off x="304801" y="1696694"/>
            <a:ext cx="5486400" cy="3235154"/>
          </a:xfrm>
        </p:spPr>
        <p:txBody>
          <a:bodyPr>
            <a:normAutofit/>
          </a:bodyPr>
          <a:lstStyle/>
          <a:p>
            <a:pPr marL="0" indent="0" fontAlgn="t">
              <a:lnSpc>
                <a:spcPct val="100000"/>
              </a:lnSpc>
              <a:buNone/>
            </a:pPr>
            <a:r>
              <a:rPr lang="en-US" sz="1700" dirty="0"/>
              <a:t>The Subsidy Lab is a collaborative platform that helps stakeholders </a:t>
            </a:r>
            <a:r>
              <a:rPr lang="en-US" sz="1700" b="1" dirty="0"/>
              <a:t>design, implement, and scale effective subsidy and financing mechanisms for energy access.</a:t>
            </a:r>
          </a:p>
          <a:p>
            <a:pPr fontAlgn="t">
              <a:lnSpc>
                <a:spcPct val="100000"/>
              </a:lnSpc>
            </a:pPr>
            <a:r>
              <a:rPr lang="en-US" sz="1700" dirty="0"/>
              <a:t>Connecting practitioners, policymakers, donors, financiers, and private sector actors</a:t>
            </a:r>
          </a:p>
          <a:p>
            <a:pPr fontAlgn="t">
              <a:lnSpc>
                <a:spcPct val="100000"/>
              </a:lnSpc>
            </a:pPr>
            <a:r>
              <a:rPr lang="en-US" sz="1700" dirty="0"/>
              <a:t>Sharing evidence, lessons learned, and practical tools</a:t>
            </a:r>
          </a:p>
          <a:p>
            <a:pPr fontAlgn="t">
              <a:lnSpc>
                <a:spcPct val="100000"/>
              </a:lnSpc>
            </a:pPr>
            <a:r>
              <a:rPr lang="en-US" sz="1700" dirty="0"/>
              <a:t>Promoting innovation and cross-sector learning</a:t>
            </a:r>
          </a:p>
          <a:p>
            <a:pPr fontAlgn="t">
              <a:lnSpc>
                <a:spcPct val="100000"/>
              </a:lnSpc>
            </a:pPr>
            <a:r>
              <a:rPr lang="en-US" sz="1700" dirty="0"/>
              <a:t>Supporting better-designed, more effective financing and subsidy approaches</a:t>
            </a:r>
          </a:p>
        </p:txBody>
      </p:sp>
      <p:sp>
        <p:nvSpPr>
          <p:cNvPr id="4" name="Title 3">
            <a:extLst>
              <a:ext uri="{FF2B5EF4-FFF2-40B4-BE49-F238E27FC236}">
                <a16:creationId xmlns:a16="http://schemas.microsoft.com/office/drawing/2014/main" id="{F6C53631-520B-0D02-846D-BFF78EBD1C4C}"/>
              </a:ext>
            </a:extLst>
          </p:cNvPr>
          <p:cNvSpPr>
            <a:spLocks noGrp="1"/>
          </p:cNvSpPr>
          <p:nvPr>
            <p:ph type="title"/>
          </p:nvPr>
        </p:nvSpPr>
        <p:spPr/>
        <p:txBody>
          <a:bodyPr/>
          <a:lstStyle/>
          <a:p>
            <a:pPr algn="l"/>
            <a:r>
              <a:rPr lang="en-US" dirty="0"/>
              <a:t>The Subsidy Lab</a:t>
            </a:r>
          </a:p>
        </p:txBody>
      </p:sp>
      <p:grpSp>
        <p:nvGrpSpPr>
          <p:cNvPr id="11" name="Group 10">
            <a:extLst>
              <a:ext uri="{FF2B5EF4-FFF2-40B4-BE49-F238E27FC236}">
                <a16:creationId xmlns:a16="http://schemas.microsoft.com/office/drawing/2014/main" id="{FEDB65B5-5C57-A56D-9A8A-16907E083F5A}"/>
              </a:ext>
            </a:extLst>
          </p:cNvPr>
          <p:cNvGrpSpPr/>
          <p:nvPr/>
        </p:nvGrpSpPr>
        <p:grpSpPr>
          <a:xfrm>
            <a:off x="10083452" y="6313550"/>
            <a:ext cx="2121074" cy="457200"/>
            <a:chOff x="10070927" y="6110702"/>
            <a:chExt cx="2121074" cy="457200"/>
          </a:xfrm>
        </p:grpSpPr>
        <p:sp>
          <p:nvSpPr>
            <p:cNvPr id="12" name="Rectangle 11">
              <a:extLst>
                <a:ext uri="{FF2B5EF4-FFF2-40B4-BE49-F238E27FC236}">
                  <a16:creationId xmlns:a16="http://schemas.microsoft.com/office/drawing/2014/main" id="{80456EF9-7185-25FE-DA36-F06E4F9B7D52}"/>
                </a:ext>
              </a:extLst>
            </p:cNvPr>
            <p:cNvSpPr/>
            <p:nvPr/>
          </p:nvSpPr>
          <p:spPr>
            <a:xfrm>
              <a:off x="10070927" y="6110702"/>
              <a:ext cx="2121074" cy="457200"/>
            </a:xfrm>
            <a:prstGeom prst="rect">
              <a:avLst/>
            </a:prstGeom>
            <a:solidFill>
              <a:srgbClr val="387D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dirty="0">
                  <a:latin typeface="+mj-lt"/>
                </a:rPr>
                <a:t> SUBSIDY LAB</a:t>
              </a:r>
            </a:p>
          </p:txBody>
        </p:sp>
        <p:pic>
          <p:nvPicPr>
            <p:cNvPr id="13" name="Picture 12">
              <a:extLst>
                <a:ext uri="{FF2B5EF4-FFF2-40B4-BE49-F238E27FC236}">
                  <a16:creationId xmlns:a16="http://schemas.microsoft.com/office/drawing/2014/main" id="{4EDB6553-E43F-B957-95F1-5715444A3D20}"/>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3000" contrast="-16000"/>
                      </a14:imgEffect>
                    </a14:imgLayer>
                  </a14:imgProps>
                </a:ext>
              </a:extLst>
            </a:blip>
            <a:srcRect/>
            <a:stretch>
              <a:fillRect/>
            </a:stretch>
          </p:blipFill>
          <p:spPr>
            <a:xfrm>
              <a:off x="11691819" y="6128275"/>
              <a:ext cx="411480" cy="411480"/>
            </a:xfrm>
            <a:prstGeom prst="rect">
              <a:avLst/>
            </a:prstGeom>
            <a:noFill/>
          </p:spPr>
        </p:pic>
      </p:grpSp>
      <p:grpSp>
        <p:nvGrpSpPr>
          <p:cNvPr id="15" name="Group 14">
            <a:extLst>
              <a:ext uri="{FF2B5EF4-FFF2-40B4-BE49-F238E27FC236}">
                <a16:creationId xmlns:a16="http://schemas.microsoft.com/office/drawing/2014/main" id="{BA3D2641-6256-290A-494A-79261D06D205}"/>
              </a:ext>
            </a:extLst>
          </p:cNvPr>
          <p:cNvGrpSpPr/>
          <p:nvPr/>
        </p:nvGrpSpPr>
        <p:grpSpPr>
          <a:xfrm>
            <a:off x="6900161" y="0"/>
            <a:ext cx="5215663" cy="1002534"/>
            <a:chOff x="6958514" y="0"/>
            <a:chExt cx="5215663" cy="1002534"/>
          </a:xfrm>
        </p:grpSpPr>
        <p:pic>
          <p:nvPicPr>
            <p:cNvPr id="17" name="Picture 16">
              <a:extLst>
                <a:ext uri="{FF2B5EF4-FFF2-40B4-BE49-F238E27FC236}">
                  <a16:creationId xmlns:a16="http://schemas.microsoft.com/office/drawing/2014/main" id="{6499D06F-3EC6-905B-164E-93F19D70A29B}"/>
                </a:ext>
              </a:extLst>
            </p:cNvPr>
            <p:cNvPicPr>
              <a:picLocks noChangeAspect="1"/>
            </p:cNvPicPr>
            <p:nvPr/>
          </p:nvPicPr>
          <p:blipFill>
            <a:blip r:embed="rId9"/>
            <a:srcRect l="18439" t="4842" r="44120"/>
            <a:stretch/>
          </p:blipFill>
          <p:spPr>
            <a:xfrm>
              <a:off x="9174259" y="0"/>
              <a:ext cx="2999918" cy="1002534"/>
            </a:xfrm>
            <a:prstGeom prst="rect">
              <a:avLst/>
            </a:prstGeom>
          </p:spPr>
        </p:pic>
        <p:pic>
          <p:nvPicPr>
            <p:cNvPr id="18" name="Picture 17" descr="A close-up of a logo&#10;&#10;Description automatically generated">
              <a:extLst>
                <a:ext uri="{FF2B5EF4-FFF2-40B4-BE49-F238E27FC236}">
                  <a16:creationId xmlns:a16="http://schemas.microsoft.com/office/drawing/2014/main" id="{F1116442-8295-23FA-3D9A-9BF305E8DAA2}"/>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l="7667" t="36501" r="85194" b="33887"/>
            <a:stretch/>
          </p:blipFill>
          <p:spPr>
            <a:xfrm>
              <a:off x="6958514" y="129710"/>
              <a:ext cx="772190" cy="762656"/>
            </a:xfrm>
            <a:prstGeom prst="rect">
              <a:avLst/>
            </a:prstGeom>
          </p:spPr>
        </p:pic>
      </p:grpSp>
      <p:pic>
        <p:nvPicPr>
          <p:cNvPr id="16" name="Picture 15" descr="A logo of a company&#10;&#10;AI-generated content may be incorrect.">
            <a:extLst>
              <a:ext uri="{FF2B5EF4-FFF2-40B4-BE49-F238E27FC236}">
                <a16:creationId xmlns:a16="http://schemas.microsoft.com/office/drawing/2014/main" id="{A15E881C-EA4B-F344-D3E3-F453059321EA}"/>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Lst>
          </a:blip>
          <a:stretch>
            <a:fillRect/>
          </a:stretch>
        </p:blipFill>
        <p:spPr>
          <a:xfrm>
            <a:off x="7822563" y="181834"/>
            <a:ext cx="1265995" cy="729083"/>
          </a:xfrm>
          <a:prstGeom prst="rect">
            <a:avLst/>
          </a:prstGeom>
        </p:spPr>
      </p:pic>
      <p:sp>
        <p:nvSpPr>
          <p:cNvPr id="19" name="Subtitle 21">
            <a:extLst>
              <a:ext uri="{FF2B5EF4-FFF2-40B4-BE49-F238E27FC236}">
                <a16:creationId xmlns:a16="http://schemas.microsoft.com/office/drawing/2014/main" id="{7EE02825-2EAB-C9F1-D9B2-69BFA04DA5D4}"/>
              </a:ext>
            </a:extLst>
          </p:cNvPr>
          <p:cNvSpPr>
            <a:spLocks noGrp="1"/>
          </p:cNvSpPr>
          <p:nvPr>
            <p:ph type="subTitle" idx="13"/>
          </p:nvPr>
        </p:nvSpPr>
        <p:spPr>
          <a:xfrm>
            <a:off x="304800" y="848605"/>
            <a:ext cx="11887200" cy="365760"/>
          </a:xfrm>
        </p:spPr>
        <p:txBody>
          <a:bodyPr>
            <a:normAutofit fontScale="85000" lnSpcReduction="10000"/>
          </a:bodyPr>
          <a:lstStyle/>
          <a:p>
            <a:r>
              <a:rPr lang="en-US" dirty="0"/>
              <a:t>Who we are, What we do</a:t>
            </a:r>
          </a:p>
        </p:txBody>
      </p:sp>
      <p:sp>
        <p:nvSpPr>
          <p:cNvPr id="20" name="TextBox 16">
            <a:extLst>
              <a:ext uri="{FF2B5EF4-FFF2-40B4-BE49-F238E27FC236}">
                <a16:creationId xmlns:a16="http://schemas.microsoft.com/office/drawing/2014/main" id="{8151700D-5AD9-E190-59E0-6586E7018EA4}"/>
              </a:ext>
            </a:extLst>
          </p:cNvPr>
          <p:cNvSpPr txBox="1"/>
          <p:nvPr/>
        </p:nvSpPr>
        <p:spPr>
          <a:xfrm>
            <a:off x="0" y="5253975"/>
            <a:ext cx="12192000" cy="369332"/>
          </a:xfrm>
          <a:prstGeom prst="rect">
            <a:avLst/>
          </a:prstGeom>
          <a:solidFill>
            <a:srgbClr val="FDB713"/>
          </a:solidFill>
        </p:spPr>
        <p:txBody>
          <a:bodyPr wrap="squar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cs typeface="Arial" panose="020B0604020202020204" pitchFamily="34" charset="0"/>
              </a:rPr>
              <a:t>The lab is coordinated by ESMAP, </a:t>
            </a:r>
            <a:r>
              <a:rPr lang="en-US" dirty="0" err="1">
                <a:cs typeface="Arial" panose="020B0604020202020204" pitchFamily="34" charset="0"/>
              </a:rPr>
              <a:t>EnDev</a:t>
            </a:r>
            <a:r>
              <a:rPr lang="en-US" dirty="0">
                <a:cs typeface="Arial" panose="020B0604020202020204" pitchFamily="34" charset="0"/>
              </a:rPr>
              <a:t>, GOGLA and CCA, but welcomes the participation of all stakeholders.</a:t>
            </a:r>
          </a:p>
        </p:txBody>
      </p:sp>
      <p:sp>
        <p:nvSpPr>
          <p:cNvPr id="21" name="TextBox 19">
            <a:extLst>
              <a:ext uri="{FF2B5EF4-FFF2-40B4-BE49-F238E27FC236}">
                <a16:creationId xmlns:a16="http://schemas.microsoft.com/office/drawing/2014/main" id="{FAA9ECAB-C548-7659-E447-0A00C798E786}"/>
              </a:ext>
            </a:extLst>
          </p:cNvPr>
          <p:cNvSpPr txBox="1"/>
          <p:nvPr/>
        </p:nvSpPr>
        <p:spPr>
          <a:xfrm>
            <a:off x="0" y="5701626"/>
            <a:ext cx="11510053"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lvl="0" algn="l" rtl="0" eaLnBrk="1" fontAlgn="auto" latinLnBrk="0" hangingPunct="1">
              <a:lnSpc>
                <a:spcPct val="100000"/>
              </a:lnSpc>
              <a:spcBef>
                <a:spcPts val="0"/>
              </a:spcBef>
              <a:spcAft>
                <a:spcPts val="0"/>
              </a:spcAft>
              <a:buClrTx/>
              <a:buSzTx/>
            </a:pPr>
            <a:r>
              <a:rPr lang="en-US" sz="1800" b="0" dirty="0">
                <a:solidFill>
                  <a:schemeClr val="tx1"/>
                </a:solidFill>
                <a:latin typeface="Aptos" panose="020B0004020202020204" pitchFamily="34" charset="0"/>
                <a:cs typeface="Arial" panose="020B0604020202020204" pitchFamily="34" charset="0"/>
              </a:rPr>
              <a:t>Resource hub online: </a:t>
            </a:r>
            <a:r>
              <a:rPr lang="en-US" sz="1800" b="0" dirty="0">
                <a:solidFill>
                  <a:srgbClr val="002345"/>
                </a:solidFill>
                <a:latin typeface="Aptos" panose="020B0004020202020204" pitchFamily="34" charset="0"/>
                <a:cs typeface="Arial" panose="020B0604020202020204" pitchFamily="34" charset="0"/>
                <a:hlinkClick r:id="rId13"/>
              </a:rPr>
              <a:t>https://gogla.org/policy-and-regulation/end-user-subsidy-lab/</a:t>
            </a:r>
            <a:endParaRPr lang="en-US" sz="1800" b="0" dirty="0">
              <a:solidFill>
                <a:srgbClr val="002345"/>
              </a:solidFill>
              <a:latin typeface="Aptos" panose="020B0004020202020204" pitchFamily="34" charset="0"/>
              <a:cs typeface="Arial" panose="020B0604020202020204" pitchFamily="34" charset="0"/>
            </a:endParaRPr>
          </a:p>
          <a:p>
            <a:pPr marR="0" lvl="0" algn="l" rtl="0" eaLnBrk="1" fontAlgn="auto" latinLnBrk="0" hangingPunct="1">
              <a:lnSpc>
                <a:spcPct val="100000"/>
              </a:lnSpc>
              <a:spcBef>
                <a:spcPts val="0"/>
              </a:spcBef>
              <a:spcAft>
                <a:spcPts val="0"/>
              </a:spcAft>
              <a:buClrTx/>
              <a:buSzTx/>
            </a:pPr>
            <a:r>
              <a:rPr lang="en-US" dirty="0">
                <a:solidFill>
                  <a:srgbClr val="002345"/>
                </a:solidFill>
                <a:latin typeface="Aptos" panose="020B0004020202020204" pitchFamily="34" charset="0"/>
                <a:cs typeface="Arial" panose="020B0604020202020204" pitchFamily="34" charset="0"/>
              </a:rPr>
              <a:t>YouTube channel: </a:t>
            </a:r>
            <a:r>
              <a:rPr lang="en-US" dirty="0">
                <a:solidFill>
                  <a:srgbClr val="002345"/>
                </a:solidFill>
                <a:latin typeface="Aptos" panose="020B0004020202020204" pitchFamily="34" charset="0"/>
                <a:cs typeface="Arial" panose="020B0604020202020204" pitchFamily="34" charset="0"/>
                <a:hlinkClick r:id="rId14"/>
              </a:rPr>
              <a:t>https://www.youtube.com/playlist?list=PLlTeH9m13WP3s9ieWtQy2WZiZOgkUTO22</a:t>
            </a:r>
            <a:endParaRPr lang="en-US" dirty="0">
              <a:solidFill>
                <a:srgbClr val="002345"/>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55046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AB19B-6D2A-FBC5-8126-555D3022E537}"/>
            </a:ext>
          </a:extLst>
        </p:cNvPr>
        <p:cNvGrpSpPr/>
        <p:nvPr/>
      </p:nvGrpSpPr>
      <p:grpSpPr>
        <a:xfrm>
          <a:off x="0" y="0"/>
          <a:ext cx="0" cy="0"/>
          <a:chOff x="0" y="0"/>
          <a:chExt cx="0" cy="0"/>
        </a:xfrm>
      </p:grpSpPr>
      <p:sp>
        <p:nvSpPr>
          <p:cNvPr id="15" name="Text Placeholder 8">
            <a:extLst>
              <a:ext uri="{FF2B5EF4-FFF2-40B4-BE49-F238E27FC236}">
                <a16:creationId xmlns:a16="http://schemas.microsoft.com/office/drawing/2014/main" id="{728CE390-7F77-6793-E3CD-ED6AFC1B26D2}"/>
              </a:ext>
            </a:extLst>
          </p:cNvPr>
          <p:cNvSpPr>
            <a:spLocks noGrp="1"/>
          </p:cNvSpPr>
          <p:nvPr>
            <p:ph sz="half" idx="1"/>
          </p:nvPr>
        </p:nvSpPr>
        <p:spPr>
          <a:xfrm>
            <a:off x="341429" y="1839791"/>
            <a:ext cx="10761999" cy="4937760"/>
          </a:xfrm>
        </p:spPr>
        <p:txBody>
          <a:bodyPr>
            <a:normAutofit/>
          </a:bodyPr>
          <a:lstStyle/>
          <a:p>
            <a:pPr marL="342900" indent="-342900">
              <a:buFont typeface="+mj-lt"/>
              <a:buAutoNum type="arabicPeriod"/>
            </a:pPr>
            <a:endParaRPr lang="en-US" sz="2400" dirty="0"/>
          </a:p>
          <a:p>
            <a:pPr marL="342900" indent="-342900">
              <a:buFont typeface="+mj-lt"/>
              <a:buAutoNum type="arabicPeriod"/>
            </a:pPr>
            <a:r>
              <a:rPr lang="en-US" sz="2400" dirty="0"/>
              <a:t>Presentation – Guidance Note on </a:t>
            </a:r>
            <a:r>
              <a:rPr lang="en-US" sz="2400" dirty="0" err="1"/>
              <a:t>PAYGo</a:t>
            </a:r>
            <a:r>
              <a:rPr lang="en-US" sz="2400" dirty="0"/>
              <a:t> RBFs. Alison Boess, consultant, GOGLA</a:t>
            </a:r>
          </a:p>
          <a:p>
            <a:pPr marL="342900" indent="-342900">
              <a:buFont typeface="+mj-lt"/>
              <a:buAutoNum type="arabicPeriod"/>
            </a:pPr>
            <a:endParaRPr lang="en-US" sz="2400" dirty="0"/>
          </a:p>
          <a:p>
            <a:pPr marL="342900" indent="-342900">
              <a:buFont typeface="+mj-lt"/>
              <a:buAutoNum type="arabicPeriod"/>
            </a:pPr>
            <a:r>
              <a:rPr lang="en-US" sz="2400" dirty="0"/>
              <a:t>Case Study – MAIS ENERGIA in Mozambique. Christian </a:t>
            </a:r>
            <a:r>
              <a:rPr lang="en-US" sz="2400" dirty="0" err="1"/>
              <a:t>Schattenmann</a:t>
            </a:r>
            <a:r>
              <a:rPr lang="en-US" sz="2400" dirty="0"/>
              <a:t>, Head of Energy Access, Bamboo Capital Partners.</a:t>
            </a:r>
          </a:p>
          <a:p>
            <a:pPr marL="342900" indent="-342900">
              <a:buFont typeface="+mj-lt"/>
              <a:buAutoNum type="arabicPeriod"/>
            </a:pPr>
            <a:endParaRPr lang="en-US" sz="2400" dirty="0"/>
          </a:p>
          <a:p>
            <a:pPr marL="342900" indent="-342900">
              <a:buFont typeface="+mj-lt"/>
              <a:buAutoNum type="arabicPeriod"/>
            </a:pPr>
            <a:r>
              <a:rPr lang="en-US" sz="2400" dirty="0"/>
              <a:t>Case Study – Ngwee </a:t>
            </a:r>
            <a:r>
              <a:rPr lang="en-US" sz="2400" dirty="0" err="1"/>
              <a:t>Ngwee</a:t>
            </a:r>
            <a:r>
              <a:rPr lang="en-US" sz="2400" dirty="0"/>
              <a:t> </a:t>
            </a:r>
            <a:r>
              <a:rPr lang="en-US" sz="2400" dirty="0" err="1"/>
              <a:t>Ngwee</a:t>
            </a:r>
            <a:r>
              <a:rPr lang="en-US" sz="2400" dirty="0"/>
              <a:t> Fund in Malawi, James </a:t>
            </a:r>
            <a:r>
              <a:rPr lang="en-US" sz="2400" dirty="0" err="1"/>
              <a:t>Namalima</a:t>
            </a:r>
            <a:r>
              <a:rPr lang="en-US" sz="2400" dirty="0"/>
              <a:t>, Deputy Project Manager, ASCENT, Government of Malawi.</a:t>
            </a:r>
          </a:p>
          <a:p>
            <a:pPr marL="342900" indent="-342900">
              <a:buFont typeface="+mj-lt"/>
              <a:buAutoNum type="arabicPeriod"/>
            </a:pPr>
            <a:endParaRPr lang="en-US" sz="2400" dirty="0"/>
          </a:p>
          <a:p>
            <a:pPr marL="342900" indent="-342900">
              <a:buFont typeface="+mj-lt"/>
              <a:buAutoNum type="arabicPeriod"/>
            </a:pPr>
            <a:r>
              <a:rPr lang="en-US" sz="2400" dirty="0"/>
              <a:t>Group discussion.</a:t>
            </a:r>
          </a:p>
        </p:txBody>
      </p:sp>
      <p:sp>
        <p:nvSpPr>
          <p:cNvPr id="4" name="Title 3">
            <a:extLst>
              <a:ext uri="{FF2B5EF4-FFF2-40B4-BE49-F238E27FC236}">
                <a16:creationId xmlns:a16="http://schemas.microsoft.com/office/drawing/2014/main" id="{C7A3BD94-EE39-BF44-5E44-5D6A0DF23155}"/>
              </a:ext>
            </a:extLst>
          </p:cNvPr>
          <p:cNvSpPr>
            <a:spLocks noGrp="1"/>
          </p:cNvSpPr>
          <p:nvPr>
            <p:ph type="title"/>
          </p:nvPr>
        </p:nvSpPr>
        <p:spPr>
          <a:xfrm>
            <a:off x="279770" y="700648"/>
            <a:ext cx="11887200" cy="640080"/>
          </a:xfrm>
        </p:spPr>
        <p:txBody>
          <a:bodyPr>
            <a:normAutofit fontScale="90000"/>
          </a:bodyPr>
          <a:lstStyle/>
          <a:p>
            <a:pPr algn="l"/>
            <a:r>
              <a:rPr lang="en-US" dirty="0"/>
              <a:t>Guidance for </a:t>
            </a:r>
            <a:r>
              <a:rPr lang="en-US" dirty="0" err="1"/>
              <a:t>PAYGo</a:t>
            </a:r>
            <a:r>
              <a:rPr lang="en-US" dirty="0"/>
              <a:t> RBFs: Strengthening how we Measure and Incentivize Sustained Energy Access</a:t>
            </a:r>
          </a:p>
        </p:txBody>
      </p:sp>
      <p:sp>
        <p:nvSpPr>
          <p:cNvPr id="22" name="Subtitle 21">
            <a:extLst>
              <a:ext uri="{FF2B5EF4-FFF2-40B4-BE49-F238E27FC236}">
                <a16:creationId xmlns:a16="http://schemas.microsoft.com/office/drawing/2014/main" id="{7BDFADFC-E047-C754-61C0-A650010382C7}"/>
              </a:ext>
            </a:extLst>
          </p:cNvPr>
          <p:cNvSpPr>
            <a:spLocks noGrp="1"/>
          </p:cNvSpPr>
          <p:nvPr>
            <p:ph type="subTitle" idx="13"/>
          </p:nvPr>
        </p:nvSpPr>
        <p:spPr>
          <a:xfrm>
            <a:off x="341430" y="1638415"/>
            <a:ext cx="11887200" cy="365760"/>
          </a:xfrm>
        </p:spPr>
        <p:txBody>
          <a:bodyPr>
            <a:normAutofit fontScale="85000" lnSpcReduction="10000"/>
          </a:bodyPr>
          <a:lstStyle/>
          <a:p>
            <a:r>
              <a:rPr lang="en-US" dirty="0"/>
              <a:t>Agenda &amp; Speakers</a:t>
            </a:r>
          </a:p>
        </p:txBody>
      </p:sp>
      <p:grpSp>
        <p:nvGrpSpPr>
          <p:cNvPr id="2" name="Group 1">
            <a:extLst>
              <a:ext uri="{FF2B5EF4-FFF2-40B4-BE49-F238E27FC236}">
                <a16:creationId xmlns:a16="http://schemas.microsoft.com/office/drawing/2014/main" id="{672C7971-B8DE-1C66-328B-55156CAB1192}"/>
              </a:ext>
            </a:extLst>
          </p:cNvPr>
          <p:cNvGrpSpPr/>
          <p:nvPr/>
        </p:nvGrpSpPr>
        <p:grpSpPr>
          <a:xfrm>
            <a:off x="10083452" y="6313550"/>
            <a:ext cx="2121074" cy="457200"/>
            <a:chOff x="10070927" y="6110702"/>
            <a:chExt cx="2121074" cy="457200"/>
          </a:xfrm>
        </p:grpSpPr>
        <p:sp>
          <p:nvSpPr>
            <p:cNvPr id="3" name="Rectangle 2">
              <a:extLst>
                <a:ext uri="{FF2B5EF4-FFF2-40B4-BE49-F238E27FC236}">
                  <a16:creationId xmlns:a16="http://schemas.microsoft.com/office/drawing/2014/main" id="{FA1378F1-0680-D342-F325-2DA0CCAC87D7}"/>
                </a:ext>
              </a:extLst>
            </p:cNvPr>
            <p:cNvSpPr/>
            <p:nvPr/>
          </p:nvSpPr>
          <p:spPr>
            <a:xfrm>
              <a:off x="10070927" y="6110702"/>
              <a:ext cx="2121074" cy="457200"/>
            </a:xfrm>
            <a:prstGeom prst="rect">
              <a:avLst/>
            </a:prstGeom>
            <a:solidFill>
              <a:srgbClr val="387D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dirty="0">
                  <a:latin typeface="+mj-lt"/>
                </a:rPr>
                <a:t> SUBSIDY LAB</a:t>
              </a:r>
            </a:p>
          </p:txBody>
        </p:sp>
        <p:pic>
          <p:nvPicPr>
            <p:cNvPr id="5" name="Picture 4">
              <a:extLst>
                <a:ext uri="{FF2B5EF4-FFF2-40B4-BE49-F238E27FC236}">
                  <a16:creationId xmlns:a16="http://schemas.microsoft.com/office/drawing/2014/main" id="{FE13D809-39F5-5E6F-5D5E-1C6EE11B9FF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3000" contrast="-16000"/>
                      </a14:imgEffect>
                    </a14:imgLayer>
                  </a14:imgProps>
                </a:ext>
              </a:extLst>
            </a:blip>
            <a:srcRect/>
            <a:stretch>
              <a:fillRect/>
            </a:stretch>
          </p:blipFill>
          <p:spPr>
            <a:xfrm>
              <a:off x="11691819" y="6128275"/>
              <a:ext cx="411480" cy="411480"/>
            </a:xfrm>
            <a:prstGeom prst="rect">
              <a:avLst/>
            </a:prstGeom>
            <a:noFill/>
          </p:spPr>
        </p:pic>
      </p:grpSp>
    </p:spTree>
    <p:extLst>
      <p:ext uri="{BB962C8B-B14F-4D97-AF65-F5344CB8AC3E}">
        <p14:creationId xmlns:p14="http://schemas.microsoft.com/office/powerpoint/2010/main" val="450993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E30BA71-B4A1-0E86-0DE7-7CAD4111324F}"/>
              </a:ext>
            </a:extLst>
          </p:cNvPr>
          <p:cNvSpPr>
            <a:spLocks noGrp="1"/>
          </p:cNvSpPr>
          <p:nvPr>
            <p:ph type="pic" sz="quarter" idx="10"/>
          </p:nvPr>
        </p:nvSpPr>
        <p:spPr>
          <a:xfrm>
            <a:off x="6354305" y="0"/>
            <a:ext cx="5853193" cy="6858000"/>
          </a:xfrm>
        </p:spPr>
        <p:txBody>
          <a:bodyPr/>
          <a:lstStyle/>
          <a:p>
            <a:endParaRPr lang="en-GB"/>
          </a:p>
        </p:txBody>
      </p:sp>
      <p:sp>
        <p:nvSpPr>
          <p:cNvPr id="3" name="Title 2">
            <a:extLst>
              <a:ext uri="{FF2B5EF4-FFF2-40B4-BE49-F238E27FC236}">
                <a16:creationId xmlns:a16="http://schemas.microsoft.com/office/drawing/2014/main" id="{27547F7A-1E44-30A1-04E2-62E34D2D8C62}"/>
              </a:ext>
            </a:extLst>
          </p:cNvPr>
          <p:cNvSpPr>
            <a:spLocks noGrp="1"/>
          </p:cNvSpPr>
          <p:nvPr>
            <p:ph type="ctrTitle"/>
          </p:nvPr>
        </p:nvSpPr>
        <p:spPr>
          <a:xfrm>
            <a:off x="440286" y="3140162"/>
            <a:ext cx="6458053" cy="458380"/>
          </a:xfrm>
        </p:spPr>
        <p:txBody>
          <a:bodyPr>
            <a:noAutofit/>
          </a:bodyPr>
          <a:lstStyle/>
          <a:p>
            <a:pPr lvl="0" defTabSz="1219170">
              <a:buClr>
                <a:srgbClr val="000000"/>
              </a:buClr>
              <a:defRPr/>
            </a:pPr>
            <a:r>
              <a:rPr lang="en-GB" sz="3200" b="1" dirty="0">
                <a:latin typeface="Source Sans Pro" panose="020B0503030403020204" pitchFamily="34" charset="0"/>
                <a:ea typeface="Source Sans Pro" panose="020B0503030403020204" pitchFamily="34" charset="0"/>
              </a:rPr>
              <a:t>GOGLA’s Guidance Note in Brief</a:t>
            </a:r>
            <a:endParaRPr lang="en-US" sz="4400" b="1" i="1" kern="0" dirty="0">
              <a:solidFill>
                <a:srgbClr val="FFFFFF"/>
              </a:solidFill>
              <a:latin typeface="Source Sans Pro" panose="020B0503030403020204" pitchFamily="34" charset="0"/>
              <a:ea typeface="Source Sans Pro" panose="020B0503030403020204" pitchFamily="34" charset="0"/>
              <a:cs typeface="Source Sans Pro"/>
            </a:endParaRPr>
          </a:p>
        </p:txBody>
      </p:sp>
      <p:sp>
        <p:nvSpPr>
          <p:cNvPr id="4" name="Subtitle 3">
            <a:extLst>
              <a:ext uri="{FF2B5EF4-FFF2-40B4-BE49-F238E27FC236}">
                <a16:creationId xmlns:a16="http://schemas.microsoft.com/office/drawing/2014/main" id="{47EDBDA0-B047-D0E8-C2B1-FB3D00A3F345}"/>
              </a:ext>
            </a:extLst>
          </p:cNvPr>
          <p:cNvSpPr>
            <a:spLocks noGrp="1"/>
          </p:cNvSpPr>
          <p:nvPr>
            <p:ph type="subTitle" idx="1"/>
          </p:nvPr>
        </p:nvSpPr>
        <p:spPr>
          <a:xfrm>
            <a:off x="439326" y="2755832"/>
            <a:ext cx="6136257" cy="768659"/>
          </a:xfrm>
        </p:spPr>
        <p:txBody>
          <a:bodyPr>
            <a:normAutofit fontScale="92500"/>
          </a:bodyPr>
          <a:lstStyle/>
          <a:p>
            <a:r>
              <a:rPr lang="en-GB" sz="3200" i="1" dirty="0">
                <a:latin typeface="Source Sans Pro" panose="020B0503030403020204" pitchFamily="34" charset="0"/>
                <a:ea typeface="Source Sans Pro" panose="020B0503030403020204" pitchFamily="34" charset="0"/>
              </a:rPr>
              <a:t>Consumer-Centric KPIs in </a:t>
            </a:r>
            <a:r>
              <a:rPr lang="en-GB" sz="3200" i="1" dirty="0" err="1">
                <a:latin typeface="Source Sans Pro" panose="020B0503030403020204" pitchFamily="34" charset="0"/>
                <a:ea typeface="Source Sans Pro" panose="020B0503030403020204" pitchFamily="34" charset="0"/>
              </a:rPr>
              <a:t>PAYGo</a:t>
            </a:r>
            <a:r>
              <a:rPr lang="en-GB" sz="3200" i="1" dirty="0">
                <a:latin typeface="Source Sans Pro" panose="020B0503030403020204" pitchFamily="34" charset="0"/>
                <a:ea typeface="Source Sans Pro" panose="020B0503030403020204" pitchFamily="34" charset="0"/>
              </a:rPr>
              <a:t> RBFs </a:t>
            </a:r>
          </a:p>
        </p:txBody>
      </p:sp>
      <p:pic>
        <p:nvPicPr>
          <p:cNvPr id="6" name="Picture 5">
            <a:extLst>
              <a:ext uri="{FF2B5EF4-FFF2-40B4-BE49-F238E27FC236}">
                <a16:creationId xmlns:a16="http://schemas.microsoft.com/office/drawing/2014/main" id="{39F4FCDB-CC6F-161A-2045-E20AAD08B97F}"/>
              </a:ext>
            </a:extLst>
          </p:cNvPr>
          <p:cNvPicPr>
            <a:picLocks noChangeAspect="1"/>
          </p:cNvPicPr>
          <p:nvPr/>
        </p:nvPicPr>
        <p:blipFill>
          <a:blip r:embed="rId3"/>
          <a:stretch>
            <a:fillRect/>
          </a:stretch>
        </p:blipFill>
        <p:spPr>
          <a:xfrm>
            <a:off x="528309" y="421733"/>
            <a:ext cx="1065287" cy="263499"/>
          </a:xfrm>
          <a:prstGeom prst="rect">
            <a:avLst/>
          </a:prstGeom>
        </p:spPr>
      </p:pic>
      <p:pic>
        <p:nvPicPr>
          <p:cNvPr id="7" name="Picture 6">
            <a:extLst>
              <a:ext uri="{FF2B5EF4-FFF2-40B4-BE49-F238E27FC236}">
                <a16:creationId xmlns:a16="http://schemas.microsoft.com/office/drawing/2014/main" id="{2C83ADB5-047F-480A-47AA-9A5D03443E05}"/>
              </a:ext>
            </a:extLst>
          </p:cNvPr>
          <p:cNvPicPr>
            <a:picLocks noChangeAspect="1"/>
          </p:cNvPicPr>
          <p:nvPr/>
        </p:nvPicPr>
        <p:blipFill>
          <a:blip r:embed="rId4"/>
          <a:stretch>
            <a:fillRect/>
          </a:stretch>
        </p:blipFill>
        <p:spPr>
          <a:xfrm>
            <a:off x="528309" y="5667609"/>
            <a:ext cx="2415785" cy="768658"/>
          </a:xfrm>
          <a:prstGeom prst="rect">
            <a:avLst/>
          </a:prstGeom>
        </p:spPr>
      </p:pic>
      <p:pic>
        <p:nvPicPr>
          <p:cNvPr id="8" name="Picture Placeholder 14">
            <a:extLst>
              <a:ext uri="{FF2B5EF4-FFF2-40B4-BE49-F238E27FC236}">
                <a16:creationId xmlns:a16="http://schemas.microsoft.com/office/drawing/2014/main" id="{4EEB4486-C467-0063-458F-3FC4FD842FE9}"/>
              </a:ext>
            </a:extLst>
          </p:cNvPr>
          <p:cNvPicPr>
            <a:picLocks noChangeAspect="1"/>
          </p:cNvPicPr>
          <p:nvPr/>
        </p:nvPicPr>
        <p:blipFill>
          <a:blip r:embed="rId5"/>
          <a:srcRect l="21531" t="-167" r="25765" b="1036"/>
          <a:stretch>
            <a:fillRect/>
          </a:stretch>
        </p:blipFill>
        <p:spPr>
          <a:xfrm>
            <a:off x="6304631" y="-184639"/>
            <a:ext cx="5987709" cy="7227277"/>
          </a:xfrm>
          <a:custGeom>
            <a:avLst/>
            <a:gdLst>
              <a:gd name="connsiteX0" fmla="*/ 2762476 w 5030009"/>
              <a:gd name="connsiteY0" fmla="*/ 0 h 5152545"/>
              <a:gd name="connsiteX1" fmla="*/ 5030009 w 5030009"/>
              <a:gd name="connsiteY1" fmla="*/ 0 h 5152545"/>
              <a:gd name="connsiteX2" fmla="*/ 5030009 w 5030009"/>
              <a:gd name="connsiteY2" fmla="*/ 5152545 h 5152545"/>
              <a:gd name="connsiteX3" fmla="*/ 2254053 w 5030009"/>
              <a:gd name="connsiteY3" fmla="*/ 5152545 h 5152545"/>
              <a:gd name="connsiteX4" fmla="*/ 2237142 w 5030009"/>
              <a:gd name="connsiteY4" fmla="*/ 5124000 h 5152545"/>
              <a:gd name="connsiteX5" fmla="*/ 2211324 w 5030009"/>
              <a:gd name="connsiteY5" fmla="*/ 5081763 h 5152545"/>
              <a:gd name="connsiteX6" fmla="*/ 2190928 w 5030009"/>
              <a:gd name="connsiteY6" fmla="*/ 5049084 h 5152545"/>
              <a:gd name="connsiteX7" fmla="*/ 2163561 w 5030009"/>
              <a:gd name="connsiteY7" fmla="*/ 5006330 h 5152545"/>
              <a:gd name="connsiteX8" fmla="*/ 2143810 w 5030009"/>
              <a:gd name="connsiteY8" fmla="*/ 4976235 h 5152545"/>
              <a:gd name="connsiteX9" fmla="*/ 2114377 w 5030009"/>
              <a:gd name="connsiteY9" fmla="*/ 4932190 h 5152545"/>
              <a:gd name="connsiteX10" fmla="*/ 2104179 w 5030009"/>
              <a:gd name="connsiteY10" fmla="*/ 4917465 h 5152545"/>
              <a:gd name="connsiteX11" fmla="*/ 2035373 w 5030009"/>
              <a:gd name="connsiteY11" fmla="*/ 4820333 h 5152545"/>
              <a:gd name="connsiteX12" fmla="*/ 2019366 w 5030009"/>
              <a:gd name="connsiteY12" fmla="*/ 4798504 h 5152545"/>
              <a:gd name="connsiteX13" fmla="*/ 1985157 w 5030009"/>
              <a:gd name="connsiteY13" fmla="*/ 4753167 h 5152545"/>
              <a:gd name="connsiteX14" fmla="*/ 1966956 w 5030009"/>
              <a:gd name="connsiteY14" fmla="*/ 4729400 h 5152545"/>
              <a:gd name="connsiteX15" fmla="*/ 1931585 w 5030009"/>
              <a:gd name="connsiteY15" fmla="*/ 4684193 h 5152545"/>
              <a:gd name="connsiteX16" fmla="*/ 1914932 w 5030009"/>
              <a:gd name="connsiteY16" fmla="*/ 4663526 h 5152545"/>
              <a:gd name="connsiteX17" fmla="*/ 1777450 w 5030009"/>
              <a:gd name="connsiteY17" fmla="*/ 4501812 h 5152545"/>
              <a:gd name="connsiteX18" fmla="*/ 1772287 w 5030009"/>
              <a:gd name="connsiteY18" fmla="*/ 4495999 h 5152545"/>
              <a:gd name="connsiteX19" fmla="*/ 1728267 w 5030009"/>
              <a:gd name="connsiteY19" fmla="*/ 4447950 h 5152545"/>
              <a:gd name="connsiteX20" fmla="*/ 1714325 w 5030009"/>
              <a:gd name="connsiteY20" fmla="*/ 4432967 h 5152545"/>
              <a:gd name="connsiteX21" fmla="*/ 1669918 w 5030009"/>
              <a:gd name="connsiteY21" fmla="*/ 4386338 h 5152545"/>
              <a:gd name="connsiteX22" fmla="*/ 1657525 w 5030009"/>
              <a:gd name="connsiteY22" fmla="*/ 4373680 h 5152545"/>
              <a:gd name="connsiteX23" fmla="*/ 1442718 w 5030009"/>
              <a:gd name="connsiteY23" fmla="*/ 4168953 h 5152545"/>
              <a:gd name="connsiteX24" fmla="*/ 1434327 w 5030009"/>
              <a:gd name="connsiteY24" fmla="*/ 4161591 h 5152545"/>
              <a:gd name="connsiteX25" fmla="*/ 1380884 w 5030009"/>
              <a:gd name="connsiteY25" fmla="*/ 4115220 h 5152545"/>
              <a:gd name="connsiteX26" fmla="*/ 1373138 w 5030009"/>
              <a:gd name="connsiteY26" fmla="*/ 4108633 h 5152545"/>
              <a:gd name="connsiteX27" fmla="*/ 1130706 w 5030009"/>
              <a:gd name="connsiteY27" fmla="*/ 3918502 h 5152545"/>
              <a:gd name="connsiteX28" fmla="*/ 1129157 w 5030009"/>
              <a:gd name="connsiteY28" fmla="*/ 3917339 h 5152545"/>
              <a:gd name="connsiteX29" fmla="*/ 1066677 w 5030009"/>
              <a:gd name="connsiteY29" fmla="*/ 3872907 h 5152545"/>
              <a:gd name="connsiteX30" fmla="*/ 1063450 w 5030009"/>
              <a:gd name="connsiteY30" fmla="*/ 3870582 h 5152545"/>
              <a:gd name="connsiteX31" fmla="*/ 0 w 5030009"/>
              <a:gd name="connsiteY31" fmla="*/ 3342297 h 5152545"/>
              <a:gd name="connsiteX32" fmla="*/ 2499357 w 5030009"/>
              <a:gd name="connsiteY32" fmla="*/ 97063 h 515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30009" h="5152545">
                <a:moveTo>
                  <a:pt x="2762476" y="0"/>
                </a:moveTo>
                <a:lnTo>
                  <a:pt x="5030009" y="0"/>
                </a:lnTo>
                <a:lnTo>
                  <a:pt x="5030009" y="5152545"/>
                </a:lnTo>
                <a:lnTo>
                  <a:pt x="2254053" y="5152545"/>
                </a:lnTo>
                <a:cubicBezTo>
                  <a:pt x="2248373" y="5142987"/>
                  <a:pt x="2242822" y="5133429"/>
                  <a:pt x="2237142" y="5124000"/>
                </a:cubicBezTo>
                <a:cubicBezTo>
                  <a:pt x="2228622" y="5109921"/>
                  <a:pt x="2219973" y="5095842"/>
                  <a:pt x="2211324" y="5081763"/>
                </a:cubicBezTo>
                <a:cubicBezTo>
                  <a:pt x="2204612" y="5070784"/>
                  <a:pt x="2197770" y="5059934"/>
                  <a:pt x="2190928" y="5049084"/>
                </a:cubicBezTo>
                <a:cubicBezTo>
                  <a:pt x="2181892" y="5034747"/>
                  <a:pt x="2172726" y="5020538"/>
                  <a:pt x="2163561" y="5006330"/>
                </a:cubicBezTo>
                <a:cubicBezTo>
                  <a:pt x="2157106" y="4996255"/>
                  <a:pt x="2150393" y="4986181"/>
                  <a:pt x="2143810" y="4976235"/>
                </a:cubicBezTo>
                <a:cubicBezTo>
                  <a:pt x="2133999" y="4961510"/>
                  <a:pt x="2124317" y="4946785"/>
                  <a:pt x="2114377" y="4932190"/>
                </a:cubicBezTo>
                <a:cubicBezTo>
                  <a:pt x="2111021" y="4927281"/>
                  <a:pt x="2107536" y="4922373"/>
                  <a:pt x="2104179" y="4917465"/>
                </a:cubicBezTo>
                <a:cubicBezTo>
                  <a:pt x="2081717" y="4884657"/>
                  <a:pt x="2058739" y="4852366"/>
                  <a:pt x="2035373" y="4820333"/>
                </a:cubicBezTo>
                <a:cubicBezTo>
                  <a:pt x="2029952" y="4813099"/>
                  <a:pt x="2024788" y="4805737"/>
                  <a:pt x="2019366" y="4798504"/>
                </a:cubicBezTo>
                <a:cubicBezTo>
                  <a:pt x="2008135" y="4783262"/>
                  <a:pt x="1996646" y="4768279"/>
                  <a:pt x="1985157" y="4753167"/>
                </a:cubicBezTo>
                <a:cubicBezTo>
                  <a:pt x="1979090" y="4745158"/>
                  <a:pt x="1973023" y="4737280"/>
                  <a:pt x="1966956" y="4729400"/>
                </a:cubicBezTo>
                <a:cubicBezTo>
                  <a:pt x="1955337" y="4714159"/>
                  <a:pt x="1943461" y="4699176"/>
                  <a:pt x="1931585" y="4684193"/>
                </a:cubicBezTo>
                <a:cubicBezTo>
                  <a:pt x="1926034" y="4677218"/>
                  <a:pt x="1920483" y="4670372"/>
                  <a:pt x="1914932" y="4663526"/>
                </a:cubicBezTo>
                <a:cubicBezTo>
                  <a:pt x="1870525" y="4608502"/>
                  <a:pt x="1824698" y="4554511"/>
                  <a:pt x="1777450" y="4501812"/>
                </a:cubicBezTo>
                <a:cubicBezTo>
                  <a:pt x="1775772" y="4499874"/>
                  <a:pt x="1773965" y="4497937"/>
                  <a:pt x="1772287" y="4495999"/>
                </a:cubicBezTo>
                <a:cubicBezTo>
                  <a:pt x="1757828" y="4479854"/>
                  <a:pt x="1743112" y="4463837"/>
                  <a:pt x="1728267" y="4447950"/>
                </a:cubicBezTo>
                <a:cubicBezTo>
                  <a:pt x="1723619" y="4442912"/>
                  <a:pt x="1718972" y="4437875"/>
                  <a:pt x="1714325" y="4432967"/>
                </a:cubicBezTo>
                <a:cubicBezTo>
                  <a:pt x="1699609" y="4417338"/>
                  <a:pt x="1684892" y="4401709"/>
                  <a:pt x="1669918" y="4386338"/>
                </a:cubicBezTo>
                <a:cubicBezTo>
                  <a:pt x="1665787" y="4382076"/>
                  <a:pt x="1661656" y="4377942"/>
                  <a:pt x="1657525" y="4373680"/>
                </a:cubicBezTo>
                <a:cubicBezTo>
                  <a:pt x="1588461" y="4302897"/>
                  <a:pt x="1516816" y="4234569"/>
                  <a:pt x="1442718" y="4168953"/>
                </a:cubicBezTo>
                <a:cubicBezTo>
                  <a:pt x="1439878" y="4166499"/>
                  <a:pt x="1437167" y="4164045"/>
                  <a:pt x="1434327" y="4161591"/>
                </a:cubicBezTo>
                <a:cubicBezTo>
                  <a:pt x="1416642" y="4145962"/>
                  <a:pt x="1398827" y="4130462"/>
                  <a:pt x="1380884" y="4115220"/>
                </a:cubicBezTo>
                <a:cubicBezTo>
                  <a:pt x="1378302" y="4113025"/>
                  <a:pt x="1375720" y="4110829"/>
                  <a:pt x="1373138" y="4108633"/>
                </a:cubicBezTo>
                <a:cubicBezTo>
                  <a:pt x="1294780" y="4042372"/>
                  <a:pt x="1213969" y="3978822"/>
                  <a:pt x="1130706" y="3918502"/>
                </a:cubicBezTo>
                <a:cubicBezTo>
                  <a:pt x="1130189" y="3918114"/>
                  <a:pt x="1129673" y="3917727"/>
                  <a:pt x="1129157" y="3917339"/>
                </a:cubicBezTo>
                <a:cubicBezTo>
                  <a:pt x="1108502" y="3902356"/>
                  <a:pt x="1087719" y="3887502"/>
                  <a:pt x="1066677" y="3872907"/>
                </a:cubicBezTo>
                <a:cubicBezTo>
                  <a:pt x="1065644" y="3872132"/>
                  <a:pt x="1064482" y="3871357"/>
                  <a:pt x="1063450" y="3870582"/>
                </a:cubicBezTo>
                <a:cubicBezTo>
                  <a:pt x="739948" y="3645705"/>
                  <a:pt x="382367" y="3466553"/>
                  <a:pt x="0" y="3342297"/>
                </a:cubicBezTo>
                <a:cubicBezTo>
                  <a:pt x="192184" y="1868483"/>
                  <a:pt x="1170070" y="641924"/>
                  <a:pt x="2499357" y="97063"/>
                </a:cubicBezTo>
                <a:close/>
              </a:path>
            </a:pathLst>
          </a:custGeom>
          <a:solidFill>
            <a:srgbClr val="0A9AC3"/>
          </a:solidFill>
          <a:ln>
            <a:noFill/>
          </a:ln>
        </p:spPr>
      </p:pic>
      <p:pic>
        <p:nvPicPr>
          <p:cNvPr id="9" name="Picture Placeholder 14">
            <a:extLst>
              <a:ext uri="{FF2B5EF4-FFF2-40B4-BE49-F238E27FC236}">
                <a16:creationId xmlns:a16="http://schemas.microsoft.com/office/drawing/2014/main" id="{BABCB142-CC4D-50F0-88B6-B9E8916A4D79}"/>
              </a:ext>
            </a:extLst>
          </p:cNvPr>
          <p:cNvPicPr>
            <a:picLocks noChangeAspect="1"/>
          </p:cNvPicPr>
          <p:nvPr/>
        </p:nvPicPr>
        <p:blipFill>
          <a:blip r:embed="rId5"/>
          <a:srcRect l="21531" t="-167" r="25765" b="1036"/>
          <a:stretch>
            <a:fillRect/>
          </a:stretch>
        </p:blipFill>
        <p:spPr>
          <a:xfrm>
            <a:off x="6303671" y="-267764"/>
            <a:ext cx="5987709" cy="7227277"/>
          </a:xfrm>
          <a:custGeom>
            <a:avLst/>
            <a:gdLst>
              <a:gd name="connsiteX0" fmla="*/ 2762476 w 5030009"/>
              <a:gd name="connsiteY0" fmla="*/ 0 h 5152545"/>
              <a:gd name="connsiteX1" fmla="*/ 5030009 w 5030009"/>
              <a:gd name="connsiteY1" fmla="*/ 0 h 5152545"/>
              <a:gd name="connsiteX2" fmla="*/ 5030009 w 5030009"/>
              <a:gd name="connsiteY2" fmla="*/ 5152545 h 5152545"/>
              <a:gd name="connsiteX3" fmla="*/ 2254053 w 5030009"/>
              <a:gd name="connsiteY3" fmla="*/ 5152545 h 5152545"/>
              <a:gd name="connsiteX4" fmla="*/ 2237142 w 5030009"/>
              <a:gd name="connsiteY4" fmla="*/ 5124000 h 5152545"/>
              <a:gd name="connsiteX5" fmla="*/ 2211324 w 5030009"/>
              <a:gd name="connsiteY5" fmla="*/ 5081763 h 5152545"/>
              <a:gd name="connsiteX6" fmla="*/ 2190928 w 5030009"/>
              <a:gd name="connsiteY6" fmla="*/ 5049084 h 5152545"/>
              <a:gd name="connsiteX7" fmla="*/ 2163561 w 5030009"/>
              <a:gd name="connsiteY7" fmla="*/ 5006330 h 5152545"/>
              <a:gd name="connsiteX8" fmla="*/ 2143810 w 5030009"/>
              <a:gd name="connsiteY8" fmla="*/ 4976235 h 5152545"/>
              <a:gd name="connsiteX9" fmla="*/ 2114377 w 5030009"/>
              <a:gd name="connsiteY9" fmla="*/ 4932190 h 5152545"/>
              <a:gd name="connsiteX10" fmla="*/ 2104179 w 5030009"/>
              <a:gd name="connsiteY10" fmla="*/ 4917465 h 5152545"/>
              <a:gd name="connsiteX11" fmla="*/ 2035373 w 5030009"/>
              <a:gd name="connsiteY11" fmla="*/ 4820333 h 5152545"/>
              <a:gd name="connsiteX12" fmla="*/ 2019366 w 5030009"/>
              <a:gd name="connsiteY12" fmla="*/ 4798504 h 5152545"/>
              <a:gd name="connsiteX13" fmla="*/ 1985157 w 5030009"/>
              <a:gd name="connsiteY13" fmla="*/ 4753167 h 5152545"/>
              <a:gd name="connsiteX14" fmla="*/ 1966956 w 5030009"/>
              <a:gd name="connsiteY14" fmla="*/ 4729400 h 5152545"/>
              <a:gd name="connsiteX15" fmla="*/ 1931585 w 5030009"/>
              <a:gd name="connsiteY15" fmla="*/ 4684193 h 5152545"/>
              <a:gd name="connsiteX16" fmla="*/ 1914932 w 5030009"/>
              <a:gd name="connsiteY16" fmla="*/ 4663526 h 5152545"/>
              <a:gd name="connsiteX17" fmla="*/ 1777450 w 5030009"/>
              <a:gd name="connsiteY17" fmla="*/ 4501812 h 5152545"/>
              <a:gd name="connsiteX18" fmla="*/ 1772287 w 5030009"/>
              <a:gd name="connsiteY18" fmla="*/ 4495999 h 5152545"/>
              <a:gd name="connsiteX19" fmla="*/ 1728267 w 5030009"/>
              <a:gd name="connsiteY19" fmla="*/ 4447950 h 5152545"/>
              <a:gd name="connsiteX20" fmla="*/ 1714325 w 5030009"/>
              <a:gd name="connsiteY20" fmla="*/ 4432967 h 5152545"/>
              <a:gd name="connsiteX21" fmla="*/ 1669918 w 5030009"/>
              <a:gd name="connsiteY21" fmla="*/ 4386338 h 5152545"/>
              <a:gd name="connsiteX22" fmla="*/ 1657525 w 5030009"/>
              <a:gd name="connsiteY22" fmla="*/ 4373680 h 5152545"/>
              <a:gd name="connsiteX23" fmla="*/ 1442718 w 5030009"/>
              <a:gd name="connsiteY23" fmla="*/ 4168953 h 5152545"/>
              <a:gd name="connsiteX24" fmla="*/ 1434327 w 5030009"/>
              <a:gd name="connsiteY24" fmla="*/ 4161591 h 5152545"/>
              <a:gd name="connsiteX25" fmla="*/ 1380884 w 5030009"/>
              <a:gd name="connsiteY25" fmla="*/ 4115220 h 5152545"/>
              <a:gd name="connsiteX26" fmla="*/ 1373138 w 5030009"/>
              <a:gd name="connsiteY26" fmla="*/ 4108633 h 5152545"/>
              <a:gd name="connsiteX27" fmla="*/ 1130706 w 5030009"/>
              <a:gd name="connsiteY27" fmla="*/ 3918502 h 5152545"/>
              <a:gd name="connsiteX28" fmla="*/ 1129157 w 5030009"/>
              <a:gd name="connsiteY28" fmla="*/ 3917339 h 5152545"/>
              <a:gd name="connsiteX29" fmla="*/ 1066677 w 5030009"/>
              <a:gd name="connsiteY29" fmla="*/ 3872907 h 5152545"/>
              <a:gd name="connsiteX30" fmla="*/ 1063450 w 5030009"/>
              <a:gd name="connsiteY30" fmla="*/ 3870582 h 5152545"/>
              <a:gd name="connsiteX31" fmla="*/ 0 w 5030009"/>
              <a:gd name="connsiteY31" fmla="*/ 3342297 h 5152545"/>
              <a:gd name="connsiteX32" fmla="*/ 2499357 w 5030009"/>
              <a:gd name="connsiteY32" fmla="*/ 97063 h 515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30009" h="5152545">
                <a:moveTo>
                  <a:pt x="2762476" y="0"/>
                </a:moveTo>
                <a:lnTo>
                  <a:pt x="5030009" y="0"/>
                </a:lnTo>
                <a:lnTo>
                  <a:pt x="5030009" y="5152545"/>
                </a:lnTo>
                <a:lnTo>
                  <a:pt x="2254053" y="5152545"/>
                </a:lnTo>
                <a:cubicBezTo>
                  <a:pt x="2248373" y="5142987"/>
                  <a:pt x="2242822" y="5133429"/>
                  <a:pt x="2237142" y="5124000"/>
                </a:cubicBezTo>
                <a:cubicBezTo>
                  <a:pt x="2228622" y="5109921"/>
                  <a:pt x="2219973" y="5095842"/>
                  <a:pt x="2211324" y="5081763"/>
                </a:cubicBezTo>
                <a:cubicBezTo>
                  <a:pt x="2204612" y="5070784"/>
                  <a:pt x="2197770" y="5059934"/>
                  <a:pt x="2190928" y="5049084"/>
                </a:cubicBezTo>
                <a:cubicBezTo>
                  <a:pt x="2181892" y="5034747"/>
                  <a:pt x="2172726" y="5020538"/>
                  <a:pt x="2163561" y="5006330"/>
                </a:cubicBezTo>
                <a:cubicBezTo>
                  <a:pt x="2157106" y="4996255"/>
                  <a:pt x="2150393" y="4986181"/>
                  <a:pt x="2143810" y="4976235"/>
                </a:cubicBezTo>
                <a:cubicBezTo>
                  <a:pt x="2133999" y="4961510"/>
                  <a:pt x="2124317" y="4946785"/>
                  <a:pt x="2114377" y="4932190"/>
                </a:cubicBezTo>
                <a:cubicBezTo>
                  <a:pt x="2111021" y="4927281"/>
                  <a:pt x="2107536" y="4922373"/>
                  <a:pt x="2104179" y="4917465"/>
                </a:cubicBezTo>
                <a:cubicBezTo>
                  <a:pt x="2081717" y="4884657"/>
                  <a:pt x="2058739" y="4852366"/>
                  <a:pt x="2035373" y="4820333"/>
                </a:cubicBezTo>
                <a:cubicBezTo>
                  <a:pt x="2029952" y="4813099"/>
                  <a:pt x="2024788" y="4805737"/>
                  <a:pt x="2019366" y="4798504"/>
                </a:cubicBezTo>
                <a:cubicBezTo>
                  <a:pt x="2008135" y="4783262"/>
                  <a:pt x="1996646" y="4768279"/>
                  <a:pt x="1985157" y="4753167"/>
                </a:cubicBezTo>
                <a:cubicBezTo>
                  <a:pt x="1979090" y="4745158"/>
                  <a:pt x="1973023" y="4737280"/>
                  <a:pt x="1966956" y="4729400"/>
                </a:cubicBezTo>
                <a:cubicBezTo>
                  <a:pt x="1955337" y="4714159"/>
                  <a:pt x="1943461" y="4699176"/>
                  <a:pt x="1931585" y="4684193"/>
                </a:cubicBezTo>
                <a:cubicBezTo>
                  <a:pt x="1926034" y="4677218"/>
                  <a:pt x="1920483" y="4670372"/>
                  <a:pt x="1914932" y="4663526"/>
                </a:cubicBezTo>
                <a:cubicBezTo>
                  <a:pt x="1870525" y="4608502"/>
                  <a:pt x="1824698" y="4554511"/>
                  <a:pt x="1777450" y="4501812"/>
                </a:cubicBezTo>
                <a:cubicBezTo>
                  <a:pt x="1775772" y="4499874"/>
                  <a:pt x="1773965" y="4497937"/>
                  <a:pt x="1772287" y="4495999"/>
                </a:cubicBezTo>
                <a:cubicBezTo>
                  <a:pt x="1757828" y="4479854"/>
                  <a:pt x="1743112" y="4463837"/>
                  <a:pt x="1728267" y="4447950"/>
                </a:cubicBezTo>
                <a:cubicBezTo>
                  <a:pt x="1723619" y="4442912"/>
                  <a:pt x="1718972" y="4437875"/>
                  <a:pt x="1714325" y="4432967"/>
                </a:cubicBezTo>
                <a:cubicBezTo>
                  <a:pt x="1699609" y="4417338"/>
                  <a:pt x="1684892" y="4401709"/>
                  <a:pt x="1669918" y="4386338"/>
                </a:cubicBezTo>
                <a:cubicBezTo>
                  <a:pt x="1665787" y="4382076"/>
                  <a:pt x="1661656" y="4377942"/>
                  <a:pt x="1657525" y="4373680"/>
                </a:cubicBezTo>
                <a:cubicBezTo>
                  <a:pt x="1588461" y="4302897"/>
                  <a:pt x="1516816" y="4234569"/>
                  <a:pt x="1442718" y="4168953"/>
                </a:cubicBezTo>
                <a:cubicBezTo>
                  <a:pt x="1439878" y="4166499"/>
                  <a:pt x="1437167" y="4164045"/>
                  <a:pt x="1434327" y="4161591"/>
                </a:cubicBezTo>
                <a:cubicBezTo>
                  <a:pt x="1416642" y="4145962"/>
                  <a:pt x="1398827" y="4130462"/>
                  <a:pt x="1380884" y="4115220"/>
                </a:cubicBezTo>
                <a:cubicBezTo>
                  <a:pt x="1378302" y="4113025"/>
                  <a:pt x="1375720" y="4110829"/>
                  <a:pt x="1373138" y="4108633"/>
                </a:cubicBezTo>
                <a:cubicBezTo>
                  <a:pt x="1294780" y="4042372"/>
                  <a:pt x="1213969" y="3978822"/>
                  <a:pt x="1130706" y="3918502"/>
                </a:cubicBezTo>
                <a:cubicBezTo>
                  <a:pt x="1130189" y="3918114"/>
                  <a:pt x="1129673" y="3917727"/>
                  <a:pt x="1129157" y="3917339"/>
                </a:cubicBezTo>
                <a:cubicBezTo>
                  <a:pt x="1108502" y="3902356"/>
                  <a:pt x="1087719" y="3887502"/>
                  <a:pt x="1066677" y="3872907"/>
                </a:cubicBezTo>
                <a:cubicBezTo>
                  <a:pt x="1065644" y="3872132"/>
                  <a:pt x="1064482" y="3871357"/>
                  <a:pt x="1063450" y="3870582"/>
                </a:cubicBezTo>
                <a:cubicBezTo>
                  <a:pt x="739948" y="3645705"/>
                  <a:pt x="382367" y="3466553"/>
                  <a:pt x="0" y="3342297"/>
                </a:cubicBezTo>
                <a:cubicBezTo>
                  <a:pt x="192184" y="1868483"/>
                  <a:pt x="1170070" y="641924"/>
                  <a:pt x="2499357" y="97063"/>
                </a:cubicBezTo>
                <a:close/>
              </a:path>
            </a:pathLst>
          </a:custGeom>
          <a:solidFill>
            <a:srgbClr val="0A9AC3"/>
          </a:solidFill>
          <a:ln>
            <a:noFill/>
          </a:ln>
        </p:spPr>
      </p:pic>
      <p:sp>
        <p:nvSpPr>
          <p:cNvPr id="5" name="Subtitle 3">
            <a:extLst>
              <a:ext uri="{FF2B5EF4-FFF2-40B4-BE49-F238E27FC236}">
                <a16:creationId xmlns:a16="http://schemas.microsoft.com/office/drawing/2014/main" id="{4812BC2A-98B5-4EF6-2C2D-B269D0D75EC8}"/>
              </a:ext>
            </a:extLst>
          </p:cNvPr>
          <p:cNvSpPr txBox="1">
            <a:spLocks/>
          </p:cNvSpPr>
          <p:nvPr/>
        </p:nvSpPr>
        <p:spPr>
          <a:xfrm>
            <a:off x="440286" y="901267"/>
            <a:ext cx="6136257" cy="768659"/>
          </a:xfrm>
        </p:spPr>
        <p:txBody>
          <a:bodyPr>
            <a:normAutofit/>
          </a:bodyPr>
          <a:lstStyle>
            <a:lvl1pPr marL="0" indent="0" algn="l" defTabSz="914400" rtl="0" eaLnBrk="1" latinLnBrk="0" hangingPunct="1">
              <a:lnSpc>
                <a:spcPct val="80000"/>
              </a:lnSpc>
              <a:spcBef>
                <a:spcPct val="20000"/>
              </a:spcBef>
              <a:buFont typeface="Arial" pitchFamily="34" charset="0"/>
              <a:buNone/>
              <a:defRPr sz="2600" kern="1200">
                <a:solidFill>
                  <a:schemeClr val="bg1"/>
                </a:solidFill>
                <a:latin typeface="Source Sans Pro Light" panose="020B0403030403020204" pitchFamily="34" charset="0"/>
                <a:ea typeface="Source Sans Pro Light" panose="020B0403030403020204" pitchFamily="34" charset="0"/>
                <a:cs typeface="+mn-cs"/>
              </a:defRPr>
            </a:lvl1pPr>
            <a:lvl2pPr marL="371464" indent="0" algn="ctr" defTabSz="914400" rtl="0" eaLnBrk="1" latinLnBrk="0" hangingPunct="1">
              <a:spcBef>
                <a:spcPct val="20000"/>
              </a:spcBef>
              <a:buFont typeface="Arial" pitchFamily="34" charset="0"/>
              <a:buNone/>
              <a:defRPr sz="1625" kern="1200">
                <a:solidFill>
                  <a:schemeClr val="tx1"/>
                </a:solidFill>
                <a:latin typeface="+mn-lt"/>
                <a:ea typeface="+mn-ea"/>
                <a:cs typeface="+mn-cs"/>
              </a:defRPr>
            </a:lvl2pPr>
            <a:lvl3pPr marL="742927" indent="0" algn="ctr" defTabSz="914400" rtl="0" eaLnBrk="1" latinLnBrk="0" hangingPunct="1">
              <a:spcBef>
                <a:spcPct val="20000"/>
              </a:spcBef>
              <a:buFont typeface="Arial" pitchFamily="34" charset="0"/>
              <a:buNone/>
              <a:defRPr sz="1462" kern="1200">
                <a:solidFill>
                  <a:schemeClr val="tx1"/>
                </a:solidFill>
                <a:latin typeface="+mn-lt"/>
                <a:ea typeface="+mn-ea"/>
                <a:cs typeface="+mn-cs"/>
              </a:defRPr>
            </a:lvl3pPr>
            <a:lvl4pPr marL="1114391" indent="0" algn="ctr" defTabSz="914400" rtl="0" eaLnBrk="1" latinLnBrk="0" hangingPunct="1">
              <a:spcBef>
                <a:spcPct val="20000"/>
              </a:spcBef>
              <a:buFont typeface="Arial" pitchFamily="34" charset="0"/>
              <a:buNone/>
              <a:defRPr sz="1300" kern="1200">
                <a:solidFill>
                  <a:schemeClr val="tx1"/>
                </a:solidFill>
                <a:latin typeface="+mn-lt"/>
                <a:ea typeface="+mn-ea"/>
                <a:cs typeface="+mn-cs"/>
              </a:defRPr>
            </a:lvl4pPr>
            <a:lvl5pPr marL="1485854" indent="0" algn="ctr" defTabSz="914400" rtl="0" eaLnBrk="1" latinLnBrk="0" hangingPunct="1">
              <a:spcBef>
                <a:spcPct val="20000"/>
              </a:spcBef>
              <a:buFont typeface="Arial" pitchFamily="34" charset="0"/>
              <a:buNone/>
              <a:defRPr sz="1300" kern="1200">
                <a:solidFill>
                  <a:schemeClr val="tx1"/>
                </a:solidFill>
                <a:latin typeface="+mn-lt"/>
                <a:ea typeface="+mn-ea"/>
                <a:cs typeface="+mn-cs"/>
              </a:defRPr>
            </a:lvl5pPr>
            <a:lvl6pPr marL="1857318" indent="0" algn="ctr" defTabSz="914400" rtl="0" eaLnBrk="1" latinLnBrk="0" hangingPunct="1">
              <a:spcBef>
                <a:spcPct val="20000"/>
              </a:spcBef>
              <a:buFont typeface="Arial" pitchFamily="34" charset="0"/>
              <a:buNone/>
              <a:defRPr sz="1300" kern="1200">
                <a:solidFill>
                  <a:schemeClr val="tx1"/>
                </a:solidFill>
                <a:latin typeface="+mn-lt"/>
                <a:ea typeface="+mn-ea"/>
                <a:cs typeface="+mn-cs"/>
              </a:defRPr>
            </a:lvl6pPr>
            <a:lvl7pPr marL="2228781" indent="0" algn="ctr" defTabSz="914400" rtl="0" eaLnBrk="1" latinLnBrk="0" hangingPunct="1">
              <a:spcBef>
                <a:spcPct val="20000"/>
              </a:spcBef>
              <a:buFont typeface="Arial" pitchFamily="34" charset="0"/>
              <a:buNone/>
              <a:defRPr sz="1300" kern="1200">
                <a:solidFill>
                  <a:schemeClr val="tx1"/>
                </a:solidFill>
                <a:latin typeface="+mn-lt"/>
                <a:ea typeface="+mn-ea"/>
                <a:cs typeface="+mn-cs"/>
              </a:defRPr>
            </a:lvl7pPr>
            <a:lvl8pPr marL="2600245" indent="0" algn="ctr" defTabSz="914400" rtl="0" eaLnBrk="1" latinLnBrk="0" hangingPunct="1">
              <a:spcBef>
                <a:spcPct val="20000"/>
              </a:spcBef>
              <a:buFont typeface="Arial" pitchFamily="34" charset="0"/>
              <a:buNone/>
              <a:defRPr sz="1300" kern="1200">
                <a:solidFill>
                  <a:schemeClr val="tx1"/>
                </a:solidFill>
                <a:latin typeface="+mn-lt"/>
                <a:ea typeface="+mn-ea"/>
                <a:cs typeface="+mn-cs"/>
              </a:defRPr>
            </a:lvl8pPr>
            <a:lvl9pPr marL="2971709" indent="0" algn="ctr" defTabSz="914400" rtl="0" eaLnBrk="1" latinLnBrk="0" hangingPunct="1">
              <a:spcBef>
                <a:spcPct val="20000"/>
              </a:spcBef>
              <a:buFont typeface="Arial" pitchFamily="34" charset="0"/>
              <a:buNone/>
              <a:defRPr sz="1300" kern="1200">
                <a:solidFill>
                  <a:schemeClr val="tx1"/>
                </a:solidFill>
                <a:latin typeface="+mn-lt"/>
                <a:ea typeface="+mn-ea"/>
                <a:cs typeface="+mn-cs"/>
              </a:defRPr>
            </a:lvl9pPr>
          </a:lstStyle>
          <a:p>
            <a:r>
              <a:rPr lang="en-GB" sz="2000" dirty="0">
                <a:latin typeface="Source Sans Pro" panose="020B0503030403020204" pitchFamily="34" charset="0"/>
                <a:ea typeface="Source Sans Pro" panose="020B0503030403020204" pitchFamily="34" charset="0"/>
              </a:rPr>
              <a:t>Subsidy Lab Roundtable | Sept 2026</a:t>
            </a:r>
          </a:p>
        </p:txBody>
      </p:sp>
    </p:spTree>
    <p:extLst>
      <p:ext uri="{BB962C8B-B14F-4D97-AF65-F5344CB8AC3E}">
        <p14:creationId xmlns:p14="http://schemas.microsoft.com/office/powerpoint/2010/main" val="592172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0FBC6-3745-1B5F-A16E-D2EB037EE137}"/>
            </a:ext>
          </a:extLst>
        </p:cNvPr>
        <p:cNvGrpSpPr/>
        <p:nvPr/>
      </p:nvGrpSpPr>
      <p:grpSpPr>
        <a:xfrm>
          <a:off x="0" y="0"/>
          <a:ext cx="0" cy="0"/>
          <a:chOff x="0" y="0"/>
          <a:chExt cx="0" cy="0"/>
        </a:xfrm>
      </p:grpSpPr>
      <p:pic>
        <p:nvPicPr>
          <p:cNvPr id="2" name="Image 0" descr="/mnt/data/ata_unzip/ppt/media/image11.svg">
            <a:extLst>
              <a:ext uri="{FF2B5EF4-FFF2-40B4-BE49-F238E27FC236}">
                <a16:creationId xmlns:a16="http://schemas.microsoft.com/office/drawing/2014/main" id="{9DFBA25A-5316-0EF5-F3C0-396537366001}"/>
              </a:ext>
            </a:extLst>
          </p:cNvPr>
          <p:cNvPicPr>
            <a:picLocks noChangeAspect="1"/>
          </p:cNvPicPr>
          <p:nvPr/>
        </p:nvPicPr>
        <p:blipFill>
          <a:blip>
            <a:alphaModFix amt="45000"/>
            <a:extLst>
              <a:ext uri="{96DAC541-7B7A-43D3-8B79-37D633B846F1}">
                <asvg:svgBlip xmlns:asvg="http://schemas.microsoft.com/office/drawing/2016/SVG/main" r:embed="rId3"/>
              </a:ext>
            </a:extLst>
          </a:blip>
          <a:stretch>
            <a:fillRect/>
          </a:stretch>
        </p:blipFill>
        <p:spPr>
          <a:xfrm>
            <a:off x="7699248" y="109728"/>
            <a:ext cx="3520440" cy="429768"/>
          </a:xfrm>
          <a:prstGeom prst="rect">
            <a:avLst/>
          </a:prstGeom>
        </p:spPr>
      </p:pic>
      <p:pic>
        <p:nvPicPr>
          <p:cNvPr id="69" name="Picture 68">
            <a:extLst>
              <a:ext uri="{FF2B5EF4-FFF2-40B4-BE49-F238E27FC236}">
                <a16:creationId xmlns:a16="http://schemas.microsoft.com/office/drawing/2014/main" id="{B78458A4-221D-EF94-A87C-73D016F12A0F}"/>
              </a:ext>
            </a:extLst>
          </p:cNvPr>
          <p:cNvPicPr>
            <a:picLocks noChangeAspect="1"/>
          </p:cNvPicPr>
          <p:nvPr/>
        </p:nvPicPr>
        <p:blipFill>
          <a:blip r:embed="rId4"/>
          <a:stretch>
            <a:fillRect/>
          </a:stretch>
        </p:blipFill>
        <p:spPr>
          <a:xfrm>
            <a:off x="518949" y="6418126"/>
            <a:ext cx="886265" cy="221379"/>
          </a:xfrm>
          <a:prstGeom prst="rect">
            <a:avLst/>
          </a:prstGeom>
        </p:spPr>
      </p:pic>
      <p:sp>
        <p:nvSpPr>
          <p:cNvPr id="20" name="TextBox 19">
            <a:extLst>
              <a:ext uri="{FF2B5EF4-FFF2-40B4-BE49-F238E27FC236}">
                <a16:creationId xmlns:a16="http://schemas.microsoft.com/office/drawing/2014/main" id="{9171DCE0-4682-BD65-8641-28D8194BD843}"/>
              </a:ext>
            </a:extLst>
          </p:cNvPr>
          <p:cNvSpPr txBox="1"/>
          <p:nvPr/>
        </p:nvSpPr>
        <p:spPr>
          <a:xfrm>
            <a:off x="1784743" y="2141870"/>
            <a:ext cx="9434945" cy="412071"/>
          </a:xfrm>
          <a:prstGeom prst="rect">
            <a:avLst/>
          </a:prstGeom>
          <a:noFill/>
          <a:ln/>
        </p:spPr>
        <p:txBody>
          <a:bodyPr wrap="square" lIns="0" tIns="0" rIns="0" bIns="0" rtlCol="0" anchor="t">
            <a:noAutofit/>
          </a:bodyPr>
          <a:lstStyle>
            <a:lvl1pPr marR="0" lvl="0" indent="0" fontAlgn="auto">
              <a:lnSpc>
                <a:spcPct val="95000"/>
              </a:lnSpc>
              <a:spcBef>
                <a:spcPts val="0"/>
              </a:spcBef>
              <a:spcAft>
                <a:spcPts val="0"/>
              </a:spcAft>
              <a:buClrTx/>
              <a:buSzTx/>
              <a:buFontTx/>
              <a:buNone/>
              <a:tabLst/>
              <a:defRPr kumimoji="0" sz="4000" b="0" i="0" u="none" strike="noStrike" cap="none" spc="0" normalizeH="0" baseline="0">
                <a:ln>
                  <a:noFill/>
                </a:ln>
                <a:solidFill>
                  <a:srgbClr val="042648"/>
                </a:solidFill>
                <a:effectLst/>
                <a:uLnTx/>
                <a:uFillTx/>
                <a:latin typeface="Source Sans Pro Light" panose="020B0403030403020204" pitchFamily="34" charset="0"/>
                <a:ea typeface="Source Sans Pro Light" panose="020B0403030403020204" pitchFamily="34" charset="0"/>
                <a:cs typeface="Arial" pitchFamily="34" charset="-120"/>
              </a:defRPr>
            </a:lvl1pPr>
          </a:lstStyle>
          <a:p>
            <a:r>
              <a:rPr lang="en-GB" dirty="0"/>
              <a:t>Company behaviour and industry </a:t>
            </a:r>
            <a:r>
              <a:rPr lang="en-GB" b="1" dirty="0">
                <a:latin typeface="Source Sans Pro SemiBold" panose="020B0603030403020204" pitchFamily="34" charset="0"/>
                <a:ea typeface="Source Sans Pro SemiBold" panose="020B0603030403020204" pitchFamily="34" charset="0"/>
              </a:rPr>
              <a:t>performance follow what funders </a:t>
            </a:r>
            <a:r>
              <a:rPr lang="en-GB" dirty="0"/>
              <a:t>- equity, debt, grants and RBFs - </a:t>
            </a:r>
            <a:r>
              <a:rPr lang="en-GB" b="1" dirty="0">
                <a:latin typeface="Source Sans Pro SemiBold" panose="020B0603030403020204" pitchFamily="34" charset="0"/>
                <a:ea typeface="Source Sans Pro SemiBold" panose="020B0603030403020204" pitchFamily="34" charset="0"/>
              </a:rPr>
              <a:t>measure, reward, and fund</a:t>
            </a:r>
            <a:r>
              <a:rPr lang="en-GB" dirty="0"/>
              <a:t>.</a:t>
            </a:r>
          </a:p>
        </p:txBody>
      </p:sp>
    </p:spTree>
    <p:extLst>
      <p:ext uri="{BB962C8B-B14F-4D97-AF65-F5344CB8AC3E}">
        <p14:creationId xmlns:p14="http://schemas.microsoft.com/office/powerpoint/2010/main" val="2358112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6904F-EADE-0AFF-2E22-5C2209DB6755}"/>
            </a:ext>
          </a:extLst>
        </p:cNvPr>
        <p:cNvGrpSpPr/>
        <p:nvPr/>
      </p:nvGrpSpPr>
      <p:grpSpPr>
        <a:xfrm>
          <a:off x="0" y="0"/>
          <a:ext cx="0" cy="0"/>
          <a:chOff x="0" y="0"/>
          <a:chExt cx="0" cy="0"/>
        </a:xfrm>
      </p:grpSpPr>
      <p:pic>
        <p:nvPicPr>
          <p:cNvPr id="2" name="Image 0" descr="/mnt/data/ata_unzip/ppt/media/image11.svg">
            <a:extLst>
              <a:ext uri="{FF2B5EF4-FFF2-40B4-BE49-F238E27FC236}">
                <a16:creationId xmlns:a16="http://schemas.microsoft.com/office/drawing/2014/main" id="{69BF631E-1B0B-4995-9C2E-6C8D90C95113}"/>
              </a:ext>
            </a:extLst>
          </p:cNvPr>
          <p:cNvPicPr>
            <a:picLocks noChangeAspect="1"/>
          </p:cNvPicPr>
          <p:nvPr/>
        </p:nvPicPr>
        <p:blipFill>
          <a:blip>
            <a:alphaModFix amt="45000"/>
            <a:extLst>
              <a:ext uri="{96DAC541-7B7A-43D3-8B79-37D633B846F1}">
                <asvg:svgBlip xmlns:asvg="http://schemas.microsoft.com/office/drawing/2016/SVG/main" r:embed="rId3"/>
              </a:ext>
            </a:extLst>
          </a:blip>
          <a:stretch>
            <a:fillRect/>
          </a:stretch>
        </p:blipFill>
        <p:spPr>
          <a:xfrm>
            <a:off x="7699248" y="109728"/>
            <a:ext cx="3520440" cy="429768"/>
          </a:xfrm>
          <a:prstGeom prst="rect">
            <a:avLst/>
          </a:prstGeom>
        </p:spPr>
      </p:pic>
      <p:pic>
        <p:nvPicPr>
          <p:cNvPr id="69" name="Picture 68">
            <a:extLst>
              <a:ext uri="{FF2B5EF4-FFF2-40B4-BE49-F238E27FC236}">
                <a16:creationId xmlns:a16="http://schemas.microsoft.com/office/drawing/2014/main" id="{291FE092-12C9-FB6B-DAE6-8585F9EE1FF8}"/>
              </a:ext>
            </a:extLst>
          </p:cNvPr>
          <p:cNvPicPr>
            <a:picLocks noChangeAspect="1"/>
          </p:cNvPicPr>
          <p:nvPr/>
        </p:nvPicPr>
        <p:blipFill>
          <a:blip r:embed="rId4"/>
          <a:stretch>
            <a:fillRect/>
          </a:stretch>
        </p:blipFill>
        <p:spPr>
          <a:xfrm>
            <a:off x="518949" y="6418126"/>
            <a:ext cx="886265" cy="221379"/>
          </a:xfrm>
          <a:prstGeom prst="rect">
            <a:avLst/>
          </a:prstGeom>
        </p:spPr>
      </p:pic>
      <p:sp>
        <p:nvSpPr>
          <p:cNvPr id="20" name="TextBox 19">
            <a:extLst>
              <a:ext uri="{FF2B5EF4-FFF2-40B4-BE49-F238E27FC236}">
                <a16:creationId xmlns:a16="http://schemas.microsoft.com/office/drawing/2014/main" id="{42740E00-E21D-7E02-0404-F64D93354AA7}"/>
              </a:ext>
            </a:extLst>
          </p:cNvPr>
          <p:cNvSpPr txBox="1"/>
          <p:nvPr/>
        </p:nvSpPr>
        <p:spPr>
          <a:xfrm>
            <a:off x="2098250" y="2422402"/>
            <a:ext cx="9434945" cy="412071"/>
          </a:xfrm>
          <a:prstGeom prst="rect">
            <a:avLst/>
          </a:prstGeom>
          <a:noFill/>
          <a:ln/>
        </p:spPr>
        <p:txBody>
          <a:bodyPr wrap="square" lIns="0" tIns="0" rIns="0" bIns="0" rtlCol="0" anchor="t">
            <a:noAutofit/>
          </a:bodyPr>
          <a:lstStyle>
            <a:lvl1pPr marR="0" lvl="0" indent="0" fontAlgn="auto">
              <a:lnSpc>
                <a:spcPct val="95000"/>
              </a:lnSpc>
              <a:spcBef>
                <a:spcPts val="0"/>
              </a:spcBef>
              <a:spcAft>
                <a:spcPts val="0"/>
              </a:spcAft>
              <a:buClrTx/>
              <a:buSzTx/>
              <a:buFontTx/>
              <a:buNone/>
              <a:tabLst/>
              <a:defRPr kumimoji="0" sz="2000" b="1" i="0" u="none" strike="noStrike" cap="none" spc="0" normalizeH="0" baseline="0">
                <a:ln>
                  <a:noFill/>
                </a:ln>
                <a:solidFill>
                  <a:srgbClr val="042648"/>
                </a:solidFill>
                <a:effectLst/>
                <a:uLnTx/>
                <a:uFillTx/>
                <a:latin typeface="Source Sans Pro SemiBold" panose="020B0603030403020204" pitchFamily="34" charset="0"/>
                <a:ea typeface="Source Sans Pro SemiBold" panose="020B0603030403020204" pitchFamily="34" charset="0"/>
                <a:cs typeface="Arial" pitchFamily="34" charset="-120"/>
              </a:defRPr>
            </a:lvl1pPr>
          </a:lstStyle>
          <a:p>
            <a:r>
              <a:rPr lang="en-GB" sz="4000" dirty="0"/>
              <a:t>RBFs and subsidy programs </a:t>
            </a:r>
            <a:r>
              <a:rPr lang="en-GB" sz="4000" b="0" dirty="0">
                <a:latin typeface="Source Sans Pro Light" panose="020B0403030403020204" pitchFamily="34" charset="0"/>
                <a:ea typeface="Source Sans Pro Light" panose="020B0403030403020204" pitchFamily="34" charset="0"/>
              </a:rPr>
              <a:t>have committed</a:t>
            </a:r>
            <a:r>
              <a:rPr lang="en-GB" sz="4000" dirty="0"/>
              <a:t> $1.1 billion </a:t>
            </a:r>
            <a:r>
              <a:rPr lang="en-GB" sz="4000" b="0" dirty="0">
                <a:latin typeface="Source Sans Pro Light" panose="020B0403030403020204" pitchFamily="34" charset="0"/>
                <a:ea typeface="Source Sans Pro Light" panose="020B0403030403020204" pitchFamily="34" charset="0"/>
              </a:rPr>
              <a:t>to off-grid solar companies and consumers.</a:t>
            </a:r>
          </a:p>
        </p:txBody>
      </p:sp>
    </p:spTree>
    <p:extLst>
      <p:ext uri="{BB962C8B-B14F-4D97-AF65-F5344CB8AC3E}">
        <p14:creationId xmlns:p14="http://schemas.microsoft.com/office/powerpoint/2010/main" val="4050884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008E6-9FC7-1115-A42B-CC3856D5F6DE}"/>
            </a:ext>
          </a:extLst>
        </p:cNvPr>
        <p:cNvGrpSpPr/>
        <p:nvPr/>
      </p:nvGrpSpPr>
      <p:grpSpPr>
        <a:xfrm>
          <a:off x="0" y="0"/>
          <a:ext cx="0" cy="0"/>
          <a:chOff x="0" y="0"/>
          <a:chExt cx="0" cy="0"/>
        </a:xfrm>
      </p:grpSpPr>
      <p:pic>
        <p:nvPicPr>
          <p:cNvPr id="2" name="Image 0" descr="/mnt/data/ata_unzip/ppt/media/image11.svg">
            <a:extLst>
              <a:ext uri="{FF2B5EF4-FFF2-40B4-BE49-F238E27FC236}">
                <a16:creationId xmlns:a16="http://schemas.microsoft.com/office/drawing/2014/main" id="{075E264B-2A72-99F8-8BB8-942F372AAEFE}"/>
              </a:ext>
            </a:extLst>
          </p:cNvPr>
          <p:cNvPicPr>
            <a:picLocks noChangeAspect="1"/>
          </p:cNvPicPr>
          <p:nvPr/>
        </p:nvPicPr>
        <p:blipFill>
          <a:blip>
            <a:alphaModFix amt="45000"/>
            <a:extLst>
              <a:ext uri="{96DAC541-7B7A-43D3-8B79-37D633B846F1}">
                <asvg:svgBlip xmlns:asvg="http://schemas.microsoft.com/office/drawing/2016/SVG/main" r:embed="rId3"/>
              </a:ext>
            </a:extLst>
          </a:blip>
          <a:stretch>
            <a:fillRect/>
          </a:stretch>
        </p:blipFill>
        <p:spPr>
          <a:xfrm>
            <a:off x="7699248" y="109728"/>
            <a:ext cx="3520440" cy="429768"/>
          </a:xfrm>
          <a:prstGeom prst="rect">
            <a:avLst/>
          </a:prstGeom>
        </p:spPr>
      </p:pic>
      <p:pic>
        <p:nvPicPr>
          <p:cNvPr id="69" name="Picture 68">
            <a:extLst>
              <a:ext uri="{FF2B5EF4-FFF2-40B4-BE49-F238E27FC236}">
                <a16:creationId xmlns:a16="http://schemas.microsoft.com/office/drawing/2014/main" id="{321E62A5-DFC6-68D0-1E55-E1644B193902}"/>
              </a:ext>
            </a:extLst>
          </p:cNvPr>
          <p:cNvPicPr>
            <a:picLocks noChangeAspect="1"/>
          </p:cNvPicPr>
          <p:nvPr/>
        </p:nvPicPr>
        <p:blipFill>
          <a:blip r:embed="rId4"/>
          <a:stretch>
            <a:fillRect/>
          </a:stretch>
        </p:blipFill>
        <p:spPr>
          <a:xfrm>
            <a:off x="518949" y="6418126"/>
            <a:ext cx="886265" cy="221379"/>
          </a:xfrm>
          <a:prstGeom prst="rect">
            <a:avLst/>
          </a:prstGeom>
        </p:spPr>
      </p:pic>
      <p:sp>
        <p:nvSpPr>
          <p:cNvPr id="20" name="TextBox 19">
            <a:extLst>
              <a:ext uri="{FF2B5EF4-FFF2-40B4-BE49-F238E27FC236}">
                <a16:creationId xmlns:a16="http://schemas.microsoft.com/office/drawing/2014/main" id="{AED635B0-E405-C2AA-F81B-0B42C4481497}"/>
              </a:ext>
            </a:extLst>
          </p:cNvPr>
          <p:cNvSpPr txBox="1"/>
          <p:nvPr/>
        </p:nvSpPr>
        <p:spPr>
          <a:xfrm>
            <a:off x="1784744" y="2625964"/>
            <a:ext cx="9057428" cy="412071"/>
          </a:xfrm>
          <a:prstGeom prst="rect">
            <a:avLst/>
          </a:prstGeom>
          <a:noFill/>
          <a:ln/>
        </p:spPr>
        <p:txBody>
          <a:bodyPr wrap="square" lIns="0" tIns="0" rIns="0" bIns="0" rtlCol="0" anchor="t">
            <a:noAutofit/>
          </a:bodyPr>
          <a:lstStyle>
            <a:lvl1pPr marR="0" lvl="0" indent="0" fontAlgn="auto">
              <a:lnSpc>
                <a:spcPct val="95000"/>
              </a:lnSpc>
              <a:spcBef>
                <a:spcPts val="0"/>
              </a:spcBef>
              <a:spcAft>
                <a:spcPts val="0"/>
              </a:spcAft>
              <a:buClrTx/>
              <a:buSzTx/>
              <a:buFontTx/>
              <a:buNone/>
              <a:tabLst/>
              <a:defRPr kumimoji="0" sz="2000" b="1" i="0" u="none" strike="noStrike" cap="none" spc="0" normalizeH="0" baseline="0">
                <a:ln>
                  <a:noFill/>
                </a:ln>
                <a:solidFill>
                  <a:srgbClr val="042648"/>
                </a:solidFill>
                <a:effectLst/>
                <a:uLnTx/>
                <a:uFillTx/>
                <a:latin typeface="Source Sans Pro SemiBold" panose="020B0603030403020204" pitchFamily="34" charset="0"/>
                <a:ea typeface="Source Sans Pro SemiBold" panose="020B0603030403020204" pitchFamily="34" charset="0"/>
                <a:cs typeface="Arial" pitchFamily="34" charset="-120"/>
              </a:defRPr>
            </a:lvl1pPr>
          </a:lstStyle>
          <a:p>
            <a:r>
              <a:rPr lang="en-GB" sz="4000" b="0" dirty="0">
                <a:latin typeface="Source Sans Pro Light" panose="020B0403030403020204" pitchFamily="34" charset="0"/>
                <a:ea typeface="Source Sans Pro Light" panose="020B0403030403020204" pitchFamily="34" charset="0"/>
              </a:rPr>
              <a:t>All RBFs and subsidy programs aim to support </a:t>
            </a:r>
            <a:r>
              <a:rPr lang="en-GB" sz="4000" dirty="0"/>
              <a:t>sustained energy access </a:t>
            </a:r>
            <a:r>
              <a:rPr lang="en-GB" sz="4000" b="0" dirty="0">
                <a:latin typeface="Source Sans Pro Light" panose="020B0403030403020204" pitchFamily="34" charset="0"/>
                <a:ea typeface="Source Sans Pro Light" panose="020B0403030403020204" pitchFamily="34" charset="0"/>
              </a:rPr>
              <a:t>at scale. </a:t>
            </a:r>
          </a:p>
        </p:txBody>
      </p:sp>
    </p:spTree>
    <p:extLst>
      <p:ext uri="{BB962C8B-B14F-4D97-AF65-F5344CB8AC3E}">
        <p14:creationId xmlns:p14="http://schemas.microsoft.com/office/powerpoint/2010/main" val="856555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41906-1A42-2B98-56D7-C29A0B420459}"/>
            </a:ext>
          </a:extLst>
        </p:cNvPr>
        <p:cNvGrpSpPr/>
        <p:nvPr/>
      </p:nvGrpSpPr>
      <p:grpSpPr>
        <a:xfrm>
          <a:off x="0" y="0"/>
          <a:ext cx="0" cy="0"/>
          <a:chOff x="0" y="0"/>
          <a:chExt cx="0" cy="0"/>
        </a:xfrm>
      </p:grpSpPr>
      <p:pic>
        <p:nvPicPr>
          <p:cNvPr id="2" name="Image 0" descr="/mnt/data/ata_unzip/ppt/media/image11.svg">
            <a:extLst>
              <a:ext uri="{FF2B5EF4-FFF2-40B4-BE49-F238E27FC236}">
                <a16:creationId xmlns:a16="http://schemas.microsoft.com/office/drawing/2014/main" id="{B77F09C3-030F-0697-F37D-02B90A51A06D}"/>
              </a:ext>
            </a:extLst>
          </p:cNvPr>
          <p:cNvPicPr>
            <a:picLocks noChangeAspect="1"/>
          </p:cNvPicPr>
          <p:nvPr/>
        </p:nvPicPr>
        <p:blipFill>
          <a:blip>
            <a:alphaModFix amt="45000"/>
            <a:extLst>
              <a:ext uri="{96DAC541-7B7A-43D3-8B79-37D633B846F1}">
                <asvg:svgBlip xmlns:asvg="http://schemas.microsoft.com/office/drawing/2016/SVG/main" r:embed="rId3"/>
              </a:ext>
            </a:extLst>
          </a:blip>
          <a:stretch>
            <a:fillRect/>
          </a:stretch>
        </p:blipFill>
        <p:spPr>
          <a:xfrm>
            <a:off x="7699248" y="109728"/>
            <a:ext cx="3520440" cy="429768"/>
          </a:xfrm>
          <a:prstGeom prst="rect">
            <a:avLst/>
          </a:prstGeom>
        </p:spPr>
      </p:pic>
      <p:pic>
        <p:nvPicPr>
          <p:cNvPr id="69" name="Picture 68">
            <a:extLst>
              <a:ext uri="{FF2B5EF4-FFF2-40B4-BE49-F238E27FC236}">
                <a16:creationId xmlns:a16="http://schemas.microsoft.com/office/drawing/2014/main" id="{E99C11E4-E4E2-EFAB-E2F5-DD6F0A4FAB67}"/>
              </a:ext>
            </a:extLst>
          </p:cNvPr>
          <p:cNvPicPr>
            <a:picLocks noChangeAspect="1"/>
          </p:cNvPicPr>
          <p:nvPr/>
        </p:nvPicPr>
        <p:blipFill>
          <a:blip r:embed="rId4"/>
          <a:stretch>
            <a:fillRect/>
          </a:stretch>
        </p:blipFill>
        <p:spPr>
          <a:xfrm>
            <a:off x="518949" y="6418126"/>
            <a:ext cx="886265" cy="221379"/>
          </a:xfrm>
          <a:prstGeom prst="rect">
            <a:avLst/>
          </a:prstGeom>
        </p:spPr>
      </p:pic>
      <p:graphicFrame>
        <p:nvGraphicFramePr>
          <p:cNvPr id="3" name="Diagram 2">
            <a:extLst>
              <a:ext uri="{FF2B5EF4-FFF2-40B4-BE49-F238E27FC236}">
                <a16:creationId xmlns:a16="http://schemas.microsoft.com/office/drawing/2014/main" id="{D1FE21B4-2E16-1160-86C5-0E4936471E98}"/>
              </a:ext>
            </a:extLst>
          </p:cNvPr>
          <p:cNvGraphicFramePr/>
          <p:nvPr>
            <p:extLst>
              <p:ext uri="{D42A27DB-BD31-4B8C-83A1-F6EECF244321}">
                <p14:modId xmlns:p14="http://schemas.microsoft.com/office/powerpoint/2010/main" val="2448120698"/>
              </p:ext>
            </p:extLst>
          </p:nvPr>
        </p:nvGraphicFramePr>
        <p:xfrm>
          <a:off x="463843" y="3465959"/>
          <a:ext cx="11264314" cy="10191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TextBox 4">
            <a:extLst>
              <a:ext uri="{FF2B5EF4-FFF2-40B4-BE49-F238E27FC236}">
                <a16:creationId xmlns:a16="http://schemas.microsoft.com/office/drawing/2014/main" id="{22F985C3-EEF6-FECC-0DE1-F61C0B431C5B}"/>
              </a:ext>
            </a:extLst>
          </p:cNvPr>
          <p:cNvSpPr txBox="1"/>
          <p:nvPr/>
        </p:nvSpPr>
        <p:spPr>
          <a:xfrm>
            <a:off x="518949" y="1312819"/>
            <a:ext cx="11209208" cy="1569660"/>
          </a:xfrm>
          <a:prstGeom prst="rect">
            <a:avLst/>
          </a:prstGeom>
          <a:noFill/>
        </p:spPr>
        <p:txBody>
          <a:bodyPr wrap="square">
            <a:spAutoFit/>
          </a:bodyPr>
          <a:lstStyle/>
          <a:p>
            <a:pPr algn="ctr"/>
            <a:r>
              <a:rPr lang="en-GB" sz="3200" dirty="0">
                <a:latin typeface="Source Sans Pro Light" panose="020B0403030403020204" pitchFamily="34" charset="0"/>
                <a:ea typeface="Source Sans Pro Light" panose="020B0403030403020204" pitchFamily="34" charset="0"/>
              </a:rPr>
              <a:t>In </a:t>
            </a:r>
            <a:r>
              <a:rPr lang="en-GB" sz="3200" dirty="0" err="1">
                <a:latin typeface="Source Sans Pro Light" panose="020B0403030403020204" pitchFamily="34" charset="0"/>
                <a:ea typeface="Source Sans Pro Light" panose="020B0403030403020204" pitchFamily="34" charset="0"/>
              </a:rPr>
              <a:t>PAYGo</a:t>
            </a:r>
            <a:r>
              <a:rPr lang="en-GB" sz="3200" dirty="0">
                <a:latin typeface="Source Sans Pro Light" panose="020B0403030403020204" pitchFamily="34" charset="0"/>
                <a:ea typeface="Source Sans Pro Light" panose="020B0403030403020204" pitchFamily="34" charset="0"/>
              </a:rPr>
              <a:t>, energy access over time is made possible by a combination of </a:t>
            </a:r>
            <a:r>
              <a:rPr lang="en-GB" sz="3200" b="1" dirty="0">
                <a:latin typeface="Source Sans Pro SemiBold" panose="020B0603030403020204" pitchFamily="34" charset="0"/>
                <a:ea typeface="Source Sans Pro SemiBold" panose="020B0603030403020204" pitchFamily="34" charset="0"/>
              </a:rPr>
              <a:t>sales and repayment</a:t>
            </a:r>
            <a:r>
              <a:rPr lang="en-GB" sz="3200" dirty="0">
                <a:latin typeface="Source Sans Pro Light" panose="020B0403030403020204" pitchFamily="34" charset="0"/>
                <a:ea typeface="Source Sans Pro Light" panose="020B0403030403020204" pitchFamily="34" charset="0"/>
              </a:rPr>
              <a:t>, with </a:t>
            </a:r>
            <a:r>
              <a:rPr lang="en-GB" sz="3200" b="1" dirty="0">
                <a:latin typeface="Source Sans Pro SemiBold" panose="020B0603030403020204" pitchFamily="34" charset="0"/>
                <a:ea typeface="Source Sans Pro SemiBold" panose="020B0603030403020204" pitchFamily="34" charset="0"/>
              </a:rPr>
              <a:t>ownership</a:t>
            </a:r>
            <a:r>
              <a:rPr lang="en-GB" sz="3200" dirty="0">
                <a:latin typeface="Source Sans Pro Light" panose="020B0403030403020204" pitchFamily="34" charset="0"/>
                <a:ea typeface="Source Sans Pro Light" panose="020B0403030403020204" pitchFamily="34" charset="0"/>
              </a:rPr>
              <a:t> as a key milestone achievement.</a:t>
            </a:r>
          </a:p>
        </p:txBody>
      </p:sp>
    </p:spTree>
    <p:extLst>
      <p:ext uri="{BB962C8B-B14F-4D97-AF65-F5344CB8AC3E}">
        <p14:creationId xmlns:p14="http://schemas.microsoft.com/office/powerpoint/2010/main" val="294646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D4165-DA85-23DD-BE19-C7F8EC01A35B}"/>
            </a:ext>
          </a:extLst>
        </p:cNvPr>
        <p:cNvGrpSpPr/>
        <p:nvPr/>
      </p:nvGrpSpPr>
      <p:grpSpPr>
        <a:xfrm>
          <a:off x="0" y="0"/>
          <a:ext cx="0" cy="0"/>
          <a:chOff x="0" y="0"/>
          <a:chExt cx="0" cy="0"/>
        </a:xfrm>
      </p:grpSpPr>
      <p:pic>
        <p:nvPicPr>
          <p:cNvPr id="2" name="Image 0" descr="/mnt/data/ata_unzip/ppt/media/image11.svg">
            <a:extLst>
              <a:ext uri="{FF2B5EF4-FFF2-40B4-BE49-F238E27FC236}">
                <a16:creationId xmlns:a16="http://schemas.microsoft.com/office/drawing/2014/main" id="{E0CE791C-70CA-A771-024A-C88BAD804963}"/>
              </a:ext>
            </a:extLst>
          </p:cNvPr>
          <p:cNvPicPr>
            <a:picLocks noChangeAspect="1"/>
          </p:cNvPicPr>
          <p:nvPr/>
        </p:nvPicPr>
        <p:blipFill>
          <a:blip>
            <a:alphaModFix amt="45000"/>
            <a:extLst>
              <a:ext uri="{96DAC541-7B7A-43D3-8B79-37D633B846F1}">
                <asvg:svgBlip xmlns:asvg="http://schemas.microsoft.com/office/drawing/2016/SVG/main" r:embed="rId3"/>
              </a:ext>
            </a:extLst>
          </a:blip>
          <a:stretch>
            <a:fillRect/>
          </a:stretch>
        </p:blipFill>
        <p:spPr>
          <a:xfrm>
            <a:off x="7699248" y="109728"/>
            <a:ext cx="3520440" cy="429768"/>
          </a:xfrm>
          <a:prstGeom prst="rect">
            <a:avLst/>
          </a:prstGeom>
        </p:spPr>
      </p:pic>
      <p:sp>
        <p:nvSpPr>
          <p:cNvPr id="4" name="Text 1">
            <a:extLst>
              <a:ext uri="{FF2B5EF4-FFF2-40B4-BE49-F238E27FC236}">
                <a16:creationId xmlns:a16="http://schemas.microsoft.com/office/drawing/2014/main" id="{833CA10A-8F75-0D83-AE5F-A4284FC4A6DB}"/>
              </a:ext>
            </a:extLst>
          </p:cNvPr>
          <p:cNvSpPr/>
          <p:nvPr/>
        </p:nvSpPr>
        <p:spPr>
          <a:xfrm>
            <a:off x="435380" y="348945"/>
            <a:ext cx="11050038" cy="493776"/>
          </a:xfrm>
          <a:prstGeom prst="rect">
            <a:avLst/>
          </a:prstGeom>
          <a:noFill/>
          <a:ln>
            <a:noFill/>
          </a:ln>
        </p:spPr>
        <p:txBody>
          <a:bodyPr spcFirstLastPara="1" wrap="square" lIns="121900" tIns="60933" rIns="121900" bIns="60933" anchor="ctr" anchorCtr="0">
            <a:normAutofit/>
          </a:bodyPr>
          <a:lstStyle/>
          <a:p>
            <a:pPr>
              <a:lnSpc>
                <a:spcPct val="90000"/>
              </a:lnSpc>
              <a:buClr>
                <a:srgbClr val="F7941E"/>
              </a:buClr>
              <a:buSzPts val="1800"/>
            </a:pPr>
            <a:r>
              <a:rPr lang="en-GB" sz="2400" b="1" dirty="0">
                <a:solidFill>
                  <a:srgbClr val="F7941E"/>
                </a:solidFill>
                <a:latin typeface="Source Sans Pro SemiBold" panose="020B0603030403020204" pitchFamily="34" charset="0"/>
                <a:ea typeface="Source Sans Pro SemiBold" panose="020B0603030403020204" pitchFamily="34" charset="0"/>
              </a:rPr>
              <a:t>RBF programs have helped drive record </a:t>
            </a:r>
            <a:r>
              <a:rPr lang="en-GB" sz="2400" b="1" dirty="0" err="1">
                <a:solidFill>
                  <a:srgbClr val="F7941E"/>
                </a:solidFill>
                <a:latin typeface="Source Sans Pro SemiBold" panose="020B0603030403020204" pitchFamily="34" charset="0"/>
                <a:ea typeface="Source Sans Pro SemiBold" panose="020B0603030403020204" pitchFamily="34" charset="0"/>
              </a:rPr>
              <a:t>PAYGo</a:t>
            </a:r>
            <a:r>
              <a:rPr lang="en-GB" sz="2400" b="1" dirty="0">
                <a:solidFill>
                  <a:srgbClr val="F7941E"/>
                </a:solidFill>
                <a:latin typeface="Source Sans Pro SemiBold" panose="020B0603030403020204" pitchFamily="34" charset="0"/>
                <a:ea typeface="Source Sans Pro SemiBold" panose="020B0603030403020204" pitchFamily="34" charset="0"/>
              </a:rPr>
              <a:t> sales volumes</a:t>
            </a:r>
          </a:p>
        </p:txBody>
      </p:sp>
      <p:sp>
        <p:nvSpPr>
          <p:cNvPr id="5" name="Shape 2">
            <a:extLst>
              <a:ext uri="{FF2B5EF4-FFF2-40B4-BE49-F238E27FC236}">
                <a16:creationId xmlns:a16="http://schemas.microsoft.com/office/drawing/2014/main" id="{C6506177-19C4-2681-19F2-714FEEB48017}"/>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69" name="Picture 68">
            <a:extLst>
              <a:ext uri="{FF2B5EF4-FFF2-40B4-BE49-F238E27FC236}">
                <a16:creationId xmlns:a16="http://schemas.microsoft.com/office/drawing/2014/main" id="{C691A9A9-735D-BC06-C262-2710FD494D27}"/>
              </a:ext>
            </a:extLst>
          </p:cNvPr>
          <p:cNvPicPr>
            <a:picLocks noChangeAspect="1"/>
          </p:cNvPicPr>
          <p:nvPr/>
        </p:nvPicPr>
        <p:blipFill>
          <a:blip r:embed="rId4"/>
          <a:stretch>
            <a:fillRect/>
          </a:stretch>
        </p:blipFill>
        <p:spPr>
          <a:xfrm>
            <a:off x="518949" y="6418126"/>
            <a:ext cx="886265" cy="221379"/>
          </a:xfrm>
          <a:prstGeom prst="rect">
            <a:avLst/>
          </a:prstGeom>
        </p:spPr>
      </p:pic>
      <p:sp>
        <p:nvSpPr>
          <p:cNvPr id="8" name="TextBox 7">
            <a:extLst>
              <a:ext uri="{FF2B5EF4-FFF2-40B4-BE49-F238E27FC236}">
                <a16:creationId xmlns:a16="http://schemas.microsoft.com/office/drawing/2014/main" id="{5F77CAA9-86BB-6DE5-3A90-45E1FC98A454}"/>
              </a:ext>
            </a:extLst>
          </p:cNvPr>
          <p:cNvSpPr txBox="1"/>
          <p:nvPr/>
        </p:nvSpPr>
        <p:spPr>
          <a:xfrm>
            <a:off x="1807111" y="6452670"/>
            <a:ext cx="9762439" cy="276999"/>
          </a:xfrm>
          <a:prstGeom prst="rect">
            <a:avLst/>
          </a:prstGeom>
          <a:noFill/>
        </p:spPr>
        <p:txBody>
          <a:bodyPr wrap="square">
            <a:spAutoFit/>
          </a:bodyPr>
          <a:lstStyle/>
          <a:p>
            <a:r>
              <a:rPr lang="en-GB" sz="1200" dirty="0">
                <a:solidFill>
                  <a:srgbClr val="002749"/>
                </a:solidFill>
                <a:latin typeface="Source Sans Pro"/>
                <a:ea typeface="Source Sans Pro"/>
              </a:rPr>
              <a:t>Source:  </a:t>
            </a:r>
            <a:r>
              <a:rPr lang="en-GB" sz="1200" i="1" dirty="0">
                <a:solidFill>
                  <a:srgbClr val="002749"/>
                </a:solidFill>
                <a:latin typeface="Source Sans Pro"/>
                <a:ea typeface="Source Sans Pro"/>
                <a:hlinkClick r:id="rId5"/>
              </a:rPr>
              <a:t>The 2025 Global Off-Grid Solar Market Report</a:t>
            </a:r>
            <a:r>
              <a:rPr lang="en-GB" sz="1200" dirty="0">
                <a:solidFill>
                  <a:srgbClr val="002749"/>
                </a:solidFill>
                <a:latin typeface="Source Sans Pro"/>
                <a:ea typeface="Source Sans Pro"/>
              </a:rPr>
              <a:t>, (</a:t>
            </a:r>
            <a:r>
              <a:rPr lang="en-US" sz="1200" dirty="0">
                <a:solidFill>
                  <a:srgbClr val="002749"/>
                </a:solidFill>
                <a:latin typeface="Source Sans Pro"/>
                <a:ea typeface="Source Sans Pro"/>
              </a:rPr>
              <a:t>GOGLA, June 2026)</a:t>
            </a:r>
            <a:endParaRPr kumimoji="0" lang="en-GB" sz="1200" b="0" i="0" u="none" strike="noStrike" kern="1200" cap="none" spc="0" normalizeH="0" baseline="0" noProof="0" dirty="0">
              <a:ln>
                <a:noFill/>
              </a:ln>
              <a:solidFill>
                <a:srgbClr val="002749"/>
              </a:solidFill>
              <a:effectLst/>
              <a:uLnTx/>
              <a:uFillTx/>
              <a:latin typeface="Source Sans Pro"/>
              <a:ea typeface="Source Sans Pro"/>
              <a:cs typeface="+mn-cs"/>
            </a:endParaRPr>
          </a:p>
        </p:txBody>
      </p:sp>
      <p:pic>
        <p:nvPicPr>
          <p:cNvPr id="10" name="Picture 9">
            <a:extLst>
              <a:ext uri="{FF2B5EF4-FFF2-40B4-BE49-F238E27FC236}">
                <a16:creationId xmlns:a16="http://schemas.microsoft.com/office/drawing/2014/main" id="{5D33E63E-9572-B647-734F-E08BACD563D9}"/>
              </a:ext>
            </a:extLst>
          </p:cNvPr>
          <p:cNvPicPr>
            <a:picLocks noChangeAspect="1"/>
          </p:cNvPicPr>
          <p:nvPr/>
        </p:nvPicPr>
        <p:blipFill>
          <a:blip r:embed="rId6"/>
          <a:srcRect t="65996"/>
          <a:stretch>
            <a:fillRect/>
          </a:stretch>
        </p:blipFill>
        <p:spPr>
          <a:xfrm>
            <a:off x="7518954" y="2463633"/>
            <a:ext cx="2647029" cy="1440873"/>
          </a:xfrm>
          <a:prstGeom prst="rect">
            <a:avLst/>
          </a:prstGeom>
        </p:spPr>
      </p:pic>
      <p:pic>
        <p:nvPicPr>
          <p:cNvPr id="11" name="Picture 10">
            <a:extLst>
              <a:ext uri="{FF2B5EF4-FFF2-40B4-BE49-F238E27FC236}">
                <a16:creationId xmlns:a16="http://schemas.microsoft.com/office/drawing/2014/main" id="{814D702B-B34A-85F6-852C-D7EB3E7C81A0}"/>
              </a:ext>
            </a:extLst>
          </p:cNvPr>
          <p:cNvPicPr>
            <a:picLocks noChangeAspect="1"/>
          </p:cNvPicPr>
          <p:nvPr/>
        </p:nvPicPr>
        <p:blipFill>
          <a:blip r:embed="rId7"/>
          <a:srcRect b="13259"/>
          <a:stretch>
            <a:fillRect/>
          </a:stretch>
        </p:blipFill>
        <p:spPr>
          <a:xfrm>
            <a:off x="1841014" y="2079889"/>
            <a:ext cx="5559195" cy="3848958"/>
          </a:xfrm>
          <a:prstGeom prst="rect">
            <a:avLst/>
          </a:prstGeom>
        </p:spPr>
      </p:pic>
      <p:sp>
        <p:nvSpPr>
          <p:cNvPr id="13" name="Rectangle 1">
            <a:extLst>
              <a:ext uri="{FF2B5EF4-FFF2-40B4-BE49-F238E27FC236}">
                <a16:creationId xmlns:a16="http://schemas.microsoft.com/office/drawing/2014/main" id="{7877805E-3F0E-C138-4A84-6B1D12D25390}"/>
              </a:ext>
            </a:extLst>
          </p:cNvPr>
          <p:cNvSpPr>
            <a:spLocks noChangeArrowheads="1"/>
          </p:cNvSpPr>
          <p:nvPr/>
        </p:nvSpPr>
        <p:spPr bwMode="auto">
          <a:xfrm>
            <a:off x="7764442" y="5621070"/>
            <a:ext cx="14689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sz="1400" i="0" u="none" strike="noStrike" kern="1200" cap="none" spc="0" normalizeH="0" baseline="0" noProof="0" dirty="0">
                <a:ln>
                  <a:noFill/>
                </a:ln>
                <a:solidFill>
                  <a:srgbClr val="002749"/>
                </a:solidFill>
                <a:effectLst/>
                <a:uLnTx/>
                <a:uFillTx/>
                <a:latin typeface="Source Sans Pro"/>
                <a:ea typeface="Source Sans Pro"/>
                <a:cs typeface="+mn-cs"/>
              </a:rPr>
              <a:t>Cash sales</a:t>
            </a:r>
            <a:endParaRPr kumimoji="0" lang="en-GB" sz="1400" i="0" u="none" strike="noStrike" kern="1200" cap="none" spc="0" normalizeH="0" baseline="0" noProof="0" dirty="0">
              <a:ln>
                <a:noFill/>
              </a:ln>
              <a:solidFill>
                <a:srgbClr val="002749"/>
              </a:solidFill>
              <a:effectLst/>
              <a:uLnTx/>
              <a:uFillTx/>
              <a:latin typeface="Source Sans Pro"/>
              <a:ea typeface="+mn-ea"/>
              <a:cs typeface="+mn-cs"/>
            </a:endParaRPr>
          </a:p>
        </p:txBody>
      </p:sp>
      <p:sp>
        <p:nvSpPr>
          <p:cNvPr id="14" name="Rectangle 1">
            <a:extLst>
              <a:ext uri="{FF2B5EF4-FFF2-40B4-BE49-F238E27FC236}">
                <a16:creationId xmlns:a16="http://schemas.microsoft.com/office/drawing/2014/main" id="{CFD2230F-252A-9501-1374-140C90780965}"/>
              </a:ext>
            </a:extLst>
          </p:cNvPr>
          <p:cNvSpPr>
            <a:spLocks noChangeArrowheads="1"/>
          </p:cNvSpPr>
          <p:nvPr/>
        </p:nvSpPr>
        <p:spPr bwMode="auto">
          <a:xfrm>
            <a:off x="7764442" y="5313293"/>
            <a:ext cx="146896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GB" sz="1400" dirty="0" err="1">
                <a:solidFill>
                  <a:srgbClr val="002749"/>
                </a:solidFill>
                <a:latin typeface="Source Sans Pro"/>
                <a:ea typeface="Source Sans Pro"/>
              </a:rPr>
              <a:t>PAYGo</a:t>
            </a:r>
            <a:r>
              <a:rPr lang="en-GB" sz="1400" dirty="0">
                <a:solidFill>
                  <a:srgbClr val="002749"/>
                </a:solidFill>
                <a:latin typeface="Source Sans Pro"/>
                <a:ea typeface="Source Sans Pro"/>
              </a:rPr>
              <a:t> sales</a:t>
            </a:r>
            <a:endParaRPr kumimoji="0" lang="en-GB" sz="1400" i="0" u="none" strike="noStrike" kern="1200" cap="none" spc="0" normalizeH="0" baseline="0" noProof="0" dirty="0">
              <a:ln>
                <a:noFill/>
              </a:ln>
              <a:solidFill>
                <a:srgbClr val="002749"/>
              </a:solidFill>
              <a:effectLst/>
              <a:uLnTx/>
              <a:uFillTx/>
              <a:latin typeface="Source Sans Pro"/>
              <a:ea typeface="+mn-ea"/>
              <a:cs typeface="+mn-cs"/>
            </a:endParaRPr>
          </a:p>
        </p:txBody>
      </p:sp>
      <p:sp>
        <p:nvSpPr>
          <p:cNvPr id="15" name="Rectangle 14">
            <a:extLst>
              <a:ext uri="{FF2B5EF4-FFF2-40B4-BE49-F238E27FC236}">
                <a16:creationId xmlns:a16="http://schemas.microsoft.com/office/drawing/2014/main" id="{7B8A9D60-1027-1141-3BAA-B8F917FE3C24}"/>
              </a:ext>
            </a:extLst>
          </p:cNvPr>
          <p:cNvSpPr/>
          <p:nvPr/>
        </p:nvSpPr>
        <p:spPr>
          <a:xfrm>
            <a:off x="7509632" y="5685465"/>
            <a:ext cx="228076" cy="175943"/>
          </a:xfrm>
          <a:prstGeom prst="rect">
            <a:avLst/>
          </a:prstGeom>
          <a:solidFill>
            <a:srgbClr val="005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1CD97CA-BAC1-6BB0-553A-288866BC11BD}"/>
              </a:ext>
            </a:extLst>
          </p:cNvPr>
          <p:cNvSpPr/>
          <p:nvPr/>
        </p:nvSpPr>
        <p:spPr>
          <a:xfrm>
            <a:off x="7518954" y="5379210"/>
            <a:ext cx="228076" cy="175943"/>
          </a:xfrm>
          <a:prstGeom prst="rect">
            <a:avLst/>
          </a:prstGeom>
          <a:solidFill>
            <a:srgbClr val="0093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
            <a:extLst>
              <a:ext uri="{FF2B5EF4-FFF2-40B4-BE49-F238E27FC236}">
                <a16:creationId xmlns:a16="http://schemas.microsoft.com/office/drawing/2014/main" id="{023A2AEA-0E40-B75E-6680-8D675AA0C1CF}"/>
              </a:ext>
            </a:extLst>
          </p:cNvPr>
          <p:cNvSpPr>
            <a:spLocks noChangeArrowheads="1"/>
          </p:cNvSpPr>
          <p:nvPr/>
        </p:nvSpPr>
        <p:spPr bwMode="auto">
          <a:xfrm>
            <a:off x="1807111" y="1727882"/>
            <a:ext cx="555919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sz="1400" i="0" u="none" strike="noStrike" kern="1200" cap="none" spc="0" normalizeH="0" baseline="0" noProof="0" dirty="0">
                <a:ln>
                  <a:noFill/>
                </a:ln>
                <a:solidFill>
                  <a:srgbClr val="002749"/>
                </a:solidFill>
                <a:effectLst/>
                <a:uLnTx/>
                <a:uFillTx/>
                <a:latin typeface="Source Sans Pro"/>
                <a:ea typeface="Source Sans Pro"/>
                <a:cs typeface="+mn-cs"/>
              </a:rPr>
              <a:t>Annual Solar Energy Kit Sales, 2021 to 2025 | GOGLA</a:t>
            </a:r>
            <a:endParaRPr kumimoji="0" lang="en-GB" sz="1400" i="0" u="none" strike="noStrike" kern="1200" cap="none" spc="0" normalizeH="0" baseline="0" noProof="0" dirty="0">
              <a:ln>
                <a:noFill/>
              </a:ln>
              <a:solidFill>
                <a:srgbClr val="002749"/>
              </a:solidFill>
              <a:effectLst/>
              <a:uLnTx/>
              <a:uFillTx/>
              <a:latin typeface="Source Sans Pro"/>
              <a:cs typeface="+mn-cs"/>
            </a:endParaRPr>
          </a:p>
        </p:txBody>
      </p:sp>
      <p:sp>
        <p:nvSpPr>
          <p:cNvPr id="18" name="Rectangle 1">
            <a:extLst>
              <a:ext uri="{FF2B5EF4-FFF2-40B4-BE49-F238E27FC236}">
                <a16:creationId xmlns:a16="http://schemas.microsoft.com/office/drawing/2014/main" id="{7E19FD04-EAE2-DD48-EC17-0ABC30F1D906}"/>
              </a:ext>
            </a:extLst>
          </p:cNvPr>
          <p:cNvSpPr>
            <a:spLocks noChangeArrowheads="1"/>
          </p:cNvSpPr>
          <p:nvPr/>
        </p:nvSpPr>
        <p:spPr bwMode="auto">
          <a:xfrm>
            <a:off x="477097" y="939809"/>
            <a:ext cx="110924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GB" i="1" dirty="0">
                <a:solidFill>
                  <a:srgbClr val="002749"/>
                </a:solidFill>
                <a:latin typeface="Source Sans Pro"/>
                <a:ea typeface="Source Sans Pro"/>
              </a:rPr>
              <a:t>Sales of PAYGO solar energy kits surged by 48% to surpass 5M units, hitting 50% of SEK sales overall.</a:t>
            </a:r>
            <a:endParaRPr kumimoji="0" lang="en-GB" sz="1800" i="1" u="none" strike="noStrike" kern="1200" cap="none" spc="0" normalizeH="0" baseline="0" noProof="0" dirty="0">
              <a:ln>
                <a:noFill/>
              </a:ln>
              <a:solidFill>
                <a:srgbClr val="002749"/>
              </a:solidFill>
              <a:effectLst/>
              <a:uLnTx/>
              <a:uFillTx/>
              <a:latin typeface="Source Sans Pro"/>
              <a:ea typeface="+mn-ea"/>
              <a:cs typeface="+mn-cs"/>
            </a:endParaRPr>
          </a:p>
        </p:txBody>
      </p:sp>
      <p:cxnSp>
        <p:nvCxnSpPr>
          <p:cNvPr id="19" name="Straight Connector 18">
            <a:extLst>
              <a:ext uri="{FF2B5EF4-FFF2-40B4-BE49-F238E27FC236}">
                <a16:creationId xmlns:a16="http://schemas.microsoft.com/office/drawing/2014/main" id="{2C2A4F2E-CE56-B7A3-B18C-9F62BF70439C}"/>
              </a:ext>
            </a:extLst>
          </p:cNvPr>
          <p:cNvCxnSpPr/>
          <p:nvPr/>
        </p:nvCxnSpPr>
        <p:spPr>
          <a:xfrm flipV="1">
            <a:off x="6927273" y="3429000"/>
            <a:ext cx="696397" cy="24245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206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F400D-2C1E-7BAF-F54E-7CC8CC1DD6F8}"/>
            </a:ext>
          </a:extLst>
        </p:cNvPr>
        <p:cNvGrpSpPr/>
        <p:nvPr/>
      </p:nvGrpSpPr>
      <p:grpSpPr>
        <a:xfrm>
          <a:off x="0" y="0"/>
          <a:ext cx="0" cy="0"/>
          <a:chOff x="0" y="0"/>
          <a:chExt cx="0" cy="0"/>
        </a:xfrm>
      </p:grpSpPr>
      <p:pic>
        <p:nvPicPr>
          <p:cNvPr id="2" name="Image 0" descr="/mnt/data/ata_unzip/ppt/media/image11.svg">
            <a:extLst>
              <a:ext uri="{FF2B5EF4-FFF2-40B4-BE49-F238E27FC236}">
                <a16:creationId xmlns:a16="http://schemas.microsoft.com/office/drawing/2014/main" id="{6810F295-C681-CF2E-5EB7-23E9DE86BAA3}"/>
              </a:ext>
            </a:extLst>
          </p:cNvPr>
          <p:cNvPicPr>
            <a:picLocks noChangeAspect="1"/>
          </p:cNvPicPr>
          <p:nvPr/>
        </p:nvPicPr>
        <p:blipFill>
          <a:blip>
            <a:alphaModFix amt="45000"/>
            <a:extLst>
              <a:ext uri="{96DAC541-7B7A-43D3-8B79-37D633B846F1}">
                <asvg:svgBlip xmlns:asvg="http://schemas.microsoft.com/office/drawing/2016/SVG/main" r:embed="rId3"/>
              </a:ext>
            </a:extLst>
          </a:blip>
          <a:stretch>
            <a:fillRect/>
          </a:stretch>
        </p:blipFill>
        <p:spPr>
          <a:xfrm>
            <a:off x="7699248" y="109728"/>
            <a:ext cx="3520440" cy="429768"/>
          </a:xfrm>
          <a:prstGeom prst="rect">
            <a:avLst/>
          </a:prstGeom>
        </p:spPr>
      </p:pic>
      <p:sp>
        <p:nvSpPr>
          <p:cNvPr id="4" name="Text 1">
            <a:extLst>
              <a:ext uri="{FF2B5EF4-FFF2-40B4-BE49-F238E27FC236}">
                <a16:creationId xmlns:a16="http://schemas.microsoft.com/office/drawing/2014/main" id="{FC230D34-8E28-1E15-EB33-8075BAE8F251}"/>
              </a:ext>
            </a:extLst>
          </p:cNvPr>
          <p:cNvSpPr/>
          <p:nvPr/>
        </p:nvSpPr>
        <p:spPr>
          <a:xfrm>
            <a:off x="435379" y="251959"/>
            <a:ext cx="11279524" cy="787635"/>
          </a:xfrm>
          <a:prstGeom prst="rect">
            <a:avLst/>
          </a:prstGeom>
          <a:noFill/>
          <a:ln>
            <a:noFill/>
          </a:ln>
        </p:spPr>
        <p:txBody>
          <a:bodyPr spcFirstLastPara="1" wrap="square" lIns="121900" tIns="60933" rIns="121900" bIns="60933" anchor="ctr" anchorCtr="0">
            <a:normAutofit/>
          </a:bodyPr>
          <a:lstStyle/>
          <a:p>
            <a:pPr>
              <a:lnSpc>
                <a:spcPct val="90000"/>
              </a:lnSpc>
              <a:buClr>
                <a:srgbClr val="F7941E"/>
              </a:buClr>
              <a:buSzPts val="1800"/>
            </a:pPr>
            <a:r>
              <a:rPr lang="en-GB" sz="2400" b="1" dirty="0">
                <a:solidFill>
                  <a:srgbClr val="F7941E"/>
                </a:solidFill>
                <a:latin typeface="Source Sans Pro SemiBold" panose="020B0603030403020204" pitchFamily="34" charset="0"/>
                <a:ea typeface="Source Sans Pro SemiBold" panose="020B0603030403020204" pitchFamily="34" charset="0"/>
              </a:rPr>
              <a:t>How many of these customers will experience Sustained Energy Access?</a:t>
            </a:r>
          </a:p>
        </p:txBody>
      </p:sp>
      <p:sp>
        <p:nvSpPr>
          <p:cNvPr id="5" name="Shape 2">
            <a:extLst>
              <a:ext uri="{FF2B5EF4-FFF2-40B4-BE49-F238E27FC236}">
                <a16:creationId xmlns:a16="http://schemas.microsoft.com/office/drawing/2014/main" id="{FB13F58F-3883-DDCD-5429-98B64096EA8E}"/>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69" name="Picture 68">
            <a:extLst>
              <a:ext uri="{FF2B5EF4-FFF2-40B4-BE49-F238E27FC236}">
                <a16:creationId xmlns:a16="http://schemas.microsoft.com/office/drawing/2014/main" id="{61EAD644-06F9-683F-009F-810D48B24270}"/>
              </a:ext>
            </a:extLst>
          </p:cNvPr>
          <p:cNvPicPr>
            <a:picLocks noChangeAspect="1"/>
          </p:cNvPicPr>
          <p:nvPr/>
        </p:nvPicPr>
        <p:blipFill>
          <a:blip r:embed="rId4"/>
          <a:stretch>
            <a:fillRect/>
          </a:stretch>
        </p:blipFill>
        <p:spPr>
          <a:xfrm>
            <a:off x="518949" y="6418126"/>
            <a:ext cx="886265" cy="221379"/>
          </a:xfrm>
          <a:prstGeom prst="rect">
            <a:avLst/>
          </a:prstGeom>
        </p:spPr>
      </p:pic>
      <p:sp>
        <p:nvSpPr>
          <p:cNvPr id="18" name="Rectangle 1">
            <a:extLst>
              <a:ext uri="{FF2B5EF4-FFF2-40B4-BE49-F238E27FC236}">
                <a16:creationId xmlns:a16="http://schemas.microsoft.com/office/drawing/2014/main" id="{8F10E1E9-8332-1638-A302-340410735E31}"/>
              </a:ext>
            </a:extLst>
          </p:cNvPr>
          <p:cNvSpPr>
            <a:spLocks noChangeArrowheads="1"/>
          </p:cNvSpPr>
          <p:nvPr/>
        </p:nvSpPr>
        <p:spPr bwMode="auto">
          <a:xfrm>
            <a:off x="599017" y="1177322"/>
            <a:ext cx="10808018" cy="369332"/>
          </a:xfrm>
          <a:prstGeom prst="rect">
            <a:avLst/>
          </a:prstGeom>
          <a:solidFill>
            <a:srgbClr val="203864"/>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GB" i="1" dirty="0">
                <a:solidFill>
                  <a:schemeClr val="bg1"/>
                </a:solidFill>
                <a:latin typeface="Source Sans Pro"/>
              </a:rPr>
              <a:t>Between 20-50% of customers never reach ownership and customers can spend 30% of </a:t>
            </a:r>
            <a:r>
              <a:rPr lang="en-GB" i="1" dirty="0" err="1">
                <a:solidFill>
                  <a:schemeClr val="bg1"/>
                </a:solidFill>
                <a:latin typeface="Source Sans Pro"/>
              </a:rPr>
              <a:t>PAYGo</a:t>
            </a:r>
            <a:r>
              <a:rPr lang="en-GB" i="1" dirty="0">
                <a:solidFill>
                  <a:schemeClr val="bg1"/>
                </a:solidFill>
                <a:latin typeface="Source Sans Pro"/>
              </a:rPr>
              <a:t> term without access</a:t>
            </a:r>
            <a:endParaRPr kumimoji="0" lang="en-GB" sz="1800" i="1" u="none" strike="noStrike" kern="1200" cap="none" spc="0" normalizeH="0" baseline="0" noProof="0" dirty="0">
              <a:ln>
                <a:noFill/>
              </a:ln>
              <a:solidFill>
                <a:schemeClr val="bg1"/>
              </a:solidFill>
              <a:effectLst/>
              <a:uLnTx/>
              <a:uFillTx/>
              <a:latin typeface="Source Sans Pro"/>
            </a:endParaRPr>
          </a:p>
        </p:txBody>
      </p:sp>
      <p:pic>
        <p:nvPicPr>
          <p:cNvPr id="6" name="Graphic 5" descr="Woman with solid fill">
            <a:extLst>
              <a:ext uri="{FF2B5EF4-FFF2-40B4-BE49-F238E27FC236}">
                <a16:creationId xmlns:a16="http://schemas.microsoft.com/office/drawing/2014/main" id="{05B2442F-D7DA-BDA4-1492-335BA61B01D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82871" y="2623238"/>
            <a:ext cx="644359" cy="644359"/>
          </a:xfrm>
          <a:prstGeom prst="rect">
            <a:avLst/>
          </a:prstGeom>
        </p:spPr>
      </p:pic>
      <p:pic>
        <p:nvPicPr>
          <p:cNvPr id="7" name="Graphic 6" descr="Man with solid fill">
            <a:extLst>
              <a:ext uri="{FF2B5EF4-FFF2-40B4-BE49-F238E27FC236}">
                <a16:creationId xmlns:a16="http://schemas.microsoft.com/office/drawing/2014/main" id="{6CAEC4E8-9222-CE6F-EE00-D0C3082C2AC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193458" y="2623236"/>
            <a:ext cx="656559" cy="656559"/>
          </a:xfrm>
          <a:prstGeom prst="rect">
            <a:avLst/>
          </a:prstGeom>
        </p:spPr>
      </p:pic>
      <p:pic>
        <p:nvPicPr>
          <p:cNvPr id="9" name="Graphic 8" descr="Woman with solid fill">
            <a:extLst>
              <a:ext uri="{FF2B5EF4-FFF2-40B4-BE49-F238E27FC236}">
                <a16:creationId xmlns:a16="http://schemas.microsoft.com/office/drawing/2014/main" id="{69EBAE6C-CE3B-4051-606E-FAF8B2706CC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03031" y="2623235"/>
            <a:ext cx="644359" cy="644359"/>
          </a:xfrm>
          <a:prstGeom prst="rect">
            <a:avLst/>
          </a:prstGeom>
        </p:spPr>
      </p:pic>
      <p:pic>
        <p:nvPicPr>
          <p:cNvPr id="12" name="Graphic 11" descr="Man with solid fill">
            <a:extLst>
              <a:ext uri="{FF2B5EF4-FFF2-40B4-BE49-F238E27FC236}">
                <a16:creationId xmlns:a16="http://schemas.microsoft.com/office/drawing/2014/main" id="{135F6986-4E5B-792E-73F6-C137DC436C5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011734" y="2611035"/>
            <a:ext cx="656559" cy="656559"/>
          </a:xfrm>
          <a:prstGeom prst="rect">
            <a:avLst/>
          </a:prstGeom>
        </p:spPr>
      </p:pic>
      <p:pic>
        <p:nvPicPr>
          <p:cNvPr id="20" name="Graphic 19" descr="Woman with solid fill">
            <a:extLst>
              <a:ext uri="{FF2B5EF4-FFF2-40B4-BE49-F238E27FC236}">
                <a16:creationId xmlns:a16="http://schemas.microsoft.com/office/drawing/2014/main" id="{ADDF45C5-7A35-F66D-F532-8F1D8C6942B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614158" y="2623235"/>
            <a:ext cx="644359" cy="644359"/>
          </a:xfrm>
          <a:prstGeom prst="rect">
            <a:avLst/>
          </a:prstGeom>
        </p:spPr>
      </p:pic>
      <p:sp>
        <p:nvSpPr>
          <p:cNvPr id="21" name="TextBox 20">
            <a:extLst>
              <a:ext uri="{FF2B5EF4-FFF2-40B4-BE49-F238E27FC236}">
                <a16:creationId xmlns:a16="http://schemas.microsoft.com/office/drawing/2014/main" id="{C8C55292-0574-4084-0CE1-8332E2FABC18}"/>
              </a:ext>
            </a:extLst>
          </p:cNvPr>
          <p:cNvSpPr txBox="1"/>
          <p:nvPr/>
        </p:nvSpPr>
        <p:spPr>
          <a:xfrm>
            <a:off x="6399329" y="1947095"/>
            <a:ext cx="2793344" cy="400110"/>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002749"/>
                </a:solidFill>
                <a:effectLst/>
                <a:uLnTx/>
                <a:uFillTx/>
                <a:latin typeface="Source Sans Pro"/>
                <a:ea typeface="Source Sans Pro"/>
                <a:cs typeface="+mn-cs"/>
              </a:rPr>
              <a:t>Ownership Outcomes</a:t>
            </a:r>
          </a:p>
        </p:txBody>
      </p:sp>
      <p:pic>
        <p:nvPicPr>
          <p:cNvPr id="22" name="Graphic 21" descr="Lights On with solid fill">
            <a:extLst>
              <a:ext uri="{FF2B5EF4-FFF2-40B4-BE49-F238E27FC236}">
                <a16:creationId xmlns:a16="http://schemas.microsoft.com/office/drawing/2014/main" id="{DA7FAE9F-6AFA-25A6-272D-E7731109B84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79484" y="2583339"/>
            <a:ext cx="688743" cy="688743"/>
          </a:xfrm>
          <a:prstGeom prst="rect">
            <a:avLst/>
          </a:prstGeom>
        </p:spPr>
      </p:pic>
      <p:pic>
        <p:nvPicPr>
          <p:cNvPr id="23" name="Graphic 22" descr="Lights On with solid fill">
            <a:extLst>
              <a:ext uri="{FF2B5EF4-FFF2-40B4-BE49-F238E27FC236}">
                <a16:creationId xmlns:a16="http://schemas.microsoft.com/office/drawing/2014/main" id="{AD674DFE-7D7C-E322-7C7C-81F27A04C2C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26592" y="2583339"/>
            <a:ext cx="688743" cy="688743"/>
          </a:xfrm>
          <a:prstGeom prst="rect">
            <a:avLst/>
          </a:prstGeom>
        </p:spPr>
      </p:pic>
      <p:pic>
        <p:nvPicPr>
          <p:cNvPr id="24" name="Graphic 23" descr="Lights On with solid fill">
            <a:extLst>
              <a:ext uri="{FF2B5EF4-FFF2-40B4-BE49-F238E27FC236}">
                <a16:creationId xmlns:a16="http://schemas.microsoft.com/office/drawing/2014/main" id="{A6BFC757-3847-85C5-108F-A6C97CDFBB4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163286" y="2583339"/>
            <a:ext cx="688743" cy="688743"/>
          </a:xfrm>
          <a:prstGeom prst="rect">
            <a:avLst/>
          </a:prstGeom>
        </p:spPr>
      </p:pic>
      <p:sp>
        <p:nvSpPr>
          <p:cNvPr id="25" name="TextBox 24">
            <a:extLst>
              <a:ext uri="{FF2B5EF4-FFF2-40B4-BE49-F238E27FC236}">
                <a16:creationId xmlns:a16="http://schemas.microsoft.com/office/drawing/2014/main" id="{7BF7C4C1-EFEC-A437-AC87-55060C5DDDE5}"/>
              </a:ext>
            </a:extLst>
          </p:cNvPr>
          <p:cNvSpPr txBox="1"/>
          <p:nvPr/>
        </p:nvSpPr>
        <p:spPr>
          <a:xfrm>
            <a:off x="800876" y="1947800"/>
            <a:ext cx="4593620" cy="400110"/>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002749"/>
                </a:solidFill>
                <a:effectLst/>
                <a:uLnTx/>
                <a:uFillTx/>
                <a:latin typeface="Source Sans Pro"/>
                <a:ea typeface="Source Sans Pro"/>
                <a:cs typeface="+mn-cs"/>
              </a:rPr>
              <a:t>Ongoing Affordability and Access</a:t>
            </a:r>
          </a:p>
        </p:txBody>
      </p:sp>
      <p:pic>
        <p:nvPicPr>
          <p:cNvPr id="26" name="Graphic 25" descr="Lights On with solid fill">
            <a:extLst>
              <a:ext uri="{FF2B5EF4-FFF2-40B4-BE49-F238E27FC236}">
                <a16:creationId xmlns:a16="http://schemas.microsoft.com/office/drawing/2014/main" id="{9BB6693D-55D9-70B6-11B9-CBC78A79E93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781564" y="2583338"/>
            <a:ext cx="688743" cy="688743"/>
          </a:xfrm>
          <a:prstGeom prst="rect">
            <a:avLst/>
          </a:prstGeom>
        </p:spPr>
      </p:pic>
      <p:pic>
        <p:nvPicPr>
          <p:cNvPr id="27" name="Graphic 26" descr="Lights On with solid fill">
            <a:extLst>
              <a:ext uri="{FF2B5EF4-FFF2-40B4-BE49-F238E27FC236}">
                <a16:creationId xmlns:a16="http://schemas.microsoft.com/office/drawing/2014/main" id="{1CE9A1DC-32C0-05F3-E204-79E4586AF43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406323" y="2582810"/>
            <a:ext cx="688743" cy="688743"/>
          </a:xfrm>
          <a:prstGeom prst="rect">
            <a:avLst/>
          </a:prstGeom>
        </p:spPr>
      </p:pic>
      <p:sp>
        <p:nvSpPr>
          <p:cNvPr id="28" name="TextBox 27">
            <a:extLst>
              <a:ext uri="{FF2B5EF4-FFF2-40B4-BE49-F238E27FC236}">
                <a16:creationId xmlns:a16="http://schemas.microsoft.com/office/drawing/2014/main" id="{43D6AC9B-BB75-6D30-3692-F6C63BCEC402}"/>
              </a:ext>
            </a:extLst>
          </p:cNvPr>
          <p:cNvSpPr txBox="1"/>
          <p:nvPr/>
        </p:nvSpPr>
        <p:spPr>
          <a:xfrm>
            <a:off x="1911927" y="6015849"/>
            <a:ext cx="10002982" cy="646331"/>
          </a:xfrm>
          <a:prstGeom prst="rect">
            <a:avLst/>
          </a:prstGeom>
          <a:noFill/>
        </p:spPr>
        <p:txBody>
          <a:bodyPr wrap="square">
            <a:spAutoFit/>
          </a:bodyPr>
          <a:lstStyle/>
          <a:p>
            <a:r>
              <a:rPr lang="en-GB" sz="1200" dirty="0">
                <a:solidFill>
                  <a:srgbClr val="002749"/>
                </a:solidFill>
                <a:latin typeface="Source Sans Pro"/>
                <a:ea typeface="Source Sans Pro"/>
              </a:rPr>
              <a:t>*Findings of 72% Repayment Rate and 78% Ownership Rate | </a:t>
            </a:r>
            <a:r>
              <a:rPr lang="en-US" sz="1200" i="1" dirty="0">
                <a:solidFill>
                  <a:srgbClr val="002749"/>
                </a:solidFill>
                <a:latin typeface="Source Sans Pro"/>
                <a:ea typeface="Source Sans Pro"/>
                <a:hlinkClick r:id="rId12"/>
              </a:rPr>
              <a:t>Measuring What Matters: PAYGo KPIs to Drive Smarter Growth and Investment</a:t>
            </a:r>
            <a:r>
              <a:rPr lang="en-US" sz="1200" i="1" dirty="0">
                <a:solidFill>
                  <a:srgbClr val="002749"/>
                </a:solidFill>
                <a:latin typeface="Source Sans Pro"/>
                <a:ea typeface="Source Sans Pro"/>
              </a:rPr>
              <a:t> </a:t>
            </a:r>
            <a:r>
              <a:rPr lang="en-US" sz="1200" dirty="0">
                <a:solidFill>
                  <a:srgbClr val="002749"/>
                </a:solidFill>
                <a:latin typeface="Source Sans Pro"/>
                <a:ea typeface="Source Sans Pro"/>
              </a:rPr>
              <a:t>(GOGLA, 2025)</a:t>
            </a:r>
            <a:endParaRPr lang="en-GB" sz="1200" dirty="0">
              <a:solidFill>
                <a:srgbClr val="002749"/>
              </a:solidFill>
              <a:latin typeface="Source Sans Pro"/>
              <a:ea typeface="Source Sans Pro"/>
            </a:endParaRPr>
          </a:p>
          <a:p>
            <a:pPr marL="0" marR="0" lvl="0" indent="0" algn="l" defTabSz="914400" rtl="0" eaLnBrk="1" fontAlgn="auto" latinLnBrk="0" hangingPunct="1">
              <a:lnSpc>
                <a:spcPct val="100000"/>
              </a:lnSpc>
              <a:spcBef>
                <a:spcPct val="0"/>
              </a:spcBef>
              <a:spcAft>
                <a:spcPct val="0"/>
              </a:spcAft>
              <a:buClrTx/>
              <a:buSzTx/>
              <a:buFontTx/>
              <a:buNone/>
              <a:tabLst/>
              <a:defRPr/>
            </a:pPr>
            <a:r>
              <a:rPr lang="en-GB" sz="1200" dirty="0">
                <a:solidFill>
                  <a:srgbClr val="002749"/>
                </a:solidFill>
                <a:latin typeface="Source Sans Pro"/>
                <a:ea typeface="Source Sans Pro"/>
              </a:rPr>
              <a:t>**Expert insight</a:t>
            </a:r>
          </a:p>
          <a:p>
            <a:pPr marL="0" marR="0" lvl="0" indent="0" algn="l" defTabSz="914400" rtl="0" eaLnBrk="1" fontAlgn="auto" latinLnBrk="0" hangingPunct="1">
              <a:lnSpc>
                <a:spcPct val="100000"/>
              </a:lnSpc>
              <a:spcBef>
                <a:spcPct val="0"/>
              </a:spcBef>
              <a:spcAft>
                <a:spcPct val="0"/>
              </a:spcAft>
              <a:buClrTx/>
              <a:buSzTx/>
              <a:buFontTx/>
              <a:buNone/>
              <a:tabLst/>
              <a:defRPr/>
            </a:pPr>
            <a:r>
              <a:rPr lang="en-GB" sz="1200" dirty="0">
                <a:solidFill>
                  <a:srgbClr val="002749"/>
                </a:solidFill>
                <a:latin typeface="Source Sans Pro"/>
                <a:ea typeface="Source Sans Pro"/>
              </a:rPr>
              <a:t>***Findings of 71% Repayment Rate and 51% Ownership Rate |  </a:t>
            </a:r>
            <a:r>
              <a:rPr lang="en-GB" sz="1200" i="1" dirty="0">
                <a:solidFill>
                  <a:srgbClr val="002749"/>
                </a:solidFill>
                <a:latin typeface="Source Sans Pro"/>
                <a:ea typeface="Source Sans Pro"/>
                <a:hlinkClick r:id="rId13"/>
              </a:rPr>
              <a:t>PAYGo at a Crossroads</a:t>
            </a:r>
            <a:r>
              <a:rPr lang="en-GB" sz="1200" i="1" dirty="0">
                <a:solidFill>
                  <a:srgbClr val="002749"/>
                </a:solidFill>
                <a:latin typeface="Source Sans Pro"/>
                <a:ea typeface="Source Sans Pro"/>
              </a:rPr>
              <a:t> </a:t>
            </a:r>
            <a:r>
              <a:rPr lang="en-GB" sz="1200" dirty="0">
                <a:solidFill>
                  <a:srgbClr val="002749"/>
                </a:solidFill>
                <a:latin typeface="Source Sans Pro"/>
                <a:ea typeface="Source Sans Pro"/>
              </a:rPr>
              <a:t>(MAF Lab + Acumen, 2026)</a:t>
            </a:r>
            <a:endParaRPr kumimoji="0" lang="en-GB" sz="1200" b="0" u="none" strike="noStrike" kern="1200" cap="none" spc="0" normalizeH="0" baseline="0" noProof="0" dirty="0">
              <a:ln>
                <a:noFill/>
              </a:ln>
              <a:solidFill>
                <a:srgbClr val="002749"/>
              </a:solidFill>
              <a:effectLst/>
              <a:uLnTx/>
              <a:uFillTx/>
              <a:latin typeface="Source Sans Pro"/>
              <a:ea typeface="Source Sans Pro"/>
              <a:cs typeface="+mn-cs"/>
            </a:endParaRPr>
          </a:p>
        </p:txBody>
      </p:sp>
      <p:pic>
        <p:nvPicPr>
          <p:cNvPr id="29" name="Graphic 28" descr="Lights On with solid fill">
            <a:extLst>
              <a:ext uri="{FF2B5EF4-FFF2-40B4-BE49-F238E27FC236}">
                <a16:creationId xmlns:a16="http://schemas.microsoft.com/office/drawing/2014/main" id="{EE1F0C97-5726-8AB3-F5F5-54F533C61A1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019289" y="2582809"/>
            <a:ext cx="688743" cy="688743"/>
          </a:xfrm>
          <a:prstGeom prst="rect">
            <a:avLst/>
          </a:prstGeom>
        </p:spPr>
      </p:pic>
      <p:pic>
        <p:nvPicPr>
          <p:cNvPr id="30" name="Graphic 29" descr="Lights On with solid fill">
            <a:extLst>
              <a:ext uri="{FF2B5EF4-FFF2-40B4-BE49-F238E27FC236}">
                <a16:creationId xmlns:a16="http://schemas.microsoft.com/office/drawing/2014/main" id="{DF7420AC-4188-37F6-20E9-6C58FC98329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623244" y="2582808"/>
            <a:ext cx="688743" cy="688743"/>
          </a:xfrm>
          <a:prstGeom prst="rect">
            <a:avLst/>
          </a:prstGeom>
        </p:spPr>
      </p:pic>
      <p:sp>
        <p:nvSpPr>
          <p:cNvPr id="31" name="Rectangle 30">
            <a:extLst>
              <a:ext uri="{FF2B5EF4-FFF2-40B4-BE49-F238E27FC236}">
                <a16:creationId xmlns:a16="http://schemas.microsoft.com/office/drawing/2014/main" id="{A780B278-D5E8-27B2-F345-E5D8837FEC2A}"/>
              </a:ext>
            </a:extLst>
          </p:cNvPr>
          <p:cNvSpPr/>
          <p:nvPr/>
        </p:nvSpPr>
        <p:spPr>
          <a:xfrm>
            <a:off x="4095067" y="3446374"/>
            <a:ext cx="1576390" cy="688743"/>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Source Sans Pro" panose="020B0503030403020204" pitchFamily="34" charset="0"/>
              <a:ea typeface="Source Sans Pro" panose="020B0503030403020204" pitchFamily="34" charset="0"/>
            </a:endParaRPr>
          </a:p>
        </p:txBody>
      </p:sp>
      <p:sp>
        <p:nvSpPr>
          <p:cNvPr id="32" name="TextBox 31">
            <a:extLst>
              <a:ext uri="{FF2B5EF4-FFF2-40B4-BE49-F238E27FC236}">
                <a16:creationId xmlns:a16="http://schemas.microsoft.com/office/drawing/2014/main" id="{880570F1-18D8-E512-8C00-76B69DFA4C11}"/>
              </a:ext>
            </a:extLst>
          </p:cNvPr>
          <p:cNvSpPr txBox="1"/>
          <p:nvPr/>
        </p:nvSpPr>
        <p:spPr>
          <a:xfrm>
            <a:off x="2058046" y="3439178"/>
            <a:ext cx="1956875" cy="646331"/>
          </a:xfrm>
          <a:prstGeom prst="rect">
            <a:avLst/>
          </a:prstGeom>
          <a:noFill/>
        </p:spPr>
        <p:txBody>
          <a:bodyPr wrap="square">
            <a:spAutoFit/>
          </a:bodyPr>
          <a:lstStyle/>
          <a:p>
            <a:pPr marL="0" marR="0" lvl="0" indent="0" algn="r" defTabSz="914400" rtl="0" eaLnBrk="1" fontAlgn="auto" latinLnBrk="0" hangingPunct="1">
              <a:lnSpc>
                <a:spcPct val="100000"/>
              </a:lnSpc>
              <a:spcBef>
                <a:spcPct val="0"/>
              </a:spcBef>
              <a:spcAft>
                <a:spcPct val="0"/>
              </a:spcAft>
              <a:buClrTx/>
              <a:buSzTx/>
              <a:buFontTx/>
              <a:buNone/>
              <a:tabLst/>
              <a:defRPr/>
            </a:pPr>
            <a:r>
              <a:rPr lang="en-GB" dirty="0">
                <a:solidFill>
                  <a:srgbClr val="002749"/>
                </a:solidFill>
                <a:latin typeface="Source Sans Pro"/>
                <a:ea typeface="Source Sans Pro"/>
              </a:rPr>
              <a:t>GOGLA industry average*</a:t>
            </a:r>
            <a:endParaRPr kumimoji="0" lang="en-GB" b="0" i="0" u="none" strike="noStrike" kern="1200" cap="none" spc="0" normalizeH="0" baseline="0" noProof="0" dirty="0">
              <a:ln>
                <a:noFill/>
              </a:ln>
              <a:solidFill>
                <a:srgbClr val="002749"/>
              </a:solidFill>
              <a:effectLst/>
              <a:uLnTx/>
              <a:uFillTx/>
              <a:latin typeface="Source Sans Pro"/>
              <a:ea typeface="Source Sans Pro"/>
              <a:cs typeface="+mn-cs"/>
            </a:endParaRPr>
          </a:p>
        </p:txBody>
      </p:sp>
      <p:sp>
        <p:nvSpPr>
          <p:cNvPr id="33" name="TextBox 32">
            <a:extLst>
              <a:ext uri="{FF2B5EF4-FFF2-40B4-BE49-F238E27FC236}">
                <a16:creationId xmlns:a16="http://schemas.microsoft.com/office/drawing/2014/main" id="{3CCE760D-6413-55CF-40E1-5405E712AC75}"/>
              </a:ext>
            </a:extLst>
          </p:cNvPr>
          <p:cNvSpPr txBox="1"/>
          <p:nvPr/>
        </p:nvSpPr>
        <p:spPr>
          <a:xfrm>
            <a:off x="2720192" y="4430101"/>
            <a:ext cx="1226738" cy="307777"/>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GB" sz="1400" dirty="0">
                <a:solidFill>
                  <a:srgbClr val="002749"/>
                </a:solidFill>
                <a:latin typeface="Source Sans Pro"/>
                <a:ea typeface="Source Sans Pro"/>
              </a:rPr>
              <a:t>Up to**</a:t>
            </a:r>
            <a:endParaRPr kumimoji="0" lang="en-GB" sz="1400" b="0" i="0" u="none" strike="noStrike" kern="1200" cap="none" spc="0" normalizeH="0" baseline="0" noProof="0" dirty="0">
              <a:ln>
                <a:noFill/>
              </a:ln>
              <a:solidFill>
                <a:srgbClr val="002749"/>
              </a:solidFill>
              <a:effectLst/>
              <a:uLnTx/>
              <a:uFillTx/>
              <a:latin typeface="Source Sans Pro"/>
              <a:ea typeface="Source Sans Pro"/>
              <a:cs typeface="+mn-cs"/>
            </a:endParaRPr>
          </a:p>
        </p:txBody>
      </p:sp>
      <p:sp>
        <p:nvSpPr>
          <p:cNvPr id="34" name="Rectangle 33">
            <a:extLst>
              <a:ext uri="{FF2B5EF4-FFF2-40B4-BE49-F238E27FC236}">
                <a16:creationId xmlns:a16="http://schemas.microsoft.com/office/drawing/2014/main" id="{786E8503-4701-0B6A-A6B0-A557FE733D60}"/>
              </a:ext>
            </a:extLst>
          </p:cNvPr>
          <p:cNvSpPr/>
          <p:nvPr/>
        </p:nvSpPr>
        <p:spPr>
          <a:xfrm>
            <a:off x="3539508" y="4309939"/>
            <a:ext cx="2131950" cy="646331"/>
          </a:xfrm>
          <a:prstGeom prst="rect">
            <a:avLst/>
          </a:prstGeom>
          <a:solidFill>
            <a:srgbClr val="F7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latin typeface="Source Sans Pro" panose="020B0503030403020204" pitchFamily="34" charset="0"/>
              <a:ea typeface="Source Sans Pro" panose="020B0503030403020204" pitchFamily="34" charset="0"/>
            </a:endParaRPr>
          </a:p>
        </p:txBody>
      </p:sp>
      <p:sp>
        <p:nvSpPr>
          <p:cNvPr id="35" name="TextBox 34">
            <a:extLst>
              <a:ext uri="{FF2B5EF4-FFF2-40B4-BE49-F238E27FC236}">
                <a16:creationId xmlns:a16="http://schemas.microsoft.com/office/drawing/2014/main" id="{5EE78220-419E-66FF-B888-20FB07D62635}"/>
              </a:ext>
            </a:extLst>
          </p:cNvPr>
          <p:cNvSpPr txBox="1"/>
          <p:nvPr/>
        </p:nvSpPr>
        <p:spPr>
          <a:xfrm>
            <a:off x="4414033" y="3480458"/>
            <a:ext cx="1351409" cy="584775"/>
          </a:xfrm>
          <a:prstGeom prst="rect">
            <a:avLst/>
          </a:prstGeom>
          <a:noFill/>
        </p:spPr>
        <p:txBody>
          <a:bodyPr wrap="square">
            <a:spAutoFit/>
          </a:bodyPr>
          <a:lstStyle/>
          <a:p>
            <a:pPr lvl="0">
              <a:spcBef>
                <a:spcPct val="0"/>
              </a:spcBef>
              <a:spcAft>
                <a:spcPct val="0"/>
              </a:spcAft>
              <a:defRPr/>
            </a:pPr>
            <a:r>
              <a:rPr lang="en-GB" sz="1400" dirty="0">
                <a:solidFill>
                  <a:schemeClr val="bg1"/>
                </a:solidFill>
                <a:latin typeface="Source Sans Pro" panose="020B0503030403020204" pitchFamily="34" charset="0"/>
                <a:ea typeface="Source Sans Pro" panose="020B0503030403020204" pitchFamily="34" charset="0"/>
              </a:rPr>
              <a:t>days/</a:t>
            </a:r>
            <a:r>
              <a:rPr lang="en-GB" sz="1400" dirty="0" err="1">
                <a:solidFill>
                  <a:schemeClr val="bg1"/>
                </a:solidFill>
                <a:latin typeface="Source Sans Pro" panose="020B0503030403020204" pitchFamily="34" charset="0"/>
                <a:ea typeface="Source Sans Pro" panose="020B0503030403020204" pitchFamily="34" charset="0"/>
              </a:rPr>
              <a:t>wk</a:t>
            </a:r>
            <a:r>
              <a:rPr lang="en-GB" sz="1400" dirty="0">
                <a:solidFill>
                  <a:schemeClr val="bg1"/>
                </a:solidFill>
                <a:latin typeface="Source Sans Pro" panose="020B0503030403020204" pitchFamily="34" charset="0"/>
                <a:ea typeface="Source Sans Pro" panose="020B0503030403020204" pitchFamily="34" charset="0"/>
              </a:rPr>
              <a:t> with </a:t>
            </a:r>
            <a:r>
              <a:rPr lang="en-GB" dirty="0">
                <a:solidFill>
                  <a:schemeClr val="bg1"/>
                </a:solidFill>
                <a:latin typeface="Source Sans Pro" panose="020B0503030403020204" pitchFamily="34" charset="0"/>
                <a:ea typeface="Source Sans Pro" panose="020B0503030403020204" pitchFamily="34" charset="0"/>
              </a:rPr>
              <a:t>no access</a:t>
            </a:r>
            <a:endParaRPr kumimoji="0" lang="en-GB" b="0" i="0" u="none" strike="noStrike" kern="1200" cap="none" spc="0" normalizeH="0" baseline="0" noProof="0" dirty="0">
              <a:ln>
                <a:noFill/>
              </a:ln>
              <a:solidFill>
                <a:schemeClr val="bg1"/>
              </a:solidFill>
              <a:effectLst/>
              <a:uLnTx/>
              <a:uFillTx/>
              <a:latin typeface="Source Sans Pro"/>
              <a:ea typeface="Source Sans Pro"/>
              <a:cs typeface="+mn-cs"/>
            </a:endParaRPr>
          </a:p>
        </p:txBody>
      </p:sp>
      <p:sp>
        <p:nvSpPr>
          <p:cNvPr id="36" name="TextBox 35">
            <a:extLst>
              <a:ext uri="{FF2B5EF4-FFF2-40B4-BE49-F238E27FC236}">
                <a16:creationId xmlns:a16="http://schemas.microsoft.com/office/drawing/2014/main" id="{E56B9F9C-C671-22B5-3DD8-2B18CFA6931C}"/>
              </a:ext>
            </a:extLst>
          </p:cNvPr>
          <p:cNvSpPr txBox="1"/>
          <p:nvPr/>
        </p:nvSpPr>
        <p:spPr>
          <a:xfrm>
            <a:off x="4299110" y="4338137"/>
            <a:ext cx="1351409" cy="584775"/>
          </a:xfrm>
          <a:prstGeom prst="rect">
            <a:avLst/>
          </a:prstGeom>
          <a:noFill/>
        </p:spPr>
        <p:txBody>
          <a:bodyPr wrap="square">
            <a:spAutoFit/>
          </a:bodyPr>
          <a:lstStyle/>
          <a:p>
            <a:pPr lvl="0">
              <a:spcBef>
                <a:spcPct val="0"/>
              </a:spcBef>
              <a:spcAft>
                <a:spcPct val="0"/>
              </a:spcAft>
              <a:defRPr/>
            </a:pPr>
            <a:r>
              <a:rPr lang="en-GB" sz="1400" dirty="0">
                <a:solidFill>
                  <a:schemeClr val="bg1"/>
                </a:solidFill>
                <a:latin typeface="Source Sans Pro" panose="020B0503030403020204" pitchFamily="34" charset="0"/>
                <a:ea typeface="Source Sans Pro" panose="020B0503030403020204" pitchFamily="34" charset="0"/>
              </a:rPr>
              <a:t>days/</a:t>
            </a:r>
            <a:r>
              <a:rPr lang="en-GB" sz="1400" dirty="0" err="1">
                <a:solidFill>
                  <a:schemeClr val="bg1"/>
                </a:solidFill>
                <a:latin typeface="Source Sans Pro" panose="020B0503030403020204" pitchFamily="34" charset="0"/>
                <a:ea typeface="Source Sans Pro" panose="020B0503030403020204" pitchFamily="34" charset="0"/>
              </a:rPr>
              <a:t>wk</a:t>
            </a:r>
            <a:r>
              <a:rPr lang="en-GB" sz="1400" dirty="0">
                <a:solidFill>
                  <a:schemeClr val="bg1"/>
                </a:solidFill>
                <a:latin typeface="Source Sans Pro" panose="020B0503030403020204" pitchFamily="34" charset="0"/>
                <a:ea typeface="Source Sans Pro" panose="020B0503030403020204" pitchFamily="34" charset="0"/>
              </a:rPr>
              <a:t> with</a:t>
            </a:r>
          </a:p>
          <a:p>
            <a:pPr lvl="0">
              <a:spcBef>
                <a:spcPct val="0"/>
              </a:spcBef>
              <a:spcAft>
                <a:spcPct val="0"/>
              </a:spcAft>
              <a:defRPr/>
            </a:pPr>
            <a:r>
              <a:rPr lang="en-GB" dirty="0">
                <a:solidFill>
                  <a:schemeClr val="bg1"/>
                </a:solidFill>
                <a:latin typeface="Source Sans Pro" panose="020B0503030403020204" pitchFamily="34" charset="0"/>
                <a:ea typeface="Source Sans Pro" panose="020B0503030403020204" pitchFamily="34" charset="0"/>
              </a:rPr>
              <a:t>no access</a:t>
            </a:r>
            <a:endParaRPr kumimoji="0" lang="en-GB" b="0" i="0" u="none" strike="noStrike" kern="1200" cap="none" spc="0" normalizeH="0" baseline="0" noProof="0" dirty="0">
              <a:ln>
                <a:noFill/>
              </a:ln>
              <a:solidFill>
                <a:schemeClr val="bg1"/>
              </a:solidFill>
              <a:effectLst/>
              <a:uLnTx/>
              <a:uFillTx/>
              <a:latin typeface="Source Sans Pro"/>
              <a:ea typeface="Source Sans Pro"/>
              <a:cs typeface="+mn-cs"/>
            </a:endParaRPr>
          </a:p>
        </p:txBody>
      </p:sp>
      <p:sp>
        <p:nvSpPr>
          <p:cNvPr id="37" name="TextBox 36">
            <a:extLst>
              <a:ext uri="{FF2B5EF4-FFF2-40B4-BE49-F238E27FC236}">
                <a16:creationId xmlns:a16="http://schemas.microsoft.com/office/drawing/2014/main" id="{A22A6C8B-D469-2FF5-C8A9-62F36A21F1D7}"/>
              </a:ext>
            </a:extLst>
          </p:cNvPr>
          <p:cNvSpPr txBox="1"/>
          <p:nvPr/>
        </p:nvSpPr>
        <p:spPr>
          <a:xfrm>
            <a:off x="4124191" y="3489950"/>
            <a:ext cx="470917" cy="584775"/>
          </a:xfrm>
          <a:prstGeom prst="rect">
            <a:avLst/>
          </a:prstGeom>
          <a:noFill/>
        </p:spPr>
        <p:txBody>
          <a:bodyPr wrap="square">
            <a:spAutoFit/>
          </a:bodyPr>
          <a:lstStyle/>
          <a:p>
            <a:pPr lvl="0">
              <a:spcBef>
                <a:spcPct val="0"/>
              </a:spcBef>
              <a:spcAft>
                <a:spcPct val="0"/>
              </a:spcAft>
              <a:defRPr/>
            </a:pPr>
            <a:r>
              <a:rPr lang="en-GB" sz="3200" b="1" dirty="0">
                <a:solidFill>
                  <a:schemeClr val="bg1"/>
                </a:solidFill>
                <a:latin typeface="Source Sans Pro" panose="020B0503030403020204" pitchFamily="34" charset="0"/>
                <a:ea typeface="Source Sans Pro" panose="020B0503030403020204" pitchFamily="34" charset="0"/>
              </a:rPr>
              <a:t>2</a:t>
            </a:r>
            <a:endParaRPr kumimoji="0" lang="en-GB" sz="3200" b="1" i="0" u="none" strike="noStrike" kern="1200" cap="none" spc="0" normalizeH="0" baseline="0" noProof="0" dirty="0">
              <a:ln>
                <a:noFill/>
              </a:ln>
              <a:solidFill>
                <a:schemeClr val="bg1"/>
              </a:solidFill>
              <a:effectLst/>
              <a:uLnTx/>
              <a:uFillTx/>
              <a:latin typeface="Source Sans Pro"/>
              <a:ea typeface="Source Sans Pro"/>
              <a:cs typeface="+mn-cs"/>
            </a:endParaRPr>
          </a:p>
        </p:txBody>
      </p:sp>
      <p:sp>
        <p:nvSpPr>
          <p:cNvPr id="38" name="TextBox 37">
            <a:extLst>
              <a:ext uri="{FF2B5EF4-FFF2-40B4-BE49-F238E27FC236}">
                <a16:creationId xmlns:a16="http://schemas.microsoft.com/office/drawing/2014/main" id="{32106031-0E8D-7979-A1D6-3AEBE52229D3}"/>
              </a:ext>
            </a:extLst>
          </p:cNvPr>
          <p:cNvSpPr txBox="1"/>
          <p:nvPr/>
        </p:nvSpPr>
        <p:spPr>
          <a:xfrm>
            <a:off x="3716662" y="4338056"/>
            <a:ext cx="723127" cy="584775"/>
          </a:xfrm>
          <a:prstGeom prst="rect">
            <a:avLst/>
          </a:prstGeom>
          <a:noFill/>
        </p:spPr>
        <p:txBody>
          <a:bodyPr wrap="square">
            <a:spAutoFit/>
          </a:bodyPr>
          <a:lstStyle/>
          <a:p>
            <a:pPr lvl="0">
              <a:spcBef>
                <a:spcPct val="0"/>
              </a:spcBef>
              <a:spcAft>
                <a:spcPct val="0"/>
              </a:spcAft>
              <a:defRPr/>
            </a:pPr>
            <a:r>
              <a:rPr kumimoji="0" lang="en-GB" sz="3200" b="1" i="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cs typeface="+mn-cs"/>
              </a:rPr>
              <a:t>3+</a:t>
            </a:r>
            <a:endParaRPr kumimoji="0" lang="en-GB" sz="3200" b="1" i="0" u="none" strike="noStrike" kern="1200" cap="none" spc="0" normalizeH="0" baseline="0" noProof="0" dirty="0">
              <a:ln>
                <a:noFill/>
              </a:ln>
              <a:solidFill>
                <a:schemeClr val="bg1"/>
              </a:solidFill>
              <a:effectLst/>
              <a:uLnTx/>
              <a:uFillTx/>
              <a:latin typeface="Source Sans Pro"/>
              <a:ea typeface="Source Sans Pro"/>
              <a:cs typeface="+mn-cs"/>
            </a:endParaRPr>
          </a:p>
        </p:txBody>
      </p:sp>
      <p:pic>
        <p:nvPicPr>
          <p:cNvPr id="39" name="Graphic 38" descr="Man with solid fill">
            <a:extLst>
              <a:ext uri="{FF2B5EF4-FFF2-40B4-BE49-F238E27FC236}">
                <a16:creationId xmlns:a16="http://schemas.microsoft.com/office/drawing/2014/main" id="{509165DC-F257-5E41-1477-E36EF6614D36}"/>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543779" y="2623236"/>
            <a:ext cx="656559" cy="656559"/>
          </a:xfrm>
          <a:prstGeom prst="rect">
            <a:avLst/>
          </a:prstGeom>
        </p:spPr>
      </p:pic>
      <p:pic>
        <p:nvPicPr>
          <p:cNvPr id="40" name="Graphic 39" descr="Woman with solid fill">
            <a:extLst>
              <a:ext uri="{FF2B5EF4-FFF2-40B4-BE49-F238E27FC236}">
                <a16:creationId xmlns:a16="http://schemas.microsoft.com/office/drawing/2014/main" id="{DFEE9350-1B13-A5E5-F9B7-4370CEEBE97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56668" y="2623238"/>
            <a:ext cx="644359" cy="644359"/>
          </a:xfrm>
          <a:prstGeom prst="rect">
            <a:avLst/>
          </a:prstGeom>
        </p:spPr>
      </p:pic>
      <p:pic>
        <p:nvPicPr>
          <p:cNvPr id="41" name="Graphic 40" descr="Man with solid fill">
            <a:extLst>
              <a:ext uri="{FF2B5EF4-FFF2-40B4-BE49-F238E27FC236}">
                <a16:creationId xmlns:a16="http://schemas.microsoft.com/office/drawing/2014/main" id="{6290F2AF-FC4E-C484-9C6E-29EB5391D32D}"/>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720303" y="2623235"/>
            <a:ext cx="656559" cy="656559"/>
          </a:xfrm>
          <a:prstGeom prst="rect">
            <a:avLst/>
          </a:prstGeom>
        </p:spPr>
      </p:pic>
      <p:pic>
        <p:nvPicPr>
          <p:cNvPr id="42" name="Graphic 41" descr="Woman with solid fill">
            <a:extLst>
              <a:ext uri="{FF2B5EF4-FFF2-40B4-BE49-F238E27FC236}">
                <a16:creationId xmlns:a16="http://schemas.microsoft.com/office/drawing/2014/main" id="{3B095138-2165-6364-0C1C-FF09BA8C410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33192" y="2623237"/>
            <a:ext cx="644359" cy="644359"/>
          </a:xfrm>
          <a:prstGeom prst="rect">
            <a:avLst/>
          </a:prstGeom>
        </p:spPr>
      </p:pic>
      <p:sp>
        <p:nvSpPr>
          <p:cNvPr id="43" name="Rectangle 42">
            <a:extLst>
              <a:ext uri="{FF2B5EF4-FFF2-40B4-BE49-F238E27FC236}">
                <a16:creationId xmlns:a16="http://schemas.microsoft.com/office/drawing/2014/main" id="{350A442C-B665-6DCD-8B7C-D89618A1B5FA}"/>
              </a:ext>
            </a:extLst>
          </p:cNvPr>
          <p:cNvSpPr/>
          <p:nvPr/>
        </p:nvSpPr>
        <p:spPr>
          <a:xfrm>
            <a:off x="9780624" y="3404689"/>
            <a:ext cx="1576390" cy="688743"/>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latin typeface="Source Sans Pro" panose="020B0503030403020204" pitchFamily="34" charset="0"/>
              <a:ea typeface="Source Sans Pro" panose="020B0503030403020204" pitchFamily="34" charset="0"/>
            </a:endParaRPr>
          </a:p>
        </p:txBody>
      </p:sp>
      <p:sp>
        <p:nvSpPr>
          <p:cNvPr id="44" name="TextBox 43">
            <a:extLst>
              <a:ext uri="{FF2B5EF4-FFF2-40B4-BE49-F238E27FC236}">
                <a16:creationId xmlns:a16="http://schemas.microsoft.com/office/drawing/2014/main" id="{86C12C96-0339-FCB1-A21C-15996E000E42}"/>
              </a:ext>
            </a:extLst>
          </p:cNvPr>
          <p:cNvSpPr txBox="1"/>
          <p:nvPr/>
        </p:nvSpPr>
        <p:spPr>
          <a:xfrm>
            <a:off x="7358655" y="3416143"/>
            <a:ext cx="2327984" cy="646331"/>
          </a:xfrm>
          <a:prstGeom prst="rect">
            <a:avLst/>
          </a:prstGeom>
          <a:noFill/>
        </p:spPr>
        <p:txBody>
          <a:bodyPr wrap="square">
            <a:spAutoFit/>
          </a:bodyPr>
          <a:lstStyle/>
          <a:p>
            <a:pPr marL="0" marR="0" lvl="0" indent="0" algn="r" defTabSz="914400" rtl="0" eaLnBrk="1" fontAlgn="auto" latinLnBrk="0" hangingPunct="1">
              <a:lnSpc>
                <a:spcPct val="100000"/>
              </a:lnSpc>
              <a:spcBef>
                <a:spcPct val="0"/>
              </a:spcBef>
              <a:spcAft>
                <a:spcPct val="0"/>
              </a:spcAft>
              <a:buClrTx/>
              <a:buSzTx/>
              <a:buFontTx/>
              <a:buNone/>
              <a:tabLst/>
              <a:defRPr/>
            </a:pPr>
            <a:r>
              <a:rPr lang="en-GB" dirty="0">
                <a:solidFill>
                  <a:srgbClr val="002749"/>
                </a:solidFill>
                <a:latin typeface="Source Sans Pro"/>
                <a:ea typeface="Source Sans Pro"/>
              </a:rPr>
              <a:t>GOGLA industry average*</a:t>
            </a:r>
            <a:endParaRPr kumimoji="0" lang="en-GB" b="0" i="0" u="none" strike="noStrike" kern="1200" cap="none" spc="0" normalizeH="0" baseline="0" noProof="0" dirty="0">
              <a:ln>
                <a:noFill/>
              </a:ln>
              <a:solidFill>
                <a:srgbClr val="002749"/>
              </a:solidFill>
              <a:effectLst/>
              <a:uLnTx/>
              <a:uFillTx/>
              <a:latin typeface="Source Sans Pro"/>
              <a:ea typeface="Source Sans Pro"/>
              <a:cs typeface="+mn-cs"/>
            </a:endParaRPr>
          </a:p>
        </p:txBody>
      </p:sp>
      <p:sp>
        <p:nvSpPr>
          <p:cNvPr id="45" name="TextBox 44">
            <a:extLst>
              <a:ext uri="{FF2B5EF4-FFF2-40B4-BE49-F238E27FC236}">
                <a16:creationId xmlns:a16="http://schemas.microsoft.com/office/drawing/2014/main" id="{E63D8A89-B367-EF8D-80C7-424A4828B131}"/>
              </a:ext>
            </a:extLst>
          </p:cNvPr>
          <p:cNvSpPr txBox="1"/>
          <p:nvPr/>
        </p:nvSpPr>
        <p:spPr>
          <a:xfrm>
            <a:off x="9796869" y="3448265"/>
            <a:ext cx="997770" cy="584775"/>
          </a:xfrm>
          <a:prstGeom prst="rect">
            <a:avLst/>
          </a:prstGeom>
          <a:noFill/>
        </p:spPr>
        <p:txBody>
          <a:bodyPr wrap="square">
            <a:spAutoFit/>
          </a:bodyPr>
          <a:lstStyle/>
          <a:p>
            <a:pPr lvl="0">
              <a:spcBef>
                <a:spcPct val="0"/>
              </a:spcBef>
              <a:spcAft>
                <a:spcPct val="0"/>
              </a:spcAft>
              <a:defRPr/>
            </a:pPr>
            <a:r>
              <a:rPr lang="en-GB" sz="3200" b="1" dirty="0">
                <a:solidFill>
                  <a:schemeClr val="bg1"/>
                </a:solidFill>
                <a:latin typeface="Source Sans Pro" panose="020B0503030403020204" pitchFamily="34" charset="0"/>
                <a:ea typeface="Source Sans Pro" panose="020B0503030403020204" pitchFamily="34" charset="0"/>
              </a:rPr>
              <a:t>22%</a:t>
            </a:r>
            <a:endParaRPr kumimoji="0" lang="en-GB" sz="3200" b="1" i="0" u="none" strike="noStrike" kern="1200" cap="none" spc="0" normalizeH="0" baseline="0" noProof="0" dirty="0">
              <a:ln>
                <a:noFill/>
              </a:ln>
              <a:solidFill>
                <a:schemeClr val="bg1"/>
              </a:solidFill>
              <a:effectLst/>
              <a:uLnTx/>
              <a:uFillTx/>
              <a:latin typeface="Source Sans Pro"/>
              <a:ea typeface="Source Sans Pro"/>
              <a:cs typeface="+mn-cs"/>
            </a:endParaRPr>
          </a:p>
        </p:txBody>
      </p:sp>
      <p:sp>
        <p:nvSpPr>
          <p:cNvPr id="46" name="TextBox 45">
            <a:extLst>
              <a:ext uri="{FF2B5EF4-FFF2-40B4-BE49-F238E27FC236}">
                <a16:creationId xmlns:a16="http://schemas.microsoft.com/office/drawing/2014/main" id="{15945E3A-6CF9-19A5-958B-BB6A52BA0515}"/>
              </a:ext>
            </a:extLst>
          </p:cNvPr>
          <p:cNvSpPr txBox="1"/>
          <p:nvPr/>
        </p:nvSpPr>
        <p:spPr>
          <a:xfrm>
            <a:off x="10629657" y="3418244"/>
            <a:ext cx="777378" cy="646331"/>
          </a:xfrm>
          <a:prstGeom prst="rect">
            <a:avLst/>
          </a:prstGeom>
          <a:noFill/>
        </p:spPr>
        <p:txBody>
          <a:bodyPr wrap="square">
            <a:spAutoFit/>
          </a:bodyPr>
          <a:lstStyle/>
          <a:p>
            <a:pPr lvl="0">
              <a:spcBef>
                <a:spcPct val="0"/>
              </a:spcBef>
              <a:spcAft>
                <a:spcPct val="0"/>
              </a:spcAft>
              <a:defRPr/>
            </a:pPr>
            <a:r>
              <a:rPr lang="en-GB" dirty="0">
                <a:solidFill>
                  <a:schemeClr val="bg1"/>
                </a:solidFill>
                <a:latin typeface="Source Sans Pro" panose="020B0503030403020204" pitchFamily="34" charset="0"/>
                <a:ea typeface="Source Sans Pro" panose="020B0503030403020204" pitchFamily="34" charset="0"/>
              </a:rPr>
              <a:t>never</a:t>
            </a:r>
          </a:p>
          <a:p>
            <a:pPr lvl="0">
              <a:spcBef>
                <a:spcPct val="0"/>
              </a:spcBef>
              <a:spcAft>
                <a:spcPct val="0"/>
              </a:spcAft>
              <a:defRPr/>
            </a:pPr>
            <a:r>
              <a:rPr lang="en-GB" dirty="0">
                <a:solidFill>
                  <a:schemeClr val="bg1"/>
                </a:solidFill>
                <a:latin typeface="Source Sans Pro" panose="020B0503030403020204" pitchFamily="34" charset="0"/>
                <a:ea typeface="Source Sans Pro" panose="020B0503030403020204" pitchFamily="34" charset="0"/>
              </a:rPr>
              <a:t>o</a:t>
            </a:r>
            <a:r>
              <a:rPr kumimoji="0" lang="en-GB" b="0" i="0" u="none" strike="noStrike" kern="1200" cap="none" spc="0" normalizeH="0" baseline="0" noProof="0" dirty="0" err="1">
                <a:ln>
                  <a:noFill/>
                </a:ln>
                <a:solidFill>
                  <a:schemeClr val="bg1"/>
                </a:solidFill>
                <a:effectLst/>
                <a:uLnTx/>
                <a:uFillTx/>
                <a:latin typeface="Source Sans Pro" panose="020B0503030403020204" pitchFamily="34" charset="0"/>
                <a:ea typeface="Source Sans Pro" panose="020B0503030403020204" pitchFamily="34" charset="0"/>
                <a:cs typeface="+mn-cs"/>
              </a:rPr>
              <a:t>wn</a:t>
            </a:r>
            <a:endParaRPr kumimoji="0" lang="en-GB" b="0" i="0" u="none" strike="noStrike" kern="1200" cap="none" spc="0" normalizeH="0" baseline="0" noProof="0" dirty="0">
              <a:ln>
                <a:noFill/>
              </a:ln>
              <a:solidFill>
                <a:schemeClr val="bg1"/>
              </a:solidFill>
              <a:effectLst/>
              <a:uLnTx/>
              <a:uFillTx/>
              <a:latin typeface="Source Sans Pro"/>
              <a:ea typeface="Source Sans Pro"/>
              <a:cs typeface="+mn-cs"/>
            </a:endParaRPr>
          </a:p>
        </p:txBody>
      </p:sp>
      <p:sp>
        <p:nvSpPr>
          <p:cNvPr id="47" name="TextBox 46">
            <a:extLst>
              <a:ext uri="{FF2B5EF4-FFF2-40B4-BE49-F238E27FC236}">
                <a16:creationId xmlns:a16="http://schemas.microsoft.com/office/drawing/2014/main" id="{2F6C3A02-75F8-ACE9-1EC2-8AE60EFD0284}"/>
              </a:ext>
            </a:extLst>
          </p:cNvPr>
          <p:cNvSpPr txBox="1"/>
          <p:nvPr/>
        </p:nvSpPr>
        <p:spPr>
          <a:xfrm>
            <a:off x="7648290" y="4412149"/>
            <a:ext cx="1154741" cy="307777"/>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002749"/>
                </a:solidFill>
                <a:effectLst/>
                <a:uLnTx/>
                <a:uFillTx/>
                <a:latin typeface="Source Sans Pro"/>
                <a:ea typeface="Source Sans Pro"/>
                <a:cs typeface="+mn-cs"/>
              </a:rPr>
              <a:t>Up to***</a:t>
            </a:r>
          </a:p>
        </p:txBody>
      </p:sp>
      <p:sp>
        <p:nvSpPr>
          <p:cNvPr id="48" name="Rectangle 47">
            <a:extLst>
              <a:ext uri="{FF2B5EF4-FFF2-40B4-BE49-F238E27FC236}">
                <a16:creationId xmlns:a16="http://schemas.microsoft.com/office/drawing/2014/main" id="{AFFCF5EE-89FD-BE93-C092-D9A50232E06D}"/>
              </a:ext>
            </a:extLst>
          </p:cNvPr>
          <p:cNvSpPr/>
          <p:nvPr/>
        </p:nvSpPr>
        <p:spPr>
          <a:xfrm>
            <a:off x="8502200" y="4255817"/>
            <a:ext cx="2854814" cy="646331"/>
          </a:xfrm>
          <a:prstGeom prst="rect">
            <a:avLst/>
          </a:prstGeom>
          <a:solidFill>
            <a:srgbClr val="F7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latin typeface="Source Sans Pro" panose="020B0503030403020204" pitchFamily="34" charset="0"/>
              <a:ea typeface="Source Sans Pro" panose="020B0503030403020204" pitchFamily="34" charset="0"/>
            </a:endParaRPr>
          </a:p>
        </p:txBody>
      </p:sp>
      <p:sp>
        <p:nvSpPr>
          <p:cNvPr id="49" name="TextBox 48">
            <a:extLst>
              <a:ext uri="{FF2B5EF4-FFF2-40B4-BE49-F238E27FC236}">
                <a16:creationId xmlns:a16="http://schemas.microsoft.com/office/drawing/2014/main" id="{E7FA1D89-BFEB-516F-7150-DA8C0E35C263}"/>
              </a:ext>
            </a:extLst>
          </p:cNvPr>
          <p:cNvSpPr txBox="1"/>
          <p:nvPr/>
        </p:nvSpPr>
        <p:spPr>
          <a:xfrm>
            <a:off x="9586448" y="4399324"/>
            <a:ext cx="1522027" cy="369332"/>
          </a:xfrm>
          <a:prstGeom prst="rect">
            <a:avLst/>
          </a:prstGeom>
          <a:noFill/>
        </p:spPr>
        <p:txBody>
          <a:bodyPr wrap="square">
            <a:spAutoFit/>
          </a:bodyPr>
          <a:lstStyle/>
          <a:p>
            <a:pPr lvl="0">
              <a:spcBef>
                <a:spcPct val="0"/>
              </a:spcBef>
              <a:spcAft>
                <a:spcPct val="0"/>
              </a:spcAft>
              <a:defRPr/>
            </a:pPr>
            <a:r>
              <a:rPr lang="en-GB" dirty="0">
                <a:solidFill>
                  <a:schemeClr val="bg1"/>
                </a:solidFill>
                <a:latin typeface="Source Sans Pro" panose="020B0503030403020204" pitchFamily="34" charset="0"/>
                <a:ea typeface="Source Sans Pro" panose="020B0503030403020204" pitchFamily="34" charset="0"/>
              </a:rPr>
              <a:t>never own</a:t>
            </a:r>
            <a:endParaRPr kumimoji="0" lang="en-GB" b="0" i="0" u="none" strike="noStrike" kern="1200" cap="none" spc="0" normalizeH="0" baseline="0" noProof="0" dirty="0">
              <a:ln>
                <a:noFill/>
              </a:ln>
              <a:solidFill>
                <a:schemeClr val="bg1"/>
              </a:solidFill>
              <a:effectLst/>
              <a:uLnTx/>
              <a:uFillTx/>
              <a:latin typeface="Source Sans Pro"/>
              <a:ea typeface="Source Sans Pro"/>
              <a:cs typeface="+mn-cs"/>
            </a:endParaRPr>
          </a:p>
        </p:txBody>
      </p:sp>
      <p:sp>
        <p:nvSpPr>
          <p:cNvPr id="50" name="TextBox 49">
            <a:extLst>
              <a:ext uri="{FF2B5EF4-FFF2-40B4-BE49-F238E27FC236}">
                <a16:creationId xmlns:a16="http://schemas.microsoft.com/office/drawing/2014/main" id="{27C6598B-FF42-CD73-C3EC-C68E9260ADCA}"/>
              </a:ext>
            </a:extLst>
          </p:cNvPr>
          <p:cNvSpPr txBox="1"/>
          <p:nvPr/>
        </p:nvSpPr>
        <p:spPr>
          <a:xfrm>
            <a:off x="8691691" y="4283934"/>
            <a:ext cx="1351408" cy="584775"/>
          </a:xfrm>
          <a:prstGeom prst="rect">
            <a:avLst/>
          </a:prstGeom>
          <a:noFill/>
        </p:spPr>
        <p:txBody>
          <a:bodyPr wrap="square">
            <a:spAutoFit/>
          </a:bodyPr>
          <a:lstStyle/>
          <a:p>
            <a:pPr lvl="0">
              <a:spcBef>
                <a:spcPct val="0"/>
              </a:spcBef>
              <a:spcAft>
                <a:spcPct val="0"/>
              </a:spcAft>
              <a:defRPr/>
            </a:pPr>
            <a:r>
              <a:rPr lang="en-GB" sz="3200" b="1" dirty="0">
                <a:solidFill>
                  <a:schemeClr val="bg1"/>
                </a:solidFill>
                <a:latin typeface="Source Sans Pro" panose="020B0503030403020204" pitchFamily="34" charset="0"/>
                <a:ea typeface="Source Sans Pro" panose="020B0503030403020204" pitchFamily="34" charset="0"/>
              </a:rPr>
              <a:t>49</a:t>
            </a:r>
            <a:r>
              <a:rPr kumimoji="0" lang="en-GB" sz="3200" b="1" i="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cs typeface="+mn-cs"/>
              </a:rPr>
              <a:t>%</a:t>
            </a:r>
            <a:endParaRPr kumimoji="0" lang="en-GB" sz="3200" b="1" i="0" u="none" strike="noStrike" kern="1200" cap="none" spc="0" normalizeH="0" baseline="0" noProof="0" dirty="0">
              <a:ln>
                <a:noFill/>
              </a:ln>
              <a:solidFill>
                <a:schemeClr val="bg1"/>
              </a:solidFill>
              <a:effectLst/>
              <a:uLnTx/>
              <a:uFillTx/>
              <a:latin typeface="Source Sans Pro"/>
              <a:ea typeface="Source Sans Pro"/>
              <a:cs typeface="+mn-cs"/>
            </a:endParaRPr>
          </a:p>
        </p:txBody>
      </p:sp>
      <p:pic>
        <p:nvPicPr>
          <p:cNvPr id="51" name="Graphic 50" descr="Man with solid fill">
            <a:extLst>
              <a:ext uri="{FF2B5EF4-FFF2-40B4-BE49-F238E27FC236}">
                <a16:creationId xmlns:a16="http://schemas.microsoft.com/office/drawing/2014/main" id="{9CA0569A-4468-6EDA-1AE1-75076C4088C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78192" y="2620324"/>
            <a:ext cx="656559" cy="656559"/>
          </a:xfrm>
          <a:prstGeom prst="rect">
            <a:avLst/>
          </a:prstGeom>
        </p:spPr>
      </p:pic>
    </p:spTree>
    <p:extLst>
      <p:ext uri="{BB962C8B-B14F-4D97-AF65-F5344CB8AC3E}">
        <p14:creationId xmlns:p14="http://schemas.microsoft.com/office/powerpoint/2010/main" val="3144261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D4E3A-7151-AA9D-EA41-F52E056ACD71}"/>
            </a:ext>
          </a:extLst>
        </p:cNvPr>
        <p:cNvGrpSpPr/>
        <p:nvPr/>
      </p:nvGrpSpPr>
      <p:grpSpPr>
        <a:xfrm>
          <a:off x="0" y="0"/>
          <a:ext cx="0" cy="0"/>
          <a:chOff x="0" y="0"/>
          <a:chExt cx="0" cy="0"/>
        </a:xfrm>
      </p:grpSpPr>
      <p:sp>
        <p:nvSpPr>
          <p:cNvPr id="2" name="Google Shape;333;p85">
            <a:extLst>
              <a:ext uri="{FF2B5EF4-FFF2-40B4-BE49-F238E27FC236}">
                <a16:creationId xmlns:a16="http://schemas.microsoft.com/office/drawing/2014/main" id="{9579097A-87F1-5B04-120C-A1D877A819A0}"/>
              </a:ext>
            </a:extLst>
          </p:cNvPr>
          <p:cNvSpPr txBox="1">
            <a:spLocks/>
          </p:cNvSpPr>
          <p:nvPr/>
        </p:nvSpPr>
        <p:spPr>
          <a:xfrm>
            <a:off x="562215" y="2055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GB" dirty="0">
              <a:sym typeface="Source Sans Pro"/>
            </a:endParaRPr>
          </a:p>
        </p:txBody>
      </p:sp>
      <p:sp>
        <p:nvSpPr>
          <p:cNvPr id="4" name="Shape 2">
            <a:extLst>
              <a:ext uri="{FF2B5EF4-FFF2-40B4-BE49-F238E27FC236}">
                <a16:creationId xmlns:a16="http://schemas.microsoft.com/office/drawing/2014/main" id="{836979DE-FE0F-1DB8-E67E-5647B55FB8A9}"/>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26" name="Picture 25">
            <a:extLst>
              <a:ext uri="{FF2B5EF4-FFF2-40B4-BE49-F238E27FC236}">
                <a16:creationId xmlns:a16="http://schemas.microsoft.com/office/drawing/2014/main" id="{C3B478F3-B9FA-46D2-C3DE-4797111C5307}"/>
              </a:ext>
            </a:extLst>
          </p:cNvPr>
          <p:cNvPicPr>
            <a:picLocks noChangeAspect="1"/>
          </p:cNvPicPr>
          <p:nvPr/>
        </p:nvPicPr>
        <p:blipFill>
          <a:blip r:embed="rId3"/>
          <a:stretch>
            <a:fillRect/>
          </a:stretch>
        </p:blipFill>
        <p:spPr>
          <a:xfrm>
            <a:off x="10922859" y="6278628"/>
            <a:ext cx="886265" cy="221379"/>
          </a:xfrm>
          <a:prstGeom prst="rect">
            <a:avLst/>
          </a:prstGeom>
        </p:spPr>
      </p:pic>
      <p:sp>
        <p:nvSpPr>
          <p:cNvPr id="7" name="Google Shape;333;p85">
            <a:extLst>
              <a:ext uri="{FF2B5EF4-FFF2-40B4-BE49-F238E27FC236}">
                <a16:creationId xmlns:a16="http://schemas.microsoft.com/office/drawing/2014/main" id="{A91A2300-DE86-65C5-5871-20C0ACEF3BA5}"/>
              </a:ext>
            </a:extLst>
          </p:cNvPr>
          <p:cNvSpPr txBox="1">
            <a:spLocks/>
          </p:cNvSpPr>
          <p:nvPr/>
        </p:nvSpPr>
        <p:spPr>
          <a:xfrm>
            <a:off x="714615" y="3579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GB" dirty="0">
              <a:sym typeface="Source Sans Pro"/>
            </a:endParaRPr>
          </a:p>
        </p:txBody>
      </p:sp>
      <p:sp>
        <p:nvSpPr>
          <p:cNvPr id="5" name="Google Shape;333;p85">
            <a:extLst>
              <a:ext uri="{FF2B5EF4-FFF2-40B4-BE49-F238E27FC236}">
                <a16:creationId xmlns:a16="http://schemas.microsoft.com/office/drawing/2014/main" id="{CEA3BC74-52AE-FE6B-F88A-2BA3B2528348}"/>
              </a:ext>
            </a:extLst>
          </p:cNvPr>
          <p:cNvSpPr txBox="1">
            <a:spLocks/>
          </p:cNvSpPr>
          <p:nvPr/>
        </p:nvSpPr>
        <p:spPr>
          <a:xfrm>
            <a:off x="385797" y="173115"/>
            <a:ext cx="1180620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RPr/>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SzPts val="1400"/>
              <a:buFont typeface="Arial"/>
              <a:buNone/>
              <a:defRPr b="0" i="0" u="none" strike="noStrike" cap="none">
                <a:solidFill>
                  <a:srgbClr val="000000"/>
                </a:solidFill>
                <a:latin typeface="Arial"/>
                <a:ea typeface="Arial"/>
                <a:cs typeface="Arial"/>
              </a:defRPr>
            </a:lvl9pPr>
          </a:lstStyle>
          <a:p>
            <a:pPr marL="0" marR="0" lvl="0" indent="0" algn="l" defTabSz="914400" rtl="0" eaLnBrk="1" fontAlgn="auto" latinLnBrk="0" hangingPunct="1">
              <a:lnSpc>
                <a:spcPct val="90000"/>
              </a:lnSpc>
              <a:spcBef>
                <a:spcPts val="0"/>
              </a:spcBef>
              <a:spcAft>
                <a:spcPts val="0"/>
              </a:spcAft>
              <a:buClr>
                <a:srgbClr val="F7941E"/>
              </a:buClr>
              <a:buSzPts val="1800"/>
              <a:buFontTx/>
              <a:buNone/>
              <a:tabLst/>
              <a:defRPr/>
            </a:pPr>
            <a:r>
              <a:rPr kumimoji="0" lang="en-GB" sz="2400" b="1" i="0" u="none" strike="noStrike" kern="1200" cap="none" spc="0" normalizeH="0" baseline="0" noProof="0" dirty="0">
                <a:ln>
                  <a:noFill/>
                </a:ln>
                <a:solidFill>
                  <a:srgbClr val="F7941E"/>
                </a:solidFill>
                <a:effectLst/>
                <a:uLnTx/>
                <a:uFillTx/>
                <a:latin typeface="Source Sans Pro SemiBold" panose="020B0603030403020204" pitchFamily="34" charset="0"/>
                <a:ea typeface="Source Sans Pro SemiBold" panose="020B0603030403020204" pitchFamily="34" charset="0"/>
                <a:cs typeface="+mn-cs"/>
                <a:sym typeface="Source Sans Pro"/>
              </a:rPr>
              <a:t>The shift to a stronger </a:t>
            </a:r>
            <a:r>
              <a:rPr kumimoji="0" lang="en-GB" sz="2400" b="1" i="0" u="none" strike="noStrike" kern="1200" cap="none" spc="0" normalizeH="0" baseline="0" noProof="0" dirty="0" err="1">
                <a:ln>
                  <a:noFill/>
                </a:ln>
                <a:solidFill>
                  <a:srgbClr val="F7941E"/>
                </a:solidFill>
                <a:effectLst/>
                <a:uLnTx/>
                <a:uFillTx/>
                <a:latin typeface="Source Sans Pro SemiBold" panose="020B0603030403020204" pitchFamily="34" charset="0"/>
                <a:ea typeface="Source Sans Pro SemiBold" panose="020B0603030403020204" pitchFamily="34" charset="0"/>
                <a:cs typeface="+mn-cs"/>
                <a:sym typeface="Source Sans Pro"/>
              </a:rPr>
              <a:t>PAYGo</a:t>
            </a:r>
            <a:r>
              <a:rPr kumimoji="0" lang="en-GB" sz="2400" b="1" i="0" u="none" strike="noStrike" kern="1200" cap="none" spc="0" normalizeH="0" baseline="0" noProof="0" dirty="0">
                <a:ln>
                  <a:noFill/>
                </a:ln>
                <a:solidFill>
                  <a:srgbClr val="F7941E"/>
                </a:solidFill>
                <a:effectLst/>
                <a:uLnTx/>
                <a:uFillTx/>
                <a:latin typeface="Source Sans Pro SemiBold" panose="020B0603030403020204" pitchFamily="34" charset="0"/>
                <a:ea typeface="Source Sans Pro SemiBold" panose="020B0603030403020204" pitchFamily="34" charset="0"/>
                <a:cs typeface="+mn-cs"/>
                <a:sym typeface="Source Sans Pro"/>
              </a:rPr>
              <a:t> model is underway – and RBF funds are critical partners </a:t>
            </a:r>
          </a:p>
        </p:txBody>
      </p:sp>
      <p:sp>
        <p:nvSpPr>
          <p:cNvPr id="10" name="TextBox 9">
            <a:extLst>
              <a:ext uri="{FF2B5EF4-FFF2-40B4-BE49-F238E27FC236}">
                <a16:creationId xmlns:a16="http://schemas.microsoft.com/office/drawing/2014/main" id="{324DCC90-0795-78F0-1FFA-38032BF53DBC}"/>
              </a:ext>
            </a:extLst>
          </p:cNvPr>
          <p:cNvSpPr txBox="1"/>
          <p:nvPr/>
        </p:nvSpPr>
        <p:spPr>
          <a:xfrm>
            <a:off x="2460867" y="1207548"/>
            <a:ext cx="9434147" cy="4278094"/>
          </a:xfrm>
          <a:prstGeom prst="rect">
            <a:avLst/>
          </a:prstGeom>
          <a:noFill/>
        </p:spPr>
        <p:txBody>
          <a:bodyPr wrap="square" lIns="91440" tIns="45720" rIns="91440" bIns="45720" anchor="t">
            <a:spAutoFit/>
          </a:bodyPr>
          <a:lstStyle/>
          <a:p>
            <a:pPr>
              <a:defRPr/>
            </a:pPr>
            <a:r>
              <a:rPr lang="en-GB" sz="2200" b="1" dirty="0">
                <a:solidFill>
                  <a:srgbClr val="002749"/>
                </a:solidFill>
                <a:latin typeface="Source Sans Pro SemiBold" panose="020B0603030403020204" pitchFamily="34" charset="0"/>
                <a:ea typeface="Source Sans Pro SemiBold" panose="020B0603030403020204" pitchFamily="34" charset="0"/>
                <a:cs typeface="Arial"/>
              </a:rPr>
              <a:t>This work is part of a larger shared effort </a:t>
            </a:r>
            <a:r>
              <a:rPr lang="en-GB" sz="2200" dirty="0">
                <a:solidFill>
                  <a:srgbClr val="002749"/>
                </a:solidFill>
                <a:latin typeface="Source Sans Pro"/>
                <a:ea typeface="Source Sans Pro"/>
                <a:cs typeface="Arial"/>
              </a:rPr>
              <a:t>among GOGLA, investors, companies and T.A. providers to drive more sustainable performance and better outcomes for customers by changing what funders reward and measure.</a:t>
            </a:r>
          </a:p>
          <a:p>
            <a:pPr>
              <a:defRPr/>
            </a:pPr>
            <a:endParaRPr lang="en-GB" sz="2200" dirty="0">
              <a:solidFill>
                <a:srgbClr val="002749"/>
              </a:solidFill>
              <a:latin typeface="Source Sans Pro"/>
              <a:ea typeface="Source Sans Pro"/>
              <a:cs typeface="Arial"/>
            </a:endParaRPr>
          </a:p>
          <a:p>
            <a:pPr>
              <a:defRPr/>
            </a:pPr>
            <a:r>
              <a:rPr lang="en-GB" sz="2200" dirty="0">
                <a:solidFill>
                  <a:srgbClr val="002749"/>
                </a:solidFill>
                <a:latin typeface="Source Sans Pro"/>
                <a:ea typeface="Source Sans Pro"/>
                <a:cs typeface="Arial"/>
              </a:rPr>
              <a:t>This includes:</a:t>
            </a:r>
          </a:p>
          <a:p>
            <a:pPr marL="342900" indent="-342900">
              <a:buFontTx/>
              <a:buAutoNum type="arabicPeriod"/>
              <a:defRPr/>
            </a:pPr>
            <a:r>
              <a:rPr lang="en-GB" sz="2200" i="1" dirty="0" err="1">
                <a:solidFill>
                  <a:srgbClr val="002749"/>
                </a:solidFill>
                <a:latin typeface="Source Sans Pro"/>
                <a:ea typeface="Source Sans Pro"/>
              </a:rPr>
              <a:t>PAYGo</a:t>
            </a:r>
            <a:r>
              <a:rPr lang="en-GB" sz="2200" i="1" dirty="0">
                <a:solidFill>
                  <a:srgbClr val="002749"/>
                </a:solidFill>
                <a:latin typeface="Source Sans Pro"/>
                <a:ea typeface="Source Sans Pro"/>
              </a:rPr>
              <a:t> PERFORM KPIs </a:t>
            </a:r>
            <a:r>
              <a:rPr lang="en-GB" sz="2200" dirty="0">
                <a:solidFill>
                  <a:srgbClr val="002749"/>
                </a:solidFill>
                <a:latin typeface="Source Sans Pro"/>
                <a:ea typeface="Source Sans Pro"/>
              </a:rPr>
              <a:t>– Technical Guide and At a Glance (2026)</a:t>
            </a:r>
          </a:p>
          <a:p>
            <a:pPr marL="342900" indent="-342900">
              <a:buFontTx/>
              <a:buAutoNum type="arabicPeriod"/>
              <a:defRPr/>
            </a:pPr>
            <a:r>
              <a:rPr lang="en-GB" sz="2200" i="1" dirty="0">
                <a:solidFill>
                  <a:srgbClr val="002749"/>
                </a:solidFill>
                <a:latin typeface="Source Sans Pro"/>
                <a:ea typeface="Source Sans Pro"/>
              </a:rPr>
              <a:t>Guidance Note for </a:t>
            </a:r>
            <a:r>
              <a:rPr lang="en-GB" sz="2200" i="1" dirty="0" err="1">
                <a:solidFill>
                  <a:srgbClr val="002749"/>
                </a:solidFill>
                <a:latin typeface="Source Sans Pro"/>
                <a:ea typeface="Source Sans Pro"/>
              </a:rPr>
              <a:t>PAYGo</a:t>
            </a:r>
            <a:r>
              <a:rPr lang="en-GB" sz="2200" i="1" dirty="0">
                <a:solidFill>
                  <a:srgbClr val="002749"/>
                </a:solidFill>
                <a:latin typeface="Source Sans Pro"/>
                <a:ea typeface="Source Sans Pro"/>
              </a:rPr>
              <a:t> RBFs </a:t>
            </a:r>
            <a:r>
              <a:rPr lang="en-GB" sz="2200" dirty="0">
                <a:solidFill>
                  <a:srgbClr val="002749"/>
                </a:solidFill>
                <a:latin typeface="Source Sans Pro"/>
                <a:ea typeface="Source Sans Pro"/>
              </a:rPr>
              <a:t>(2026)</a:t>
            </a:r>
          </a:p>
          <a:p>
            <a:pPr marL="342900" indent="-342900">
              <a:buFontTx/>
              <a:buAutoNum type="arabicPeriod"/>
              <a:defRPr/>
            </a:pPr>
            <a:r>
              <a:rPr lang="en-GB" sz="2200" i="1" dirty="0">
                <a:solidFill>
                  <a:srgbClr val="002749"/>
                </a:solidFill>
                <a:latin typeface="Source Sans Pro"/>
                <a:ea typeface="Source Sans Pro"/>
              </a:rPr>
              <a:t>Guidance for Company Analysis </a:t>
            </a:r>
            <a:r>
              <a:rPr lang="en-GB" sz="2200" dirty="0">
                <a:solidFill>
                  <a:srgbClr val="002749"/>
                </a:solidFill>
                <a:latin typeface="Source Sans Pro"/>
                <a:ea typeface="Source Sans Pro"/>
              </a:rPr>
              <a:t>(2025)</a:t>
            </a:r>
          </a:p>
          <a:p>
            <a:pPr marL="342900" indent="-342900">
              <a:buFontTx/>
              <a:buAutoNum type="arabicPeriod"/>
              <a:defRPr/>
            </a:pPr>
            <a:r>
              <a:rPr lang="en-GB" sz="2200" i="1" dirty="0">
                <a:solidFill>
                  <a:srgbClr val="002749"/>
                </a:solidFill>
                <a:latin typeface="Source Sans Pro"/>
                <a:ea typeface="Source Sans Pro"/>
              </a:rPr>
              <a:t>Guidance Note for Lenders </a:t>
            </a:r>
            <a:r>
              <a:rPr lang="en-GB" sz="2200" dirty="0">
                <a:solidFill>
                  <a:srgbClr val="002749"/>
                </a:solidFill>
                <a:latin typeface="Source Sans Pro"/>
                <a:ea typeface="Source Sans Pro"/>
              </a:rPr>
              <a:t>to KPIs in covenants (in development)</a:t>
            </a:r>
            <a:endParaRPr lang="en-GB" sz="2200" b="1" dirty="0">
              <a:solidFill>
                <a:srgbClr val="002749"/>
              </a:solidFill>
              <a:latin typeface="Source Sans Pro" panose="020B0503030403020204" pitchFamily="34" charset="0"/>
              <a:ea typeface="Source Sans Pro" panose="020B0503030403020204" pitchFamily="34" charset="0"/>
            </a:endParaRPr>
          </a:p>
          <a:p>
            <a:pPr>
              <a:defRPr/>
            </a:pPr>
            <a:endParaRPr lang="en-GB" sz="2200" b="1" dirty="0">
              <a:solidFill>
                <a:srgbClr val="002749"/>
              </a:solidFill>
              <a:latin typeface="Source Sans Pro"/>
              <a:ea typeface="Source Sans Pro"/>
            </a:endParaRPr>
          </a:p>
          <a:p>
            <a:pPr>
              <a:defRPr/>
            </a:pPr>
            <a:r>
              <a:rPr lang="en-GB" sz="2600" b="1" dirty="0">
                <a:solidFill>
                  <a:srgbClr val="002749"/>
                </a:solidFill>
                <a:latin typeface="Source Sans Pro SemiBold" panose="020B0603030403020204" pitchFamily="34" charset="0"/>
                <a:ea typeface="Source Sans Pro SemiBold" panose="020B0603030403020204" pitchFamily="34" charset="0"/>
              </a:rPr>
              <a:t>RBF funders and designers are a critical leverage point for sector transformation – we look to you for partnership and leadership.</a:t>
            </a:r>
          </a:p>
        </p:txBody>
      </p:sp>
      <p:sp>
        <p:nvSpPr>
          <p:cNvPr id="11" name="Rounded Rectangle 7">
            <a:extLst>
              <a:ext uri="{FF2B5EF4-FFF2-40B4-BE49-F238E27FC236}">
                <a16:creationId xmlns:a16="http://schemas.microsoft.com/office/drawing/2014/main" id="{512E1644-7BC7-CEF6-923F-C66DA4E1711E}"/>
              </a:ext>
            </a:extLst>
          </p:cNvPr>
          <p:cNvSpPr/>
          <p:nvPr/>
        </p:nvSpPr>
        <p:spPr>
          <a:xfrm>
            <a:off x="296986" y="1100868"/>
            <a:ext cx="2031217" cy="5405949"/>
          </a:xfrm>
          <a:prstGeom prst="roundRect">
            <a:avLst>
              <a:gd name="adj" fmla="val 6608"/>
            </a:avLst>
          </a:prstGeom>
          <a:solidFill>
            <a:srgbClr val="0A9AC3"/>
          </a:solidFill>
          <a:ln w="25400" cap="flat" cmpd="sng" algn="ctr">
            <a:noFill/>
            <a:prstDash val="solid"/>
          </a:ln>
          <a:effectLst/>
        </p:spPr>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RBF funds </a:t>
            </a:r>
            <a:br>
              <a:rPr kumimoji="0" lang="en-GB" sz="2000" b="1" i="0"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br>
            <a:r>
              <a:rPr kumimoji="0" lang="en-GB" sz="2000" b="1" i="0"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gain:</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000" b="1" i="0"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Increase in sustained energy access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More bankable companies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Stronger alignment with lenders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A clearer view </a:t>
            </a:r>
            <a:br>
              <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br>
            <a:r>
              <a:rPr kumimoji="0" lang="en-GB" sz="2000" b="0" i="1" u="none" strike="noStrike" kern="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of impact</a:t>
            </a:r>
          </a:p>
        </p:txBody>
      </p:sp>
    </p:spTree>
    <p:extLst>
      <p:ext uri="{BB962C8B-B14F-4D97-AF65-F5344CB8AC3E}">
        <p14:creationId xmlns:p14="http://schemas.microsoft.com/office/powerpoint/2010/main" val="1923492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6F3F8-580E-A163-3F9E-760DC8B2E4E7}"/>
            </a:ext>
          </a:extLst>
        </p:cNvPr>
        <p:cNvGrpSpPr/>
        <p:nvPr/>
      </p:nvGrpSpPr>
      <p:grpSpPr>
        <a:xfrm>
          <a:off x="0" y="0"/>
          <a:ext cx="0" cy="0"/>
          <a:chOff x="0" y="0"/>
          <a:chExt cx="0" cy="0"/>
        </a:xfrm>
      </p:grpSpPr>
      <p:pic>
        <p:nvPicPr>
          <p:cNvPr id="2" name="Image 0" descr="/mnt/data/ata_unzip/ppt/media/image11.svg">
            <a:extLst>
              <a:ext uri="{FF2B5EF4-FFF2-40B4-BE49-F238E27FC236}">
                <a16:creationId xmlns:a16="http://schemas.microsoft.com/office/drawing/2014/main" id="{8E2633D5-61AB-4B4E-B140-1FE2F31D54A4}"/>
              </a:ext>
            </a:extLst>
          </p:cNvPr>
          <p:cNvPicPr>
            <a:picLocks noChangeAspect="1"/>
          </p:cNvPicPr>
          <p:nvPr/>
        </p:nvPicPr>
        <p:blipFill>
          <a:blip>
            <a:alphaModFix amt="45000"/>
            <a:extLst>
              <a:ext uri="{96DAC541-7B7A-43D3-8B79-37D633B846F1}">
                <asvg:svgBlip xmlns:asvg="http://schemas.microsoft.com/office/drawing/2016/SVG/main" r:embed="rId3"/>
              </a:ext>
            </a:extLst>
          </a:blip>
          <a:stretch>
            <a:fillRect/>
          </a:stretch>
        </p:blipFill>
        <p:spPr>
          <a:xfrm>
            <a:off x="7699248" y="109728"/>
            <a:ext cx="3520440" cy="429768"/>
          </a:xfrm>
          <a:prstGeom prst="rect">
            <a:avLst/>
          </a:prstGeom>
        </p:spPr>
      </p:pic>
      <p:sp>
        <p:nvSpPr>
          <p:cNvPr id="4" name="Text 1">
            <a:extLst>
              <a:ext uri="{FF2B5EF4-FFF2-40B4-BE49-F238E27FC236}">
                <a16:creationId xmlns:a16="http://schemas.microsoft.com/office/drawing/2014/main" id="{FFCE39DC-FD58-D39D-171F-3982D3EEDDD9}"/>
              </a:ext>
            </a:extLst>
          </p:cNvPr>
          <p:cNvSpPr/>
          <p:nvPr/>
        </p:nvSpPr>
        <p:spPr>
          <a:xfrm>
            <a:off x="435379" y="348945"/>
            <a:ext cx="11076591" cy="493776"/>
          </a:xfrm>
          <a:prstGeom prst="rect">
            <a:avLst/>
          </a:prstGeom>
          <a:noFill/>
          <a:ln>
            <a:noFill/>
          </a:ln>
        </p:spPr>
        <p:txBody>
          <a:bodyPr spcFirstLastPara="1" wrap="square" lIns="121900" tIns="60933" rIns="121900" bIns="60933" anchor="ctr" anchorCtr="0">
            <a:normAutofit/>
          </a:bodyPr>
          <a:lstStyle/>
          <a:p>
            <a:pPr>
              <a:lnSpc>
                <a:spcPct val="90000"/>
              </a:lnSpc>
              <a:buClr>
                <a:srgbClr val="F7941E"/>
              </a:buClr>
              <a:buSzPts val="1800"/>
            </a:pPr>
            <a:r>
              <a:rPr lang="en-US" sz="2400" b="1" dirty="0">
                <a:solidFill>
                  <a:srgbClr val="F7941E"/>
                </a:solidFill>
                <a:latin typeface="Source Sans Pro SemiBold" panose="020B0603030403020204" pitchFamily="34" charset="0"/>
                <a:ea typeface="Source Sans Pro SemiBold" panose="020B0603030403020204" pitchFamily="34" charset="0"/>
              </a:rPr>
              <a:t>An honest look at the gap</a:t>
            </a:r>
          </a:p>
        </p:txBody>
      </p:sp>
      <p:sp>
        <p:nvSpPr>
          <p:cNvPr id="5" name="Shape 2">
            <a:extLst>
              <a:ext uri="{FF2B5EF4-FFF2-40B4-BE49-F238E27FC236}">
                <a16:creationId xmlns:a16="http://schemas.microsoft.com/office/drawing/2014/main" id="{08B612A3-12F9-6F0A-1F82-1A58407A0FB5}"/>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69" name="Picture 68">
            <a:extLst>
              <a:ext uri="{FF2B5EF4-FFF2-40B4-BE49-F238E27FC236}">
                <a16:creationId xmlns:a16="http://schemas.microsoft.com/office/drawing/2014/main" id="{6D8EFA37-B1F0-D041-8E0E-8BB83DFD943E}"/>
              </a:ext>
            </a:extLst>
          </p:cNvPr>
          <p:cNvPicPr>
            <a:picLocks noChangeAspect="1"/>
          </p:cNvPicPr>
          <p:nvPr/>
        </p:nvPicPr>
        <p:blipFill>
          <a:blip r:embed="rId4"/>
          <a:stretch>
            <a:fillRect/>
          </a:stretch>
        </p:blipFill>
        <p:spPr>
          <a:xfrm>
            <a:off x="518949" y="6418126"/>
            <a:ext cx="886265" cy="221379"/>
          </a:xfrm>
          <a:prstGeom prst="rect">
            <a:avLst/>
          </a:prstGeom>
        </p:spPr>
      </p:pic>
      <p:sp>
        <p:nvSpPr>
          <p:cNvPr id="9" name="TextBox 8">
            <a:extLst>
              <a:ext uri="{FF2B5EF4-FFF2-40B4-BE49-F238E27FC236}">
                <a16:creationId xmlns:a16="http://schemas.microsoft.com/office/drawing/2014/main" id="{7FF7EBF6-0264-3180-B15B-3C9402A3921C}"/>
              </a:ext>
            </a:extLst>
          </p:cNvPr>
          <p:cNvSpPr txBox="1"/>
          <p:nvPr/>
        </p:nvSpPr>
        <p:spPr>
          <a:xfrm>
            <a:off x="560514" y="1152629"/>
            <a:ext cx="10951456" cy="505352"/>
          </a:xfrm>
          <a:prstGeom prst="rect">
            <a:avLst/>
          </a:prstGeom>
          <a:noFill/>
          <a:ln/>
        </p:spPr>
        <p:txBody>
          <a:bodyPr wrap="square" lIns="0" tIns="0" rIns="0" bIns="0" rtlCol="0" anchor="t">
            <a:normAutofit/>
          </a:bodyPr>
          <a:lstStyle>
            <a:lvl1pPr marR="0" lvl="0" indent="0" fontAlgn="auto">
              <a:lnSpc>
                <a:spcPct val="95000"/>
              </a:lnSpc>
              <a:spcBef>
                <a:spcPts val="0"/>
              </a:spcBef>
              <a:spcAft>
                <a:spcPts val="0"/>
              </a:spcAft>
              <a:buClrTx/>
              <a:buSzTx/>
              <a:buFontTx/>
              <a:buNone/>
              <a:tabLst/>
              <a:defRPr kumimoji="0" sz="2000" b="0" i="0" u="none" strike="noStrike" cap="none" spc="0" normalizeH="0" baseline="0">
                <a:ln>
                  <a:noFill/>
                </a:ln>
                <a:solidFill>
                  <a:srgbClr val="042648"/>
                </a:solidFill>
                <a:effectLst/>
                <a:uLnTx/>
                <a:uFillTx/>
                <a:latin typeface="Source Sans Pro Light" panose="020B0403030403020204" pitchFamily="34" charset="0"/>
                <a:ea typeface="Source Sans Pro Light" panose="020B0403030403020204" pitchFamily="34" charset="0"/>
                <a:cs typeface="Arial" pitchFamily="34" charset="-120"/>
              </a:defRPr>
            </a:lvl1pPr>
          </a:lstStyle>
          <a:p>
            <a:r>
              <a:rPr lang="en-GB" b="1" dirty="0">
                <a:latin typeface="Source Sans Pro SemiBold" panose="020B0603030403020204" pitchFamily="34" charset="0"/>
                <a:ea typeface="Source Sans Pro SemiBold" panose="020B0603030403020204" pitchFamily="34" charset="0"/>
              </a:rPr>
              <a:t>Across the RBF cycle,</a:t>
            </a:r>
            <a:r>
              <a:rPr lang="en-GB" dirty="0"/>
              <a:t> focus has been on </a:t>
            </a:r>
            <a:r>
              <a:rPr lang="en-GB" b="1" dirty="0">
                <a:latin typeface="Source Sans Pro SemiBold" panose="020B0603030403020204" pitchFamily="34" charset="0"/>
                <a:ea typeface="Source Sans Pro SemiBold" panose="020B0603030403020204" pitchFamily="34" charset="0"/>
              </a:rPr>
              <a:t>measuring and incentivising sales</a:t>
            </a:r>
            <a:r>
              <a:rPr lang="en-GB" dirty="0"/>
              <a:t> of high-quality products.*</a:t>
            </a:r>
          </a:p>
        </p:txBody>
      </p:sp>
      <p:graphicFrame>
        <p:nvGraphicFramePr>
          <p:cNvPr id="19" name="Diagram 18">
            <a:extLst>
              <a:ext uri="{FF2B5EF4-FFF2-40B4-BE49-F238E27FC236}">
                <a16:creationId xmlns:a16="http://schemas.microsoft.com/office/drawing/2014/main" id="{7E801F31-89DF-993F-A06B-4D2C17E42644}"/>
              </a:ext>
            </a:extLst>
          </p:cNvPr>
          <p:cNvGraphicFramePr/>
          <p:nvPr>
            <p:extLst>
              <p:ext uri="{D42A27DB-BD31-4B8C-83A1-F6EECF244321}">
                <p14:modId xmlns:p14="http://schemas.microsoft.com/office/powerpoint/2010/main" val="4198961424"/>
              </p:ext>
            </p:extLst>
          </p:nvPr>
        </p:nvGraphicFramePr>
        <p:xfrm>
          <a:off x="1168510" y="2142520"/>
          <a:ext cx="4100880" cy="337833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0" name="Table 19">
            <a:extLst>
              <a:ext uri="{FF2B5EF4-FFF2-40B4-BE49-F238E27FC236}">
                <a16:creationId xmlns:a16="http://schemas.microsoft.com/office/drawing/2014/main" id="{B2ED5861-6E3B-5C46-02D3-E5CC8C3A359F}"/>
              </a:ext>
            </a:extLst>
          </p:cNvPr>
          <p:cNvGraphicFramePr>
            <a:graphicFrameLocks noGrp="1"/>
          </p:cNvGraphicFramePr>
          <p:nvPr>
            <p:extLst>
              <p:ext uri="{D42A27DB-BD31-4B8C-83A1-F6EECF244321}">
                <p14:modId xmlns:p14="http://schemas.microsoft.com/office/powerpoint/2010/main" val="3386671166"/>
              </p:ext>
            </p:extLst>
          </p:nvPr>
        </p:nvGraphicFramePr>
        <p:xfrm>
          <a:off x="6008711" y="2279053"/>
          <a:ext cx="5608533" cy="2987040"/>
        </p:xfrm>
        <a:graphic>
          <a:graphicData uri="http://schemas.openxmlformats.org/drawingml/2006/table">
            <a:tbl>
              <a:tblPr firstRow="1" bandRow="1"/>
              <a:tblGrid>
                <a:gridCol w="242065">
                  <a:extLst>
                    <a:ext uri="{9D8B030D-6E8A-4147-A177-3AD203B41FA5}">
                      <a16:colId xmlns:a16="http://schemas.microsoft.com/office/drawing/2014/main" val="68329399"/>
                    </a:ext>
                  </a:extLst>
                </a:gridCol>
                <a:gridCol w="2497552">
                  <a:extLst>
                    <a:ext uri="{9D8B030D-6E8A-4147-A177-3AD203B41FA5}">
                      <a16:colId xmlns:a16="http://schemas.microsoft.com/office/drawing/2014/main" val="151904653"/>
                    </a:ext>
                  </a:extLst>
                </a:gridCol>
                <a:gridCol w="1463262">
                  <a:extLst>
                    <a:ext uri="{9D8B030D-6E8A-4147-A177-3AD203B41FA5}">
                      <a16:colId xmlns:a16="http://schemas.microsoft.com/office/drawing/2014/main" val="816747859"/>
                    </a:ext>
                  </a:extLst>
                </a:gridCol>
                <a:gridCol w="1405654">
                  <a:extLst>
                    <a:ext uri="{9D8B030D-6E8A-4147-A177-3AD203B41FA5}">
                      <a16:colId xmlns:a16="http://schemas.microsoft.com/office/drawing/2014/main" val="1726519943"/>
                    </a:ext>
                  </a:extLst>
                </a:gridCol>
              </a:tblGrid>
              <a:tr h="563627">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endParaRPr lang="en-GB" sz="1500">
                        <a:latin typeface="Source Sans Pro" panose="020B0503030403020204" pitchFamily="34" charset="0"/>
                        <a:ea typeface="Source Sans Pro" panose="020B0503030403020204" pitchFamily="34" charset="0"/>
                      </a:endParaRPr>
                    </a:p>
                  </a:txBody>
                  <a:tcPr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E7E6E6">
                        <a:lumMod val="50000"/>
                      </a:srgbClr>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GB" sz="1500">
                          <a:latin typeface="Source Sans Pro"/>
                          <a:ea typeface="Source Sans Pro"/>
                        </a:rPr>
                        <a:t>RBF Stage</a:t>
                      </a:r>
                    </a:p>
                  </a:txBody>
                  <a:tcPr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E7E6E6">
                        <a:lumMod val="50000"/>
                      </a:srgbClr>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GB" sz="1500">
                          <a:latin typeface="Source Sans Pro"/>
                          <a:ea typeface="Source Sans Pro"/>
                        </a:rPr>
                        <a:t>Sales Data</a:t>
                      </a:r>
                    </a:p>
                  </a:txBody>
                  <a:tcPr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E7E6E6">
                        <a:lumMod val="50000"/>
                      </a:srgbClr>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GB" sz="1500">
                          <a:latin typeface="Source Sans Pro" panose="020B0503030403020204" pitchFamily="34" charset="0"/>
                          <a:ea typeface="Source Sans Pro" panose="020B0503030403020204" pitchFamily="34" charset="0"/>
                        </a:rPr>
                        <a:t>Repayment &amp; Ownership Data*</a:t>
                      </a:r>
                    </a:p>
                  </a:txBody>
                  <a:tcPr anchor="b">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E7E6E6">
                        <a:lumMod val="50000"/>
                      </a:srgbClr>
                    </a:solidFill>
                  </a:tcPr>
                </a:tc>
                <a:extLst>
                  <a:ext uri="{0D108BD9-81ED-4DB2-BD59-A6C34878D82A}">
                    <a16:rowId xmlns:a16="http://schemas.microsoft.com/office/drawing/2014/main" val="3018094907"/>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1</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7941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Market Mapping &amp; Design</a:t>
                      </a:r>
                      <a:endParaRPr lang="en-GB" sz="1500" b="1">
                        <a:solidFill>
                          <a:schemeClr val="bg1"/>
                        </a:solidFill>
                        <a:latin typeface="Source Sans Pro" panose="020B0503030403020204" pitchFamily="34" charset="0"/>
                        <a:ea typeface="Source Sans Pro" panose="020B0503030403020204" pitchFamily="34" charset="0"/>
                      </a:endParaRP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7941E"/>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ü"/>
                      </a:pPr>
                      <a:r>
                        <a:rPr lang="en-GB" sz="1500">
                          <a:latin typeface="Source Sans Pro"/>
                          <a:ea typeface="Source Sans Pro"/>
                        </a:rPr>
                        <a:t>All RBFs</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q"/>
                      </a:pPr>
                      <a:r>
                        <a:rPr lang="en-GB" sz="1500" b="0">
                          <a:solidFill>
                            <a:schemeClr val="tx1"/>
                          </a:solidFill>
                          <a:latin typeface="Source Sans Pro"/>
                          <a:ea typeface="Source Sans Pro"/>
                        </a:rPr>
                        <a:t>Minimal</a:t>
                      </a:r>
                    </a:p>
                  </a:txBody>
                  <a:tcP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46616417"/>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2</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A9AC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Company Selection</a:t>
                      </a:r>
                      <a:endParaRPr lang="en-GB" sz="1500" b="1">
                        <a:solidFill>
                          <a:schemeClr val="bg1"/>
                        </a:solidFill>
                        <a:latin typeface="Source Sans Pro" panose="020B0503030403020204" pitchFamily="34" charset="0"/>
                        <a:ea typeface="Source Sans Pro" panose="020B0503030403020204" pitchFamily="34" charset="0"/>
                      </a:endParaRP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A9AC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ü"/>
                      </a:pPr>
                      <a:r>
                        <a:rPr lang="en-GB" sz="1500">
                          <a:latin typeface="Source Sans Pro"/>
                          <a:ea typeface="Source Sans Pro"/>
                        </a:rPr>
                        <a:t>All RBFs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q"/>
                      </a:pPr>
                      <a:r>
                        <a:rPr lang="en-GB" sz="1500" b="0" dirty="0">
                          <a:solidFill>
                            <a:schemeClr val="tx1"/>
                          </a:solidFill>
                          <a:latin typeface="Source Sans Pro"/>
                          <a:ea typeface="Source Sans Pro"/>
                        </a:rPr>
                        <a:t>Minimal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41341888"/>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3</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8075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Incentive Verification &amp; Disbursement</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C8075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ü"/>
                      </a:pPr>
                      <a:r>
                        <a:rPr lang="en-GB" sz="1500">
                          <a:latin typeface="Source Sans Pro"/>
                          <a:ea typeface="Source Sans Pro"/>
                        </a:rPr>
                        <a:t>All RBFs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v"/>
                      </a:pPr>
                      <a:r>
                        <a:rPr lang="en-GB" sz="1500" b="0" dirty="0">
                          <a:solidFill>
                            <a:schemeClr val="tx1"/>
                          </a:solidFill>
                          <a:latin typeface="Source Sans Pro"/>
                          <a:ea typeface="Source Sans Pro"/>
                        </a:rPr>
                        <a:t>Emerging</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854941571"/>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4</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6F8F3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Program Monitoring &amp; Adaptation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6F8F3C"/>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ü"/>
                      </a:pPr>
                      <a:r>
                        <a:rPr lang="en-GB" sz="1500">
                          <a:latin typeface="Source Sans Pro"/>
                          <a:ea typeface="Source Sans Pro"/>
                        </a:rPr>
                        <a:t>All RBFs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q"/>
                      </a:pPr>
                      <a:r>
                        <a:rPr lang="en-GB" sz="1500" b="0">
                          <a:solidFill>
                            <a:schemeClr val="tx1"/>
                          </a:solidFill>
                          <a:latin typeface="Source Sans Pro"/>
                          <a:ea typeface="Source Sans Pro"/>
                        </a:rPr>
                        <a:t>Minimal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363809626"/>
                  </a:ext>
                </a:extLst>
              </a:tr>
              <a:tr h="37084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5</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500" b="1">
                          <a:solidFill>
                            <a:schemeClr val="bg1"/>
                          </a:solidFill>
                          <a:latin typeface="Source Sans Pro"/>
                          <a:ea typeface="Source Sans Pro"/>
                        </a:rPr>
                        <a:t>Program Evaluation</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ü"/>
                      </a:pPr>
                      <a:r>
                        <a:rPr lang="en-GB" sz="1500" dirty="0">
                          <a:latin typeface="Source Sans Pro"/>
                          <a:ea typeface="Source Sans Pro"/>
                        </a:rPr>
                        <a:t>All RBFs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buFont typeface="Wingdings" pitchFamily="2" charset="2"/>
                        <a:buChar char="q"/>
                      </a:pPr>
                      <a:r>
                        <a:rPr lang="en-GB" sz="1500" b="0" dirty="0">
                          <a:solidFill>
                            <a:schemeClr val="tx1"/>
                          </a:solidFill>
                          <a:latin typeface="Source Sans Pro" panose="020B0503030403020204" pitchFamily="34" charset="0"/>
                          <a:ea typeface="Source Sans Pro" panose="020B0503030403020204" pitchFamily="34" charset="0"/>
                        </a:rPr>
                        <a:t>Minimal</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9265008"/>
                  </a:ext>
                </a:extLst>
              </a:tr>
            </a:tbl>
          </a:graphicData>
        </a:graphic>
      </p:graphicFrame>
      <p:sp>
        <p:nvSpPr>
          <p:cNvPr id="21" name="TextBox 20">
            <a:extLst>
              <a:ext uri="{FF2B5EF4-FFF2-40B4-BE49-F238E27FC236}">
                <a16:creationId xmlns:a16="http://schemas.microsoft.com/office/drawing/2014/main" id="{9615F7F4-DECF-A0AA-E94B-2227021A2512}"/>
              </a:ext>
            </a:extLst>
          </p:cNvPr>
          <p:cNvSpPr txBox="1"/>
          <p:nvPr/>
        </p:nvSpPr>
        <p:spPr>
          <a:xfrm>
            <a:off x="5917292" y="1739528"/>
            <a:ext cx="5608533" cy="338554"/>
          </a:xfrm>
          <a:prstGeom prst="rect">
            <a:avLst/>
          </a:prstGeom>
          <a:noFill/>
        </p:spPr>
        <p:txBody>
          <a:bodyPr wrap="square">
            <a:spAutoFit/>
          </a:bodyPr>
          <a:lstStyle/>
          <a:p>
            <a:pPr>
              <a:defRPr/>
            </a:pPr>
            <a:r>
              <a:rPr lang="en-GB" sz="1600" i="1" dirty="0">
                <a:solidFill>
                  <a:srgbClr val="E7E6E6">
                    <a:lumMod val="50000"/>
                  </a:srgbClr>
                </a:solidFill>
                <a:latin typeface="Source Sans Pro Light" panose="020B0403030403020204" pitchFamily="34" charset="0"/>
                <a:ea typeface="Source Sans Pro Light" panose="020B0403030403020204" pitchFamily="34" charset="0"/>
              </a:rPr>
              <a:t>Usage of Sales, Repayment &amp; Ownership Data by RBF Stage</a:t>
            </a:r>
          </a:p>
        </p:txBody>
      </p:sp>
      <p:sp>
        <p:nvSpPr>
          <p:cNvPr id="22" name="TextBox 21">
            <a:extLst>
              <a:ext uri="{FF2B5EF4-FFF2-40B4-BE49-F238E27FC236}">
                <a16:creationId xmlns:a16="http://schemas.microsoft.com/office/drawing/2014/main" id="{4F9AD06C-2CED-F3AF-C214-2DB0BC060146}"/>
              </a:ext>
            </a:extLst>
          </p:cNvPr>
          <p:cNvSpPr txBox="1"/>
          <p:nvPr/>
        </p:nvSpPr>
        <p:spPr>
          <a:xfrm>
            <a:off x="1159851" y="1751202"/>
            <a:ext cx="4097119" cy="347213"/>
          </a:xfrm>
          <a:prstGeom prst="rect">
            <a:avLst/>
          </a:prstGeom>
          <a:noFill/>
        </p:spPr>
        <p:txBody>
          <a:bodyPr wrap="square">
            <a:spAutoFit/>
          </a:bodyPr>
          <a:lstStyle>
            <a:lvl1pPr>
              <a:defRPr sz="1600" b="1" i="1">
                <a:solidFill>
                  <a:srgbClr val="E7E6E6">
                    <a:lumMod val="50000"/>
                  </a:srgbClr>
                </a:solidFill>
                <a:latin typeface="Source Sans Pro SemiBold" panose="020B0603030403020204" pitchFamily="34" charset="0"/>
                <a:ea typeface="Source Sans Pro SemiBold" panose="020B0603030403020204" pitchFamily="34" charset="0"/>
              </a:defRPr>
            </a:lvl1pPr>
          </a:lstStyle>
          <a:p>
            <a:pPr algn="ctr"/>
            <a:r>
              <a:rPr lang="en-GB" b="0" dirty="0">
                <a:latin typeface="Source Sans Pro Light" panose="020B0403030403020204" pitchFamily="34" charset="0"/>
                <a:ea typeface="Source Sans Pro Light" panose="020B0403030403020204" pitchFamily="34" charset="0"/>
              </a:rPr>
              <a:t>Stages in the RBF Cycle</a:t>
            </a:r>
          </a:p>
        </p:txBody>
      </p:sp>
      <p:sp>
        <p:nvSpPr>
          <p:cNvPr id="23" name="TextBox 22">
            <a:extLst>
              <a:ext uri="{FF2B5EF4-FFF2-40B4-BE49-F238E27FC236}">
                <a16:creationId xmlns:a16="http://schemas.microsoft.com/office/drawing/2014/main" id="{BC3D9F30-869A-D5BA-471F-E70355801D8B}"/>
              </a:ext>
            </a:extLst>
          </p:cNvPr>
          <p:cNvSpPr txBox="1"/>
          <p:nvPr/>
        </p:nvSpPr>
        <p:spPr>
          <a:xfrm>
            <a:off x="1577368" y="6374926"/>
            <a:ext cx="8652138"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rgbClr val="002749"/>
                </a:solidFill>
                <a:latin typeface="Source Sans Pro Light" panose="020B0403030403020204" pitchFamily="34" charset="0"/>
                <a:ea typeface="Source Sans Pro Light" panose="020B0403030403020204" pitchFamily="34" charset="0"/>
                <a:cs typeface="Arial"/>
              </a:rPr>
              <a:t>*Important recognition:  RBF funds and programs have been exceptionally strong champions of product quality.</a:t>
            </a:r>
            <a:endParaRPr kumimoji="0" lang="en-GB" sz="14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endParaRPr>
          </a:p>
        </p:txBody>
      </p:sp>
      <p:sp>
        <p:nvSpPr>
          <p:cNvPr id="24" name="TextBox 23">
            <a:extLst>
              <a:ext uri="{FF2B5EF4-FFF2-40B4-BE49-F238E27FC236}">
                <a16:creationId xmlns:a16="http://schemas.microsoft.com/office/drawing/2014/main" id="{0E5DE0A0-49D5-9E5B-EB80-DC1259228A6E}"/>
              </a:ext>
            </a:extLst>
          </p:cNvPr>
          <p:cNvSpPr txBox="1"/>
          <p:nvPr/>
        </p:nvSpPr>
        <p:spPr>
          <a:xfrm>
            <a:off x="7930598" y="5467064"/>
            <a:ext cx="3628734" cy="653098"/>
          </a:xfrm>
          <a:prstGeom prst="rect">
            <a:avLst/>
          </a:prstGeom>
          <a:solidFill>
            <a:srgbClr val="F7941E"/>
          </a:solidFill>
          <a:ln>
            <a:noFill/>
          </a:ln>
        </p:spPr>
        <p:txBody>
          <a:bodyPr wrap="square" lIns="0" tIns="0" rIns="0" bIns="0" rtlCol="0" anchor="ctr">
            <a:normAutofit/>
          </a:bodyPr>
          <a:lstStyle>
            <a:lvl1pPr marR="0" lvl="0" indent="0" fontAlgn="auto">
              <a:lnSpc>
                <a:spcPct val="95000"/>
              </a:lnSpc>
              <a:spcBef>
                <a:spcPts val="0"/>
              </a:spcBef>
              <a:spcAft>
                <a:spcPts val="0"/>
              </a:spcAft>
              <a:buClrTx/>
              <a:buSzTx/>
              <a:buFontTx/>
              <a:buNone/>
              <a:tabLst/>
              <a:defRPr kumimoji="0" sz="2000" b="0" i="0" u="none" strike="noStrike" cap="none" spc="0" normalizeH="0" baseline="0">
                <a:ln>
                  <a:noFill/>
                </a:ln>
                <a:solidFill>
                  <a:srgbClr val="042648"/>
                </a:solidFill>
                <a:effectLst/>
                <a:uLnTx/>
                <a:uFillTx/>
                <a:latin typeface="Source Sans Pro Light" panose="020B0403030403020204" pitchFamily="34" charset="0"/>
                <a:ea typeface="Source Sans Pro Light" panose="020B0403030403020204" pitchFamily="34" charset="0"/>
                <a:cs typeface="Arial" pitchFamily="34" charset="-120"/>
              </a:defRPr>
            </a:lvl1pPr>
          </a:lstStyle>
          <a:p>
            <a:pPr algn="ctr"/>
            <a:r>
              <a:rPr lang="en-GB" b="1" dirty="0">
                <a:solidFill>
                  <a:schemeClr val="bg1"/>
                </a:solidFill>
                <a:latin typeface="Source Sans Pro SemiBold" panose="020B0603030403020204" pitchFamily="34" charset="0"/>
                <a:ea typeface="Source Sans Pro SemiBold" panose="020B0603030403020204" pitchFamily="34" charset="0"/>
              </a:rPr>
              <a:t>Repayment and ownership is almost entirely out of view</a:t>
            </a:r>
            <a:endParaRPr lang="en-GB" dirty="0">
              <a:solidFill>
                <a:schemeClr val="bg1"/>
              </a:solidFill>
            </a:endParaRPr>
          </a:p>
        </p:txBody>
      </p:sp>
    </p:spTree>
    <p:extLst>
      <p:ext uri="{BB962C8B-B14F-4D97-AF65-F5344CB8AC3E}">
        <p14:creationId xmlns:p14="http://schemas.microsoft.com/office/powerpoint/2010/main" val="2579390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F82EB-70CC-F451-38B7-31BB1BCCF2F9}"/>
            </a:ext>
          </a:extLst>
        </p:cNvPr>
        <p:cNvGrpSpPr/>
        <p:nvPr/>
      </p:nvGrpSpPr>
      <p:grpSpPr>
        <a:xfrm>
          <a:off x="0" y="0"/>
          <a:ext cx="0" cy="0"/>
          <a:chOff x="0" y="0"/>
          <a:chExt cx="0" cy="0"/>
        </a:xfrm>
      </p:grpSpPr>
      <p:sp>
        <p:nvSpPr>
          <p:cNvPr id="3" name="Google Shape;507;p41">
            <a:extLst>
              <a:ext uri="{FF2B5EF4-FFF2-40B4-BE49-F238E27FC236}">
                <a16:creationId xmlns:a16="http://schemas.microsoft.com/office/drawing/2014/main" id="{90103726-3B14-6654-CC01-44A663371D05}"/>
              </a:ext>
            </a:extLst>
          </p:cNvPr>
          <p:cNvSpPr/>
          <p:nvPr/>
        </p:nvSpPr>
        <p:spPr>
          <a:xfrm>
            <a:off x="944880" y="1244402"/>
            <a:ext cx="10135917" cy="556361"/>
          </a:xfrm>
          <a:prstGeom prst="rect">
            <a:avLst/>
          </a:prstGeom>
          <a:solidFill>
            <a:srgbClr val="002060"/>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FFFFFF"/>
                </a:solidFill>
                <a:effectLst/>
                <a:uLnTx/>
                <a:uFillTx/>
                <a:latin typeface="Source Sans Pro"/>
                <a:ea typeface="Source Sans Pro"/>
                <a:cs typeface="Source Sans Pro"/>
                <a:sym typeface="Source Sans Pro"/>
              </a:rPr>
              <a:t>System-level consequences</a:t>
            </a:r>
            <a:endParaRPr kumimoji="0" sz="2000" b="1" i="0" u="none" strike="noStrike" kern="1200" cap="none" spc="0" normalizeH="0" baseline="0" noProof="0" dirty="0">
              <a:ln>
                <a:noFill/>
              </a:ln>
              <a:solidFill>
                <a:srgbClr val="FFFFFF"/>
              </a:solidFill>
              <a:effectLst/>
              <a:uLnTx/>
              <a:uFillTx/>
              <a:latin typeface="Source Sans Pro"/>
              <a:ea typeface="Source Sans Pro"/>
              <a:cs typeface="Source Sans Pro"/>
              <a:sym typeface="Source Sans Pro"/>
            </a:endParaRPr>
          </a:p>
        </p:txBody>
      </p:sp>
      <p:sp>
        <p:nvSpPr>
          <p:cNvPr id="10" name="Google Shape;513;p41">
            <a:extLst>
              <a:ext uri="{FF2B5EF4-FFF2-40B4-BE49-F238E27FC236}">
                <a16:creationId xmlns:a16="http://schemas.microsoft.com/office/drawing/2014/main" id="{44936C20-1BE0-269B-EB87-DC5799624B6C}"/>
              </a:ext>
            </a:extLst>
          </p:cNvPr>
          <p:cNvSpPr/>
          <p:nvPr/>
        </p:nvSpPr>
        <p:spPr>
          <a:xfrm>
            <a:off x="944880" y="1856424"/>
            <a:ext cx="10135917" cy="2365056"/>
          </a:xfrm>
          <a:prstGeom prst="rect">
            <a:avLst/>
          </a:prstGeom>
          <a:solidFill>
            <a:schemeClr val="accent3">
              <a:lumMod val="20000"/>
              <a:lumOff val="80000"/>
            </a:schemeClr>
          </a:solidFill>
          <a:ln>
            <a:noFill/>
          </a:ln>
        </p:spPr>
        <p:txBody>
          <a:bodyPr spcFirstLastPara="1" wrap="square" lIns="91425" tIns="270000" rIns="91425" bIns="91425" anchor="t" anchorCtr="0">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u="none" strike="noStrike" kern="1200" cap="none" spc="0" normalizeH="0" baseline="0" noProof="0" dirty="0">
                <a:ln>
                  <a:noFill/>
                </a:ln>
                <a:solidFill>
                  <a:srgbClr val="002749"/>
                </a:solidFill>
                <a:effectLst/>
                <a:uLnTx/>
                <a:uFillTx/>
                <a:latin typeface="Source Sans Pro SemiBold" panose="020B0603030403020204" pitchFamily="34" charset="0"/>
                <a:ea typeface="Source Sans Pro SemiBold" panose="020B0603030403020204" pitchFamily="34" charset="0"/>
              </a:rPr>
              <a:t>Consumers</a:t>
            </a:r>
            <a:r>
              <a:rPr kumimoji="0" lang="en-GB" sz="20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 risk of over-indebtedness and loss of access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u="none" strike="noStrike" kern="1200" cap="none" spc="0" normalizeH="0" baseline="0" noProof="0" dirty="0">
                <a:ln>
                  <a:noFill/>
                </a:ln>
                <a:solidFill>
                  <a:srgbClr val="002749"/>
                </a:solidFill>
                <a:effectLst/>
                <a:uLnTx/>
                <a:uFillTx/>
                <a:latin typeface="Source Sans Pro SemiBold" panose="020B0603030403020204" pitchFamily="34" charset="0"/>
                <a:ea typeface="Source Sans Pro SemiBold" panose="020B0603030403020204" pitchFamily="34" charset="0"/>
              </a:rPr>
              <a:t>Companies: </a:t>
            </a:r>
            <a:r>
              <a:rPr kumimoji="0" lang="en-GB" sz="20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weaker portfolios and lower revenues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u="none" strike="noStrike" kern="1200" cap="none" spc="0" normalizeH="0" baseline="0" noProof="0" dirty="0">
                <a:ln>
                  <a:noFill/>
                </a:ln>
                <a:solidFill>
                  <a:srgbClr val="002749"/>
                </a:solidFill>
                <a:effectLst/>
                <a:uLnTx/>
                <a:uFillTx/>
                <a:latin typeface="Source Sans Pro SemiBold" panose="020B0603030403020204" pitchFamily="34" charset="0"/>
                <a:ea typeface="Source Sans Pro SemiBold" panose="020B0603030403020204" pitchFamily="34" charset="0"/>
              </a:rPr>
              <a:t>Investors: </a:t>
            </a:r>
            <a:r>
              <a:rPr kumimoji="0" lang="en-GB" sz="20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higher risk and lower returns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1" dirty="0">
                <a:solidFill>
                  <a:srgbClr val="002749"/>
                </a:solidFill>
                <a:latin typeface="Source Sans Pro SemiBold" panose="020B0603030403020204" pitchFamily="34" charset="0"/>
                <a:ea typeface="Source Sans Pro SemiBold" panose="020B0603030403020204" pitchFamily="34" charset="0"/>
              </a:rPr>
              <a:t>RBF funders: </a:t>
            </a:r>
            <a:r>
              <a:rPr kumimoji="0" lang="en-GB" sz="20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reduced impact, hidden risks, </a:t>
            </a:r>
            <a:r>
              <a:rPr lang="en-GB" sz="2000" dirty="0">
                <a:solidFill>
                  <a:srgbClr val="002749"/>
                </a:solidFill>
                <a:latin typeface="Source Sans Pro Light" panose="020B0403030403020204" pitchFamily="34" charset="0"/>
                <a:ea typeface="Source Sans Pro Light" panose="020B0403030403020204" pitchFamily="34" charset="0"/>
              </a:rPr>
              <a:t>potential reputational risk, </a:t>
            </a:r>
            <a:r>
              <a:rPr kumimoji="0" lang="en-GB" sz="20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weaker value for </a:t>
            </a:r>
            <a:r>
              <a:rPr kumimoji="0" lang="en-GB" sz="2000" u="none" strike="noStrike" kern="1200" cap="none" spc="0" normalizeH="0" baseline="0" noProof="0" dirty="0" err="1">
                <a:ln>
                  <a:noFill/>
                </a:ln>
                <a:solidFill>
                  <a:srgbClr val="002749"/>
                </a:solidFill>
                <a:effectLst/>
                <a:uLnTx/>
                <a:uFillTx/>
                <a:latin typeface="Source Sans Pro Light" panose="020B0403030403020204" pitchFamily="34" charset="0"/>
                <a:ea typeface="Source Sans Pro Light" panose="020B0403030403020204" pitchFamily="34" charset="0"/>
              </a:rPr>
              <a:t>mone</a:t>
            </a:r>
            <a:r>
              <a:rPr lang="en-GB" sz="2000" dirty="0">
                <a:solidFill>
                  <a:srgbClr val="002749"/>
                </a:solidFill>
                <a:latin typeface="Source Sans Pro Light" panose="020B0403030403020204" pitchFamily="34" charset="0"/>
                <a:ea typeface="Source Sans Pro Light" panose="020B0403030403020204" pitchFamily="34" charset="0"/>
              </a:rPr>
              <a:t>y</a:t>
            </a:r>
            <a:endParaRPr kumimoji="0" lang="en-GB" sz="20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u="none" strike="noStrike" kern="1200" cap="none" spc="0" normalizeH="0" baseline="0" noProof="0" dirty="0">
                <a:ln>
                  <a:noFill/>
                </a:ln>
                <a:solidFill>
                  <a:srgbClr val="002749"/>
                </a:solidFill>
                <a:effectLst/>
                <a:uLnTx/>
                <a:uFillTx/>
                <a:latin typeface="Source Sans Pro SemiBold" panose="020B0603030403020204" pitchFamily="34" charset="0"/>
                <a:ea typeface="Source Sans Pro SemiBold" panose="020B0603030403020204" pitchFamily="34" charset="0"/>
              </a:rPr>
              <a:t>Governments: </a:t>
            </a:r>
            <a:r>
              <a:rPr kumimoji="0" lang="en-GB" sz="20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loss of confidence in </a:t>
            </a:r>
            <a:r>
              <a:rPr kumimoji="0" lang="en-GB" sz="2000" u="none" strike="noStrike" kern="1200" cap="none" spc="0" normalizeH="0" baseline="0" noProof="0" dirty="0" err="1">
                <a:ln>
                  <a:noFill/>
                </a:ln>
                <a:solidFill>
                  <a:srgbClr val="002749"/>
                </a:solidFill>
                <a:effectLst/>
                <a:uLnTx/>
                <a:uFillTx/>
                <a:latin typeface="Source Sans Pro Light" panose="020B0403030403020204" pitchFamily="34" charset="0"/>
                <a:ea typeface="Source Sans Pro Light" panose="020B0403030403020204" pitchFamily="34" charset="0"/>
              </a:rPr>
              <a:t>PAYGo</a:t>
            </a:r>
            <a:r>
              <a:rPr kumimoji="0" lang="en-GB" sz="20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 and RBFs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3200" b="0" i="0" u="none" strike="noStrike" kern="1200" cap="none" spc="0" normalizeH="0" baseline="0" noProof="0" dirty="0">
              <a:ln>
                <a:noFill/>
              </a:ln>
              <a:solidFill>
                <a:srgbClr val="002749"/>
              </a:solidFill>
              <a:effectLst/>
              <a:uLnTx/>
              <a:uFillTx/>
              <a:latin typeface="Source Sans Pro"/>
              <a:ea typeface="Source Sans Pro"/>
              <a:cs typeface="Source Sans Pro"/>
              <a:sym typeface="Source Sans Pro"/>
            </a:endParaRPr>
          </a:p>
        </p:txBody>
      </p:sp>
      <p:sp>
        <p:nvSpPr>
          <p:cNvPr id="2" name="Google Shape;333;p85">
            <a:extLst>
              <a:ext uri="{FF2B5EF4-FFF2-40B4-BE49-F238E27FC236}">
                <a16:creationId xmlns:a16="http://schemas.microsoft.com/office/drawing/2014/main" id="{291C9E7F-9837-39BB-6EDC-400E5967763F}"/>
              </a:ext>
            </a:extLst>
          </p:cNvPr>
          <p:cNvSpPr txBox="1">
            <a:spLocks/>
          </p:cNvSpPr>
          <p:nvPr/>
        </p:nvSpPr>
        <p:spPr>
          <a:xfrm>
            <a:off x="454642" y="205593"/>
            <a:ext cx="10789919"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sym typeface="Source Sans Pro"/>
              </a:rPr>
              <a:t>Measuring and rewarding sales alone creates long-term systemic issues</a:t>
            </a:r>
          </a:p>
        </p:txBody>
      </p:sp>
      <p:sp>
        <p:nvSpPr>
          <p:cNvPr id="4" name="Shape 2">
            <a:extLst>
              <a:ext uri="{FF2B5EF4-FFF2-40B4-BE49-F238E27FC236}">
                <a16:creationId xmlns:a16="http://schemas.microsoft.com/office/drawing/2014/main" id="{F5463C64-BE40-8F42-BE80-0B3E245D4E7B}"/>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8" name="TextBox 7">
            <a:extLst>
              <a:ext uri="{FF2B5EF4-FFF2-40B4-BE49-F238E27FC236}">
                <a16:creationId xmlns:a16="http://schemas.microsoft.com/office/drawing/2014/main" id="{4CC69820-BA70-77FB-81A2-E6D6F1356C94}"/>
              </a:ext>
            </a:extLst>
          </p:cNvPr>
          <p:cNvSpPr txBox="1"/>
          <p:nvPr/>
        </p:nvSpPr>
        <p:spPr>
          <a:xfrm>
            <a:off x="2339409" y="4606678"/>
            <a:ext cx="8641493" cy="923330"/>
          </a:xfrm>
          <a:prstGeom prst="rect">
            <a:avLst/>
          </a:prstGeom>
          <a:noFill/>
        </p:spPr>
        <p:txBody>
          <a:bodyPr wrap="square">
            <a:spAutoFit/>
          </a:bodyPr>
          <a:lstStyle/>
          <a:p>
            <a:pPr lvl="0">
              <a:defRPr/>
            </a:pPr>
            <a:r>
              <a:rPr lang="en-GB" b="1" dirty="0">
                <a:solidFill>
                  <a:srgbClr val="002749"/>
                </a:solidFill>
                <a:latin typeface="Source Sans Pro SemiBold" panose="020B0603030403020204" pitchFamily="34" charset="0"/>
                <a:ea typeface="Source Sans Pro SemiBold" panose="020B0603030403020204" pitchFamily="34" charset="0"/>
              </a:rPr>
              <a:t>Monitoring is key </a:t>
            </a:r>
            <a:r>
              <a:rPr lang="en-GB" dirty="0">
                <a:solidFill>
                  <a:srgbClr val="002749"/>
                </a:solidFill>
                <a:latin typeface="Source Sans Pro Light" panose="020B0403030403020204" pitchFamily="34" charset="0"/>
                <a:ea typeface="Source Sans Pro Light" panose="020B0403030403020204" pitchFamily="34" charset="0"/>
              </a:rPr>
              <a:t>– </a:t>
            </a:r>
            <a:r>
              <a:rPr lang="en-GB" sz="1800" dirty="0">
                <a:solidFill>
                  <a:srgbClr val="002749"/>
                </a:solidFill>
                <a:latin typeface="Source Sans Pro Light" panose="020B0403030403020204" pitchFamily="34" charset="0"/>
                <a:ea typeface="Source Sans Pro Light" panose="020B0403030403020204" pitchFamily="34" charset="0"/>
              </a:rPr>
              <a:t>lack of data means that the </a:t>
            </a:r>
            <a:r>
              <a:rPr lang="en-GB" sz="1800" b="1" dirty="0">
                <a:solidFill>
                  <a:srgbClr val="002749"/>
                </a:solidFill>
                <a:latin typeface="Source Sans Pro SemiBold" panose="020B0603030403020204" pitchFamily="34" charset="0"/>
                <a:ea typeface="Source Sans Pro SemiBold" panose="020B0603030403020204" pitchFamily="34" charset="0"/>
              </a:rPr>
              <a:t>potential for negative impacts can go unnoticed and unchecked </a:t>
            </a:r>
            <a:r>
              <a:rPr lang="en-GB" dirty="0">
                <a:solidFill>
                  <a:srgbClr val="002749"/>
                </a:solidFill>
                <a:latin typeface="Source Sans Pro Light" panose="020B0403030403020204" pitchFamily="34" charset="0"/>
                <a:ea typeface="Source Sans Pro Light" panose="020B0403030403020204" pitchFamily="34" charset="0"/>
              </a:rPr>
              <a:t>until it is widespread, highly consequential and </a:t>
            </a:r>
            <a:r>
              <a:rPr lang="en-GB" dirty="0" err="1">
                <a:solidFill>
                  <a:srgbClr val="002749"/>
                </a:solidFill>
                <a:latin typeface="Source Sans Pro Light" panose="020B0403030403020204" pitchFamily="34" charset="0"/>
                <a:ea typeface="Source Sans Pro Light" panose="020B0403030403020204" pitchFamily="34" charset="0"/>
              </a:rPr>
              <a:t>diffcult</a:t>
            </a:r>
            <a:r>
              <a:rPr lang="en-GB" dirty="0">
                <a:solidFill>
                  <a:srgbClr val="002749"/>
                </a:solidFill>
                <a:latin typeface="Source Sans Pro Light" panose="020B0403030403020204" pitchFamily="34" charset="0"/>
                <a:ea typeface="Source Sans Pro Light" panose="020B0403030403020204" pitchFamily="34" charset="0"/>
              </a:rPr>
              <a:t> to course-correct.</a:t>
            </a:r>
            <a:endParaRPr kumimoji="0" lang="en-GB" sz="18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endParaRPr>
          </a:p>
        </p:txBody>
      </p:sp>
      <p:pic>
        <p:nvPicPr>
          <p:cNvPr id="12" name="Graphic 11" descr="Lights On with solid fill">
            <a:extLst>
              <a:ext uri="{FF2B5EF4-FFF2-40B4-BE49-F238E27FC236}">
                <a16:creationId xmlns:a16="http://schemas.microsoft.com/office/drawing/2014/main" id="{12A8E054-D573-E7D9-30A1-7EE6360C7A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1098" y="4500329"/>
            <a:ext cx="914400" cy="914400"/>
          </a:xfrm>
          <a:prstGeom prst="rect">
            <a:avLst/>
          </a:prstGeom>
        </p:spPr>
      </p:pic>
      <p:pic>
        <p:nvPicPr>
          <p:cNvPr id="13" name="Picture 12">
            <a:extLst>
              <a:ext uri="{FF2B5EF4-FFF2-40B4-BE49-F238E27FC236}">
                <a16:creationId xmlns:a16="http://schemas.microsoft.com/office/drawing/2014/main" id="{ADB40682-C908-D1C7-8441-F482E5262331}"/>
              </a:ext>
            </a:extLst>
          </p:cNvPr>
          <p:cNvPicPr>
            <a:picLocks noChangeAspect="1"/>
          </p:cNvPicPr>
          <p:nvPr/>
        </p:nvPicPr>
        <p:blipFill>
          <a:blip r:embed="rId4"/>
          <a:stretch>
            <a:fillRect/>
          </a:stretch>
        </p:blipFill>
        <p:spPr>
          <a:xfrm>
            <a:off x="518949" y="6418126"/>
            <a:ext cx="886265" cy="221379"/>
          </a:xfrm>
          <a:prstGeom prst="rect">
            <a:avLst/>
          </a:prstGeom>
        </p:spPr>
      </p:pic>
    </p:spTree>
    <p:extLst>
      <p:ext uri="{BB962C8B-B14F-4D97-AF65-F5344CB8AC3E}">
        <p14:creationId xmlns:p14="http://schemas.microsoft.com/office/powerpoint/2010/main" val="822184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083F8-8868-E211-2FE4-2CCC08008B2D}"/>
            </a:ext>
          </a:extLst>
        </p:cNvPr>
        <p:cNvGrpSpPr/>
        <p:nvPr/>
      </p:nvGrpSpPr>
      <p:grpSpPr>
        <a:xfrm>
          <a:off x="0" y="0"/>
          <a:ext cx="0" cy="0"/>
          <a:chOff x="0" y="0"/>
          <a:chExt cx="0" cy="0"/>
        </a:xfrm>
      </p:grpSpPr>
      <p:pic>
        <p:nvPicPr>
          <p:cNvPr id="2" name="Image 0" descr="/mnt/data/ata_unzip/ppt/media/image11.svg">
            <a:extLst>
              <a:ext uri="{FF2B5EF4-FFF2-40B4-BE49-F238E27FC236}">
                <a16:creationId xmlns:a16="http://schemas.microsoft.com/office/drawing/2014/main" id="{5AC6E962-000D-6ED7-FAF0-A7A5243B92A0}"/>
              </a:ext>
            </a:extLst>
          </p:cNvPr>
          <p:cNvPicPr>
            <a:picLocks noChangeAspect="1"/>
          </p:cNvPicPr>
          <p:nvPr/>
        </p:nvPicPr>
        <p:blipFill>
          <a:blip>
            <a:alphaModFix amt="45000"/>
            <a:extLst>
              <a:ext uri="{96DAC541-7B7A-43D3-8B79-37D633B846F1}">
                <asvg:svgBlip xmlns:asvg="http://schemas.microsoft.com/office/drawing/2016/SVG/main" r:embed="rId3"/>
              </a:ext>
            </a:extLst>
          </a:blip>
          <a:stretch>
            <a:fillRect/>
          </a:stretch>
        </p:blipFill>
        <p:spPr>
          <a:xfrm>
            <a:off x="7699248" y="109728"/>
            <a:ext cx="3520440" cy="429768"/>
          </a:xfrm>
          <a:prstGeom prst="rect">
            <a:avLst/>
          </a:prstGeom>
        </p:spPr>
      </p:pic>
      <p:sp>
        <p:nvSpPr>
          <p:cNvPr id="4" name="Text 1">
            <a:extLst>
              <a:ext uri="{FF2B5EF4-FFF2-40B4-BE49-F238E27FC236}">
                <a16:creationId xmlns:a16="http://schemas.microsoft.com/office/drawing/2014/main" id="{8FCC7ABC-A073-4C2E-947B-F53A9E527006}"/>
              </a:ext>
            </a:extLst>
          </p:cNvPr>
          <p:cNvSpPr/>
          <p:nvPr/>
        </p:nvSpPr>
        <p:spPr>
          <a:xfrm>
            <a:off x="435379" y="348945"/>
            <a:ext cx="11076591" cy="493776"/>
          </a:xfrm>
          <a:prstGeom prst="rect">
            <a:avLst/>
          </a:prstGeom>
          <a:noFill/>
          <a:ln>
            <a:noFill/>
          </a:ln>
        </p:spPr>
        <p:txBody>
          <a:bodyPr spcFirstLastPara="1" wrap="square" lIns="121900" tIns="60933" rIns="121900" bIns="60933" anchor="ctr" anchorCtr="0">
            <a:normAutofit/>
          </a:bodyPr>
          <a:lstStyle/>
          <a:p>
            <a:pPr>
              <a:lnSpc>
                <a:spcPct val="90000"/>
              </a:lnSpc>
              <a:buClr>
                <a:srgbClr val="F7941E"/>
              </a:buClr>
              <a:buSzPts val="1800"/>
            </a:pPr>
            <a:r>
              <a:rPr lang="en-US" sz="2400" b="1" dirty="0">
                <a:solidFill>
                  <a:srgbClr val="F7941E"/>
                </a:solidFill>
                <a:latin typeface="Source Sans Pro SemiBold" panose="020B0603030403020204" pitchFamily="34" charset="0"/>
                <a:ea typeface="Source Sans Pro SemiBold" panose="020B0603030403020204" pitchFamily="34" charset="0"/>
              </a:rPr>
              <a:t>Insights gained by measuring Repayment and Ownership Rates</a:t>
            </a:r>
          </a:p>
        </p:txBody>
      </p:sp>
      <p:sp>
        <p:nvSpPr>
          <p:cNvPr id="5" name="Shape 2">
            <a:extLst>
              <a:ext uri="{FF2B5EF4-FFF2-40B4-BE49-F238E27FC236}">
                <a16:creationId xmlns:a16="http://schemas.microsoft.com/office/drawing/2014/main" id="{7C2AC790-1739-AD82-26A9-440F4E5F2628}"/>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69" name="Picture 68">
            <a:extLst>
              <a:ext uri="{FF2B5EF4-FFF2-40B4-BE49-F238E27FC236}">
                <a16:creationId xmlns:a16="http://schemas.microsoft.com/office/drawing/2014/main" id="{07AA6431-944C-46DB-5C33-BCF6DD3D78DB}"/>
              </a:ext>
            </a:extLst>
          </p:cNvPr>
          <p:cNvPicPr>
            <a:picLocks noChangeAspect="1"/>
          </p:cNvPicPr>
          <p:nvPr/>
        </p:nvPicPr>
        <p:blipFill>
          <a:blip r:embed="rId4"/>
          <a:stretch>
            <a:fillRect/>
          </a:stretch>
        </p:blipFill>
        <p:spPr>
          <a:xfrm>
            <a:off x="518949" y="6418126"/>
            <a:ext cx="886265" cy="221379"/>
          </a:xfrm>
          <a:prstGeom prst="rect">
            <a:avLst/>
          </a:prstGeom>
        </p:spPr>
      </p:pic>
      <p:sp>
        <p:nvSpPr>
          <p:cNvPr id="9" name="TextBox 8">
            <a:extLst>
              <a:ext uri="{FF2B5EF4-FFF2-40B4-BE49-F238E27FC236}">
                <a16:creationId xmlns:a16="http://schemas.microsoft.com/office/drawing/2014/main" id="{D4DAA1C8-2BB3-89D7-D481-E754E82F0B19}"/>
              </a:ext>
            </a:extLst>
          </p:cNvPr>
          <p:cNvSpPr txBox="1"/>
          <p:nvPr/>
        </p:nvSpPr>
        <p:spPr>
          <a:xfrm>
            <a:off x="576072" y="1535865"/>
            <a:ext cx="10951456" cy="3479774"/>
          </a:xfrm>
          <a:prstGeom prst="rect">
            <a:avLst/>
          </a:prstGeom>
          <a:noFill/>
          <a:ln/>
        </p:spPr>
        <p:txBody>
          <a:bodyPr wrap="square" lIns="0" tIns="0" rIns="0" bIns="0" rtlCol="0" anchor="t">
            <a:normAutofit/>
          </a:bodyPr>
          <a:lstStyle>
            <a:lvl1pPr marR="0" lvl="0" indent="0" fontAlgn="auto">
              <a:lnSpc>
                <a:spcPct val="95000"/>
              </a:lnSpc>
              <a:spcBef>
                <a:spcPts val="0"/>
              </a:spcBef>
              <a:spcAft>
                <a:spcPts val="0"/>
              </a:spcAft>
              <a:buClrTx/>
              <a:buSzTx/>
              <a:buFontTx/>
              <a:buNone/>
              <a:tabLst/>
              <a:defRPr kumimoji="0" sz="2000" b="0" i="0" u="none" strike="noStrike" cap="none" spc="0" normalizeH="0" baseline="0">
                <a:ln>
                  <a:noFill/>
                </a:ln>
                <a:solidFill>
                  <a:srgbClr val="042648"/>
                </a:solidFill>
                <a:effectLst/>
                <a:uLnTx/>
                <a:uFillTx/>
                <a:latin typeface="Source Sans Pro Light" panose="020B0403030403020204" pitchFamily="34" charset="0"/>
                <a:ea typeface="Source Sans Pro Light" panose="020B0403030403020204" pitchFamily="34" charset="0"/>
                <a:cs typeface="Arial" pitchFamily="34" charset="-120"/>
              </a:defRPr>
            </a:lvl1pPr>
          </a:lstStyle>
          <a:p>
            <a:pPr marL="514350" indent="-514350">
              <a:lnSpc>
                <a:spcPct val="170000"/>
              </a:lnSpc>
              <a:buFont typeface="+mj-lt"/>
              <a:buAutoNum type="arabicPeriod"/>
            </a:pPr>
            <a:r>
              <a:rPr lang="en-GB" sz="2800" dirty="0">
                <a:latin typeface="Source Sans Pro" panose="020B0503030403020204" pitchFamily="34" charset="0"/>
                <a:ea typeface="Source Sans Pro" panose="020B0503030403020204" pitchFamily="34" charset="0"/>
              </a:rPr>
              <a:t>Consumer affordability, usage and ownership over time</a:t>
            </a:r>
          </a:p>
          <a:p>
            <a:pPr marL="514350" indent="-514350">
              <a:lnSpc>
                <a:spcPct val="170000"/>
              </a:lnSpc>
              <a:buFont typeface="+mj-lt"/>
              <a:buAutoNum type="arabicPeriod"/>
            </a:pPr>
            <a:r>
              <a:rPr lang="en-GB" sz="2800" dirty="0">
                <a:latin typeface="Source Sans Pro" panose="020B0503030403020204" pitchFamily="34" charset="0"/>
                <a:ea typeface="Source Sans Pro" panose="020B0503030403020204" pitchFamily="34" charset="0"/>
              </a:rPr>
              <a:t>Company financial performance and bankability</a:t>
            </a:r>
          </a:p>
          <a:p>
            <a:pPr marL="514350" indent="-514350">
              <a:lnSpc>
                <a:spcPct val="170000"/>
              </a:lnSpc>
              <a:buFont typeface="+mj-lt"/>
              <a:buAutoNum type="arabicPeriod"/>
            </a:pPr>
            <a:r>
              <a:rPr lang="en-GB" sz="2800" dirty="0">
                <a:latin typeface="Source Sans Pro" panose="020B0503030403020204" pitchFamily="34" charset="0"/>
                <a:ea typeface="Source Sans Pro" panose="020B0503030403020204" pitchFamily="34" charset="0"/>
              </a:rPr>
              <a:t>Effectiveness of programs in achieving sustained energy access</a:t>
            </a:r>
          </a:p>
          <a:p>
            <a:pPr marL="514350" indent="-514350">
              <a:lnSpc>
                <a:spcPct val="170000"/>
              </a:lnSpc>
              <a:buFont typeface="+mj-lt"/>
              <a:buAutoNum type="arabicPeriod"/>
            </a:pPr>
            <a:r>
              <a:rPr lang="en-GB" sz="2800" dirty="0">
                <a:latin typeface="Source Sans Pro" panose="020B0503030403020204" pitchFamily="34" charset="0"/>
                <a:ea typeface="Source Sans Pro" panose="020B0503030403020204" pitchFamily="34" charset="0"/>
              </a:rPr>
              <a:t>True cost effectiveness</a:t>
            </a:r>
          </a:p>
        </p:txBody>
      </p:sp>
    </p:spTree>
    <p:extLst>
      <p:ext uri="{BB962C8B-B14F-4D97-AF65-F5344CB8AC3E}">
        <p14:creationId xmlns:p14="http://schemas.microsoft.com/office/powerpoint/2010/main" val="2345984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A65F3-65F2-7985-9C8E-145AE7608D24}"/>
            </a:ext>
          </a:extLst>
        </p:cNvPr>
        <p:cNvGrpSpPr/>
        <p:nvPr/>
      </p:nvGrpSpPr>
      <p:grpSpPr>
        <a:xfrm>
          <a:off x="0" y="0"/>
          <a:ext cx="0" cy="0"/>
          <a:chOff x="0" y="0"/>
          <a:chExt cx="0" cy="0"/>
        </a:xfrm>
      </p:grpSpPr>
      <p:sp>
        <p:nvSpPr>
          <p:cNvPr id="2" name="Google Shape;333;p85">
            <a:extLst>
              <a:ext uri="{FF2B5EF4-FFF2-40B4-BE49-F238E27FC236}">
                <a16:creationId xmlns:a16="http://schemas.microsoft.com/office/drawing/2014/main" id="{AD37C1AC-A780-0FEB-817B-2C40FDCCB8B4}"/>
              </a:ext>
            </a:extLst>
          </p:cNvPr>
          <p:cNvSpPr txBox="1">
            <a:spLocks/>
          </p:cNvSpPr>
          <p:nvPr/>
        </p:nvSpPr>
        <p:spPr>
          <a:xfrm>
            <a:off x="472571" y="205593"/>
            <a:ext cx="11370384"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sym typeface="Source Sans Pro"/>
              </a:rPr>
              <a:t>Industry funds are already using repayment/sustainability incentives</a:t>
            </a:r>
          </a:p>
        </p:txBody>
      </p:sp>
      <p:sp>
        <p:nvSpPr>
          <p:cNvPr id="4" name="Shape 2">
            <a:extLst>
              <a:ext uri="{FF2B5EF4-FFF2-40B4-BE49-F238E27FC236}">
                <a16:creationId xmlns:a16="http://schemas.microsoft.com/office/drawing/2014/main" id="{6EECFD03-F237-154E-9C5D-80C0F890515F}"/>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26" name="Picture 25">
            <a:extLst>
              <a:ext uri="{FF2B5EF4-FFF2-40B4-BE49-F238E27FC236}">
                <a16:creationId xmlns:a16="http://schemas.microsoft.com/office/drawing/2014/main" id="{E0196D8C-8C06-FA53-50AE-F0B3E6495AE6}"/>
              </a:ext>
            </a:extLst>
          </p:cNvPr>
          <p:cNvPicPr>
            <a:picLocks noChangeAspect="1"/>
          </p:cNvPicPr>
          <p:nvPr/>
        </p:nvPicPr>
        <p:blipFill>
          <a:blip r:embed="rId3"/>
          <a:stretch>
            <a:fillRect/>
          </a:stretch>
        </p:blipFill>
        <p:spPr>
          <a:xfrm>
            <a:off x="518949" y="6418126"/>
            <a:ext cx="886265" cy="221379"/>
          </a:xfrm>
          <a:prstGeom prst="rect">
            <a:avLst/>
          </a:prstGeom>
        </p:spPr>
      </p:pic>
      <p:pic>
        <p:nvPicPr>
          <p:cNvPr id="5" name="Picture 4">
            <a:extLst>
              <a:ext uri="{FF2B5EF4-FFF2-40B4-BE49-F238E27FC236}">
                <a16:creationId xmlns:a16="http://schemas.microsoft.com/office/drawing/2014/main" id="{4F981955-1255-C1FE-696C-8BF514D90C36}"/>
              </a:ext>
            </a:extLst>
          </p:cNvPr>
          <p:cNvPicPr>
            <a:picLocks noChangeAspect="1"/>
          </p:cNvPicPr>
          <p:nvPr/>
        </p:nvPicPr>
        <p:blipFill>
          <a:blip r:embed="rId4"/>
          <a:stretch>
            <a:fillRect/>
          </a:stretch>
        </p:blipFill>
        <p:spPr>
          <a:xfrm>
            <a:off x="0" y="909349"/>
            <a:ext cx="12192000" cy="5833493"/>
          </a:xfrm>
          <a:prstGeom prst="rect">
            <a:avLst/>
          </a:prstGeom>
        </p:spPr>
      </p:pic>
    </p:spTree>
    <p:extLst>
      <p:ext uri="{BB962C8B-B14F-4D97-AF65-F5344CB8AC3E}">
        <p14:creationId xmlns:p14="http://schemas.microsoft.com/office/powerpoint/2010/main" val="1245878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433A4-A5DA-9B4C-E13D-195AFAE17D1E}"/>
            </a:ext>
          </a:extLst>
        </p:cNvPr>
        <p:cNvGrpSpPr/>
        <p:nvPr/>
      </p:nvGrpSpPr>
      <p:grpSpPr>
        <a:xfrm>
          <a:off x="0" y="0"/>
          <a:ext cx="0" cy="0"/>
          <a:chOff x="0" y="0"/>
          <a:chExt cx="0" cy="0"/>
        </a:xfrm>
      </p:grpSpPr>
      <p:sp>
        <p:nvSpPr>
          <p:cNvPr id="2" name="Google Shape;333;p85">
            <a:extLst>
              <a:ext uri="{FF2B5EF4-FFF2-40B4-BE49-F238E27FC236}">
                <a16:creationId xmlns:a16="http://schemas.microsoft.com/office/drawing/2014/main" id="{C82F701E-5AB0-18C2-9E07-8621FA1C286F}"/>
              </a:ext>
            </a:extLst>
          </p:cNvPr>
          <p:cNvSpPr txBox="1">
            <a:spLocks/>
          </p:cNvSpPr>
          <p:nvPr/>
        </p:nvSpPr>
        <p:spPr>
          <a:xfrm>
            <a:off x="472571" y="205593"/>
            <a:ext cx="10789919"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sym typeface="Source Sans Pro"/>
              </a:rPr>
              <a:t>Opportunity to leverage industry KPI standards (investors, companies, etc.)</a:t>
            </a:r>
          </a:p>
        </p:txBody>
      </p:sp>
      <p:sp>
        <p:nvSpPr>
          <p:cNvPr id="4" name="Shape 2">
            <a:extLst>
              <a:ext uri="{FF2B5EF4-FFF2-40B4-BE49-F238E27FC236}">
                <a16:creationId xmlns:a16="http://schemas.microsoft.com/office/drawing/2014/main" id="{DDAB0007-748B-9527-00BA-056CA35373D2}"/>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16" name="TextBox 15">
            <a:extLst>
              <a:ext uri="{FF2B5EF4-FFF2-40B4-BE49-F238E27FC236}">
                <a16:creationId xmlns:a16="http://schemas.microsoft.com/office/drawing/2014/main" id="{6071102B-F899-BB9C-8720-26A42DF27A30}"/>
              </a:ext>
            </a:extLst>
          </p:cNvPr>
          <p:cNvSpPr txBox="1"/>
          <p:nvPr/>
        </p:nvSpPr>
        <p:spPr>
          <a:xfrm>
            <a:off x="4491755" y="4889491"/>
            <a:ext cx="5760000" cy="1107996"/>
          </a:xfrm>
          <a:prstGeom prst="rect">
            <a:avLst/>
          </a:prstGeom>
          <a:noFill/>
        </p:spPr>
        <p:txBody>
          <a:bodyPr wrap="square" lIns="91440" tIns="45720" rIns="91440" bIns="45720" rtlCol="0" anchor="t">
            <a:spAutoFit/>
          </a:bodyPr>
          <a:lstStyle/>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DARES II</a:t>
            </a:r>
          </a:p>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Nigeria </a:t>
            </a:r>
            <a:r>
              <a:rPr kumimoji="0" lang="en-GB" sz="18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(2025 –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2749"/>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455086C2-C198-90AC-486A-A8E2AAD047F1}"/>
              </a:ext>
            </a:extLst>
          </p:cNvPr>
          <p:cNvPicPr>
            <a:picLocks noChangeAspect="1"/>
          </p:cNvPicPr>
          <p:nvPr/>
        </p:nvPicPr>
        <p:blipFill>
          <a:blip r:embed="rId3"/>
          <a:stretch>
            <a:fillRect/>
          </a:stretch>
        </p:blipFill>
        <p:spPr>
          <a:xfrm>
            <a:off x="518949" y="6418126"/>
            <a:ext cx="886265" cy="221379"/>
          </a:xfrm>
          <a:prstGeom prst="rect">
            <a:avLst/>
          </a:prstGeom>
        </p:spPr>
      </p:pic>
      <p:pic>
        <p:nvPicPr>
          <p:cNvPr id="5" name="Image 2" descr="/mnt/data/render_ata/slide-1.png">
            <a:extLst>
              <a:ext uri="{FF2B5EF4-FFF2-40B4-BE49-F238E27FC236}">
                <a16:creationId xmlns:a16="http://schemas.microsoft.com/office/drawing/2014/main" id="{44313F8F-0006-B158-217C-F45789D61DDF}"/>
              </a:ext>
            </a:extLst>
          </p:cNvPr>
          <p:cNvPicPr>
            <a:picLocks noChangeAspect="1"/>
          </p:cNvPicPr>
          <p:nvPr/>
        </p:nvPicPr>
        <p:blipFill>
          <a:blip r:embed="rId4"/>
          <a:srcRect t="9043" b="9043"/>
          <a:stretch/>
        </p:blipFill>
        <p:spPr>
          <a:xfrm>
            <a:off x="822960" y="2139966"/>
            <a:ext cx="2270299" cy="1286503"/>
          </a:xfrm>
          <a:prstGeom prst="rect">
            <a:avLst/>
          </a:prstGeom>
        </p:spPr>
      </p:pic>
      <p:pic>
        <p:nvPicPr>
          <p:cNvPr id="7" name="Image 3" descr="/mnt/data/render_tech/slide-1.png">
            <a:extLst>
              <a:ext uri="{FF2B5EF4-FFF2-40B4-BE49-F238E27FC236}">
                <a16:creationId xmlns:a16="http://schemas.microsoft.com/office/drawing/2014/main" id="{D1D3634F-32F8-66A0-EDE6-9CD03DFB187C}"/>
              </a:ext>
            </a:extLst>
          </p:cNvPr>
          <p:cNvPicPr>
            <a:picLocks noChangeAspect="1"/>
          </p:cNvPicPr>
          <p:nvPr/>
        </p:nvPicPr>
        <p:blipFill>
          <a:blip r:embed="rId5"/>
          <a:srcRect t="9043" b="9043"/>
          <a:stretch/>
        </p:blipFill>
        <p:spPr>
          <a:xfrm>
            <a:off x="807720" y="4650951"/>
            <a:ext cx="2285539" cy="1295139"/>
          </a:xfrm>
          <a:prstGeom prst="rect">
            <a:avLst/>
          </a:prstGeom>
        </p:spPr>
      </p:pic>
      <p:sp>
        <p:nvSpPr>
          <p:cNvPr id="8" name="Shape 20">
            <a:extLst>
              <a:ext uri="{FF2B5EF4-FFF2-40B4-BE49-F238E27FC236}">
                <a16:creationId xmlns:a16="http://schemas.microsoft.com/office/drawing/2014/main" id="{3D4B1D10-D27D-E22A-208F-5402E90F577A}"/>
              </a:ext>
            </a:extLst>
          </p:cNvPr>
          <p:cNvSpPr/>
          <p:nvPr/>
        </p:nvSpPr>
        <p:spPr>
          <a:xfrm>
            <a:off x="807719" y="3639288"/>
            <a:ext cx="4725977" cy="0"/>
          </a:xfrm>
          <a:prstGeom prst="line">
            <a:avLst/>
          </a:prstGeom>
          <a:noFill/>
          <a:ln w="12700">
            <a:solidFill>
              <a:srgbClr val="D6DDEC"/>
            </a:solidFill>
            <a:prstDash val="solid"/>
          </a:ln>
        </p:spPr>
        <p:txBody>
          <a:bodyPr/>
          <a:lstStyle/>
          <a:p>
            <a:endParaRPr lang="en-GB">
              <a:latin typeface="Source Sans Pro" panose="020B0503030403020204" pitchFamily="34" charset="0"/>
              <a:ea typeface="Source Sans Pro" panose="020B0503030403020204" pitchFamily="34" charset="0"/>
            </a:endParaRPr>
          </a:p>
        </p:txBody>
      </p:sp>
      <p:sp>
        <p:nvSpPr>
          <p:cNvPr id="9" name="Text 21">
            <a:extLst>
              <a:ext uri="{FF2B5EF4-FFF2-40B4-BE49-F238E27FC236}">
                <a16:creationId xmlns:a16="http://schemas.microsoft.com/office/drawing/2014/main" id="{5CC65C35-582E-B905-5688-D45B786D0C70}"/>
              </a:ext>
            </a:extLst>
          </p:cNvPr>
          <p:cNvSpPr/>
          <p:nvPr/>
        </p:nvSpPr>
        <p:spPr>
          <a:xfrm>
            <a:off x="6172201" y="1539703"/>
            <a:ext cx="5022894" cy="219456"/>
          </a:xfrm>
          <a:prstGeom prst="rect">
            <a:avLst/>
          </a:prstGeom>
          <a:noFill/>
          <a:ln/>
        </p:spPr>
        <p:txBody>
          <a:bodyPr wrap="square" lIns="0" tIns="0" rIns="0" bIns="0" rtlCol="0" anchor="t">
            <a:noAutofit/>
          </a:bodyPr>
          <a:lstStyle/>
          <a:p>
            <a:pPr marL="0" indent="0" algn="l">
              <a:lnSpc>
                <a:spcPct val="95000"/>
              </a:lnSpc>
              <a:buNone/>
            </a:pPr>
            <a:r>
              <a:rPr lang="en-US" sz="2000" b="1" dirty="0" err="1">
                <a:solidFill>
                  <a:srgbClr val="008ACB"/>
                </a:solidFill>
                <a:latin typeface="Source Sans Pro" panose="020B0503030403020204" pitchFamily="34" charset="0"/>
                <a:ea typeface="Source Sans Pro" panose="020B0503030403020204" pitchFamily="34" charset="0"/>
                <a:cs typeface="Arial" pitchFamily="34" charset="-120"/>
              </a:rPr>
              <a:t>PAYGo</a:t>
            </a:r>
            <a:r>
              <a:rPr lang="en-US" sz="2000" b="1" dirty="0">
                <a:solidFill>
                  <a:srgbClr val="008ACB"/>
                </a:solidFill>
                <a:latin typeface="Source Sans Pro" panose="020B0503030403020204" pitchFamily="34" charset="0"/>
                <a:ea typeface="Source Sans Pro" panose="020B0503030403020204" pitchFamily="34" charset="0"/>
                <a:cs typeface="Arial" pitchFamily="34" charset="-120"/>
              </a:rPr>
              <a:t> PERFORM Monitor</a:t>
            </a:r>
            <a:endParaRPr lang="en-US" sz="2000" dirty="0">
              <a:latin typeface="Source Sans Pro" panose="020B0503030403020204" pitchFamily="34" charset="0"/>
              <a:ea typeface="Source Sans Pro" panose="020B0503030403020204" pitchFamily="34" charset="0"/>
            </a:endParaRPr>
          </a:p>
        </p:txBody>
      </p:sp>
      <p:sp>
        <p:nvSpPr>
          <p:cNvPr id="10" name="Text 21">
            <a:extLst>
              <a:ext uri="{FF2B5EF4-FFF2-40B4-BE49-F238E27FC236}">
                <a16:creationId xmlns:a16="http://schemas.microsoft.com/office/drawing/2014/main" id="{59FB9E6E-6EEF-111F-D499-791098D35F1A}"/>
              </a:ext>
            </a:extLst>
          </p:cNvPr>
          <p:cNvSpPr/>
          <p:nvPr/>
        </p:nvSpPr>
        <p:spPr>
          <a:xfrm>
            <a:off x="822961" y="1251405"/>
            <a:ext cx="4251960" cy="219456"/>
          </a:xfrm>
          <a:prstGeom prst="rect">
            <a:avLst/>
          </a:prstGeom>
          <a:noFill/>
          <a:ln/>
        </p:spPr>
        <p:txBody>
          <a:bodyPr wrap="square" lIns="0" tIns="0" rIns="0" bIns="0" rtlCol="0" anchor="t">
            <a:noAutofit/>
          </a:bodyPr>
          <a:lstStyle/>
          <a:p>
            <a:pPr marL="0" indent="0" algn="l">
              <a:lnSpc>
                <a:spcPct val="95000"/>
              </a:lnSpc>
              <a:buNone/>
            </a:pPr>
            <a:r>
              <a:rPr lang="en-US" sz="2000" b="1" dirty="0" err="1">
                <a:solidFill>
                  <a:srgbClr val="008ACB"/>
                </a:solidFill>
                <a:latin typeface="Source Sans Pro" panose="020B0503030403020204" pitchFamily="34" charset="0"/>
                <a:ea typeface="Source Sans Pro" panose="020B0503030403020204" pitchFamily="34" charset="0"/>
                <a:cs typeface="Arial" pitchFamily="34" charset="-120"/>
              </a:rPr>
              <a:t>PAYGo</a:t>
            </a:r>
            <a:r>
              <a:rPr lang="en-US" sz="2000" b="1" dirty="0">
                <a:solidFill>
                  <a:srgbClr val="008ACB"/>
                </a:solidFill>
                <a:latin typeface="Source Sans Pro" panose="020B0503030403020204" pitchFamily="34" charset="0"/>
                <a:ea typeface="Source Sans Pro" panose="020B0503030403020204" pitchFamily="34" charset="0"/>
                <a:cs typeface="Arial" pitchFamily="34" charset="-120"/>
              </a:rPr>
              <a:t> PERFORM KPIs</a:t>
            </a:r>
            <a:endParaRPr lang="en-US" sz="2000" dirty="0">
              <a:latin typeface="Source Sans Pro" panose="020B0503030403020204" pitchFamily="34" charset="0"/>
              <a:ea typeface="Source Sans Pro" panose="020B0503030403020204" pitchFamily="34" charset="0"/>
            </a:endParaRPr>
          </a:p>
        </p:txBody>
      </p:sp>
      <p:sp>
        <p:nvSpPr>
          <p:cNvPr id="12" name="Text 0">
            <a:extLst>
              <a:ext uri="{FF2B5EF4-FFF2-40B4-BE49-F238E27FC236}">
                <a16:creationId xmlns:a16="http://schemas.microsoft.com/office/drawing/2014/main" id="{DFDBF79D-BB3E-CCE9-7171-04AB3C10E67D}"/>
              </a:ext>
            </a:extLst>
          </p:cNvPr>
          <p:cNvSpPr/>
          <p:nvPr/>
        </p:nvSpPr>
        <p:spPr>
          <a:xfrm>
            <a:off x="807721" y="1600477"/>
            <a:ext cx="5212080" cy="475488"/>
          </a:xfrm>
          <a:prstGeom prst="rect">
            <a:avLst/>
          </a:prstGeom>
          <a:noFill/>
          <a:ln/>
        </p:spPr>
        <p:txBody>
          <a:bodyPr wrap="square" lIns="0" tIns="0" rIns="0" bIns="0" rtlCol="0" anchor="t">
            <a:normAutofit/>
          </a:bodyPr>
          <a:lstStyle/>
          <a:p>
            <a:pPr marL="0" indent="0" algn="l">
              <a:lnSpc>
                <a:spcPct val="95000"/>
              </a:lnSpc>
              <a:buNone/>
            </a:pPr>
            <a:r>
              <a:rPr lang="en-US" sz="3000" b="1" dirty="0">
                <a:solidFill>
                  <a:srgbClr val="042648"/>
                </a:solidFill>
                <a:latin typeface="Source Sans Pro" panose="020B0503030403020204" pitchFamily="34" charset="0"/>
                <a:ea typeface="Source Sans Pro" panose="020B0503030403020204" pitchFamily="34" charset="0"/>
                <a:cs typeface="Arial" pitchFamily="34" charset="-120"/>
              </a:rPr>
              <a:t>At a Glance Guide</a:t>
            </a:r>
            <a:endParaRPr lang="en-US" sz="3000" dirty="0">
              <a:solidFill>
                <a:srgbClr val="042648"/>
              </a:solidFill>
              <a:latin typeface="Source Sans Pro" panose="020B0503030403020204" pitchFamily="34" charset="0"/>
              <a:ea typeface="Source Sans Pro" panose="020B0503030403020204" pitchFamily="34" charset="0"/>
            </a:endParaRPr>
          </a:p>
        </p:txBody>
      </p:sp>
      <p:sp>
        <p:nvSpPr>
          <p:cNvPr id="15" name="Text 21">
            <a:extLst>
              <a:ext uri="{FF2B5EF4-FFF2-40B4-BE49-F238E27FC236}">
                <a16:creationId xmlns:a16="http://schemas.microsoft.com/office/drawing/2014/main" id="{BFBB3E29-E421-01BA-B1BB-6546BAFFA29A}"/>
              </a:ext>
            </a:extLst>
          </p:cNvPr>
          <p:cNvSpPr/>
          <p:nvPr/>
        </p:nvSpPr>
        <p:spPr>
          <a:xfrm>
            <a:off x="822961" y="3774062"/>
            <a:ext cx="4251960" cy="219456"/>
          </a:xfrm>
          <a:prstGeom prst="rect">
            <a:avLst/>
          </a:prstGeom>
          <a:noFill/>
          <a:ln/>
        </p:spPr>
        <p:txBody>
          <a:bodyPr wrap="square" lIns="0" tIns="0" rIns="0" bIns="0" rtlCol="0" anchor="t">
            <a:noAutofit/>
          </a:bodyPr>
          <a:lstStyle/>
          <a:p>
            <a:pPr marL="0" indent="0" algn="l">
              <a:lnSpc>
                <a:spcPct val="95000"/>
              </a:lnSpc>
              <a:buNone/>
            </a:pPr>
            <a:r>
              <a:rPr lang="en-US" sz="2000" b="1" dirty="0" err="1">
                <a:solidFill>
                  <a:srgbClr val="008ACB"/>
                </a:solidFill>
                <a:latin typeface="Source Sans Pro" panose="020B0503030403020204" pitchFamily="34" charset="0"/>
                <a:ea typeface="Source Sans Pro" panose="020B0503030403020204" pitchFamily="34" charset="0"/>
                <a:cs typeface="Arial" pitchFamily="34" charset="-120"/>
              </a:rPr>
              <a:t>PAYGo</a:t>
            </a:r>
            <a:r>
              <a:rPr lang="en-US" sz="2000" b="1" dirty="0">
                <a:solidFill>
                  <a:srgbClr val="008ACB"/>
                </a:solidFill>
                <a:latin typeface="Source Sans Pro" panose="020B0503030403020204" pitchFamily="34" charset="0"/>
                <a:ea typeface="Source Sans Pro" panose="020B0503030403020204" pitchFamily="34" charset="0"/>
                <a:cs typeface="Arial" pitchFamily="34" charset="-120"/>
              </a:rPr>
              <a:t> PERFORM KPIs</a:t>
            </a:r>
            <a:endParaRPr lang="en-US" sz="2000" dirty="0">
              <a:latin typeface="Source Sans Pro" panose="020B0503030403020204" pitchFamily="34" charset="0"/>
              <a:ea typeface="Source Sans Pro" panose="020B0503030403020204" pitchFamily="34" charset="0"/>
            </a:endParaRPr>
          </a:p>
        </p:txBody>
      </p:sp>
      <p:sp>
        <p:nvSpPr>
          <p:cNvPr id="19" name="Text 0">
            <a:extLst>
              <a:ext uri="{FF2B5EF4-FFF2-40B4-BE49-F238E27FC236}">
                <a16:creationId xmlns:a16="http://schemas.microsoft.com/office/drawing/2014/main" id="{D9F029BD-8E82-9F69-58FA-769350B63B94}"/>
              </a:ext>
            </a:extLst>
          </p:cNvPr>
          <p:cNvSpPr/>
          <p:nvPr/>
        </p:nvSpPr>
        <p:spPr>
          <a:xfrm>
            <a:off x="807721" y="4075836"/>
            <a:ext cx="4888991" cy="475488"/>
          </a:xfrm>
          <a:prstGeom prst="rect">
            <a:avLst/>
          </a:prstGeom>
          <a:noFill/>
          <a:ln/>
        </p:spPr>
        <p:txBody>
          <a:bodyPr wrap="square" lIns="0" tIns="0" rIns="0" bIns="0" rtlCol="0" anchor="t">
            <a:normAutofit/>
          </a:bodyPr>
          <a:lstStyle/>
          <a:p>
            <a:pPr marL="0" indent="0" algn="l">
              <a:lnSpc>
                <a:spcPct val="95000"/>
              </a:lnSpc>
              <a:buNone/>
            </a:pPr>
            <a:r>
              <a:rPr lang="en-US" sz="3000" b="1" dirty="0">
                <a:solidFill>
                  <a:srgbClr val="042648"/>
                </a:solidFill>
                <a:latin typeface="Source Sans Pro" panose="020B0503030403020204" pitchFamily="34" charset="0"/>
                <a:ea typeface="Source Sans Pro" panose="020B0503030403020204" pitchFamily="34" charset="0"/>
                <a:cs typeface="Arial" pitchFamily="34" charset="-120"/>
              </a:rPr>
              <a:t>Technical Guide</a:t>
            </a:r>
            <a:endParaRPr lang="en-US" sz="3000" dirty="0">
              <a:solidFill>
                <a:srgbClr val="042648"/>
              </a:solidFill>
              <a:latin typeface="Source Sans Pro" panose="020B0503030403020204" pitchFamily="34" charset="0"/>
              <a:ea typeface="Source Sans Pro" panose="020B0503030403020204" pitchFamily="34" charset="0"/>
            </a:endParaRPr>
          </a:p>
        </p:txBody>
      </p:sp>
      <p:sp>
        <p:nvSpPr>
          <p:cNvPr id="22" name="Shape 20">
            <a:extLst>
              <a:ext uri="{FF2B5EF4-FFF2-40B4-BE49-F238E27FC236}">
                <a16:creationId xmlns:a16="http://schemas.microsoft.com/office/drawing/2014/main" id="{AF6FF89B-3B65-03D8-83FB-5F866D87BBED}"/>
              </a:ext>
            </a:extLst>
          </p:cNvPr>
          <p:cNvSpPr/>
          <p:nvPr/>
        </p:nvSpPr>
        <p:spPr>
          <a:xfrm flipV="1">
            <a:off x="5533696" y="1267170"/>
            <a:ext cx="0" cy="4828067"/>
          </a:xfrm>
          <a:prstGeom prst="line">
            <a:avLst/>
          </a:prstGeom>
          <a:noFill/>
          <a:ln w="12700">
            <a:solidFill>
              <a:srgbClr val="D6DDEC"/>
            </a:solidFill>
            <a:prstDash val="solid"/>
          </a:ln>
        </p:spPr>
        <p:txBody>
          <a:bodyPr/>
          <a:lstStyle/>
          <a:p>
            <a:endParaRPr lang="en-GB">
              <a:latin typeface="Source Sans Pro" panose="020B0503030403020204" pitchFamily="34" charset="0"/>
              <a:ea typeface="Source Sans Pro" panose="020B0503030403020204" pitchFamily="34" charset="0"/>
            </a:endParaRPr>
          </a:p>
        </p:txBody>
      </p:sp>
      <p:sp>
        <p:nvSpPr>
          <p:cNvPr id="23" name="TextBox 22">
            <a:extLst>
              <a:ext uri="{FF2B5EF4-FFF2-40B4-BE49-F238E27FC236}">
                <a16:creationId xmlns:a16="http://schemas.microsoft.com/office/drawing/2014/main" id="{20DC7DD8-4838-DE89-C694-602A73C4A5BE}"/>
              </a:ext>
            </a:extLst>
          </p:cNvPr>
          <p:cNvSpPr txBox="1"/>
          <p:nvPr/>
        </p:nvSpPr>
        <p:spPr>
          <a:xfrm>
            <a:off x="6096000" y="1894154"/>
            <a:ext cx="498757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2749"/>
                </a:solidFill>
                <a:effectLst/>
                <a:uLnTx/>
                <a:uFillTx/>
                <a:latin typeface="Source Sans Pro" panose="020B0503030403020204" pitchFamily="34" charset="0"/>
                <a:ea typeface="Source Sans Pro" panose="020B0503030403020204" pitchFamily="34" charset="0"/>
              </a:rPr>
              <a:t>Analysis from </a:t>
            </a:r>
            <a:r>
              <a:rPr kumimoji="0" lang="en-GB" sz="1400" b="0" i="0" u="none" strike="noStrike" kern="1200" cap="none" spc="0" normalizeH="0" baseline="0" noProof="0" dirty="0" err="1">
                <a:ln>
                  <a:noFill/>
                </a:ln>
                <a:solidFill>
                  <a:srgbClr val="002749"/>
                </a:solidFill>
                <a:effectLst/>
                <a:uLnTx/>
                <a:uFillTx/>
                <a:latin typeface="Source Sans Pro" panose="020B0503030403020204" pitchFamily="34" charset="0"/>
                <a:ea typeface="Source Sans Pro" panose="020B0503030403020204" pitchFamily="34" charset="0"/>
              </a:rPr>
              <a:t>PAYGo</a:t>
            </a:r>
            <a:r>
              <a:rPr kumimoji="0" lang="en-GB" sz="1400" b="0" i="0" u="none" strike="noStrike" kern="1200" cap="none" spc="0" normalizeH="0" baseline="0" noProof="0" dirty="0">
                <a:ln>
                  <a:noFill/>
                </a:ln>
                <a:solidFill>
                  <a:srgbClr val="002749"/>
                </a:solidFill>
                <a:effectLst/>
                <a:uLnTx/>
                <a:uFillTx/>
                <a:latin typeface="Source Sans Pro" panose="020B0503030403020204" pitchFamily="34" charset="0"/>
                <a:ea typeface="Source Sans Pro" panose="020B0503030403020204" pitchFamily="34" charset="0"/>
              </a:rPr>
              <a:t> PERFORM market data: Repayment rate varies significantly by contract size and company performance. </a:t>
            </a:r>
            <a:endParaRPr kumimoji="0" lang="en-NL" sz="1400" b="0" i="0" u="none" strike="noStrike" kern="1200" cap="none" spc="0" normalizeH="0" baseline="0" noProof="0" dirty="0">
              <a:ln>
                <a:noFill/>
              </a:ln>
              <a:solidFill>
                <a:srgbClr val="002749"/>
              </a:solidFill>
              <a:effectLst/>
              <a:uLnTx/>
              <a:uFillTx/>
              <a:latin typeface="Source Sans Pro" panose="020B0503030403020204" pitchFamily="34" charset="0"/>
              <a:ea typeface="Source Sans Pro" panose="020B0503030403020204" pitchFamily="34" charset="0"/>
            </a:endParaRPr>
          </a:p>
        </p:txBody>
      </p:sp>
      <p:pic>
        <p:nvPicPr>
          <p:cNvPr id="24" name="Picture 23" descr="gogla_repayment_chart.png">
            <a:extLst>
              <a:ext uri="{FF2B5EF4-FFF2-40B4-BE49-F238E27FC236}">
                <a16:creationId xmlns:a16="http://schemas.microsoft.com/office/drawing/2014/main" id="{690E1B35-A54E-2F27-360A-9FD86EBCD94C}"/>
              </a:ext>
            </a:extLst>
          </p:cNvPr>
          <p:cNvPicPr>
            <a:picLocks noChangeAspect="1"/>
          </p:cNvPicPr>
          <p:nvPr/>
        </p:nvPicPr>
        <p:blipFill>
          <a:blip r:embed="rId6"/>
          <a:stretch>
            <a:fillRect/>
          </a:stretch>
        </p:blipFill>
        <p:spPr>
          <a:xfrm>
            <a:off x="6155488" y="2619644"/>
            <a:ext cx="5375252" cy="3192574"/>
          </a:xfrm>
          <a:prstGeom prst="rect">
            <a:avLst/>
          </a:prstGeom>
        </p:spPr>
      </p:pic>
    </p:spTree>
    <p:extLst>
      <p:ext uri="{BB962C8B-B14F-4D97-AF65-F5344CB8AC3E}">
        <p14:creationId xmlns:p14="http://schemas.microsoft.com/office/powerpoint/2010/main" val="2860067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DA04C-6676-EB8E-EF34-6E8249F85352}"/>
            </a:ext>
          </a:extLst>
        </p:cNvPr>
        <p:cNvGrpSpPr/>
        <p:nvPr/>
      </p:nvGrpSpPr>
      <p:grpSpPr>
        <a:xfrm>
          <a:off x="0" y="0"/>
          <a:ext cx="0" cy="0"/>
          <a:chOff x="0" y="0"/>
          <a:chExt cx="0" cy="0"/>
        </a:xfrm>
      </p:grpSpPr>
      <p:sp>
        <p:nvSpPr>
          <p:cNvPr id="2" name="Google Shape;333;p85">
            <a:extLst>
              <a:ext uri="{FF2B5EF4-FFF2-40B4-BE49-F238E27FC236}">
                <a16:creationId xmlns:a16="http://schemas.microsoft.com/office/drawing/2014/main" id="{5FF48477-8CCB-6BDC-EE7A-9C9F1B81C15B}"/>
              </a:ext>
            </a:extLst>
          </p:cNvPr>
          <p:cNvSpPr txBox="1">
            <a:spLocks/>
          </p:cNvSpPr>
          <p:nvPr/>
        </p:nvSpPr>
        <p:spPr>
          <a:xfrm>
            <a:off x="454641" y="2055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sym typeface="Source Sans Pro"/>
              </a:rPr>
              <a:t>Call to action: embed Repayment and Ownership Rate as </a:t>
            </a:r>
            <a:r>
              <a:rPr lang="en-GB" i="1" u="sng" dirty="0">
                <a:latin typeface="Source Sans Pro" panose="020B0503030403020204" pitchFamily="34" charset="0"/>
                <a:ea typeface="Source Sans Pro" panose="020B0503030403020204" pitchFamily="34" charset="0"/>
                <a:sym typeface="Source Sans Pro"/>
              </a:rPr>
              <a:t>core metrics</a:t>
            </a:r>
            <a:r>
              <a:rPr lang="en-GB" i="1" dirty="0">
                <a:latin typeface="Source Sans Pro" panose="020B0503030403020204" pitchFamily="34" charset="0"/>
                <a:ea typeface="Source Sans Pro" panose="020B0503030403020204" pitchFamily="34" charset="0"/>
                <a:sym typeface="Source Sans Pro"/>
              </a:rPr>
              <a:t> </a:t>
            </a:r>
            <a:r>
              <a:rPr lang="en-GB" dirty="0">
                <a:sym typeface="Source Sans Pro"/>
              </a:rPr>
              <a:t>in fund cycle</a:t>
            </a:r>
          </a:p>
        </p:txBody>
      </p:sp>
      <p:sp>
        <p:nvSpPr>
          <p:cNvPr id="4" name="Shape 2">
            <a:extLst>
              <a:ext uri="{FF2B5EF4-FFF2-40B4-BE49-F238E27FC236}">
                <a16:creationId xmlns:a16="http://schemas.microsoft.com/office/drawing/2014/main" id="{451EAA98-0D34-223B-B797-814166FAAF96}"/>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16" name="TextBox 15">
            <a:extLst>
              <a:ext uri="{FF2B5EF4-FFF2-40B4-BE49-F238E27FC236}">
                <a16:creationId xmlns:a16="http://schemas.microsoft.com/office/drawing/2014/main" id="{D1F8CFFC-7709-59D0-865D-4030358B9C24}"/>
              </a:ext>
            </a:extLst>
          </p:cNvPr>
          <p:cNvSpPr txBox="1"/>
          <p:nvPr/>
        </p:nvSpPr>
        <p:spPr>
          <a:xfrm>
            <a:off x="4491755" y="4889491"/>
            <a:ext cx="5760000" cy="1107996"/>
          </a:xfrm>
          <a:prstGeom prst="rect">
            <a:avLst/>
          </a:prstGeom>
          <a:noFill/>
        </p:spPr>
        <p:txBody>
          <a:bodyPr wrap="square" lIns="91440" tIns="45720" rIns="91440" bIns="45720" rtlCol="0" anchor="t">
            <a:spAutoFit/>
          </a:bodyPr>
          <a:lstStyle/>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DARES II</a:t>
            </a:r>
          </a:p>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Nigeria </a:t>
            </a:r>
            <a:r>
              <a:rPr kumimoji="0" lang="en-GB" sz="18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(2025 –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2749"/>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16B4AC22-C607-94A3-8921-FDB7BFC6D294}"/>
              </a:ext>
            </a:extLst>
          </p:cNvPr>
          <p:cNvPicPr>
            <a:picLocks noChangeAspect="1"/>
          </p:cNvPicPr>
          <p:nvPr/>
        </p:nvPicPr>
        <p:blipFill>
          <a:blip r:embed="rId3"/>
          <a:stretch>
            <a:fillRect/>
          </a:stretch>
        </p:blipFill>
        <p:spPr>
          <a:xfrm>
            <a:off x="518949" y="6418126"/>
            <a:ext cx="886265" cy="221379"/>
          </a:xfrm>
          <a:prstGeom prst="rect">
            <a:avLst/>
          </a:prstGeom>
        </p:spPr>
      </p:pic>
      <p:graphicFrame>
        <p:nvGraphicFramePr>
          <p:cNvPr id="23" name="Diagram 22">
            <a:extLst>
              <a:ext uri="{FF2B5EF4-FFF2-40B4-BE49-F238E27FC236}">
                <a16:creationId xmlns:a16="http://schemas.microsoft.com/office/drawing/2014/main" id="{E940A2B4-56D7-E93B-A442-3F98F665F599}"/>
              </a:ext>
            </a:extLst>
          </p:cNvPr>
          <p:cNvGraphicFramePr/>
          <p:nvPr>
            <p:extLst>
              <p:ext uri="{D42A27DB-BD31-4B8C-83A1-F6EECF244321}">
                <p14:modId xmlns:p14="http://schemas.microsoft.com/office/powerpoint/2010/main" val="158403847"/>
              </p:ext>
            </p:extLst>
          </p:nvPr>
        </p:nvGraphicFramePr>
        <p:xfrm>
          <a:off x="3371788" y="1710537"/>
          <a:ext cx="4888521" cy="40718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8236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D77FC-8160-5755-A046-C2962BAC19A6}"/>
            </a:ext>
          </a:extLst>
        </p:cNvPr>
        <p:cNvGrpSpPr/>
        <p:nvPr/>
      </p:nvGrpSpPr>
      <p:grpSpPr>
        <a:xfrm>
          <a:off x="0" y="0"/>
          <a:ext cx="0" cy="0"/>
          <a:chOff x="0" y="0"/>
          <a:chExt cx="0" cy="0"/>
        </a:xfrm>
      </p:grpSpPr>
      <p:sp>
        <p:nvSpPr>
          <p:cNvPr id="2" name="Google Shape;333;p85">
            <a:extLst>
              <a:ext uri="{FF2B5EF4-FFF2-40B4-BE49-F238E27FC236}">
                <a16:creationId xmlns:a16="http://schemas.microsoft.com/office/drawing/2014/main" id="{41C7301B-5878-C31B-1795-05220AE2BBE3}"/>
              </a:ext>
            </a:extLst>
          </p:cNvPr>
          <p:cNvSpPr txBox="1">
            <a:spLocks/>
          </p:cNvSpPr>
          <p:nvPr/>
        </p:nvSpPr>
        <p:spPr>
          <a:xfrm>
            <a:off x="454641" y="2055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sym typeface="Source Sans Pro"/>
              </a:rPr>
              <a:t>Guidance on minimum practice focuses on data gathering and monitoring</a:t>
            </a:r>
          </a:p>
        </p:txBody>
      </p:sp>
      <p:sp>
        <p:nvSpPr>
          <p:cNvPr id="4" name="Shape 2">
            <a:extLst>
              <a:ext uri="{FF2B5EF4-FFF2-40B4-BE49-F238E27FC236}">
                <a16:creationId xmlns:a16="http://schemas.microsoft.com/office/drawing/2014/main" id="{8F8AFDAF-9087-248C-9DA3-E85D062CAEAC}"/>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16" name="TextBox 15">
            <a:extLst>
              <a:ext uri="{FF2B5EF4-FFF2-40B4-BE49-F238E27FC236}">
                <a16:creationId xmlns:a16="http://schemas.microsoft.com/office/drawing/2014/main" id="{B7C01F22-434F-1937-E00B-A08695394966}"/>
              </a:ext>
            </a:extLst>
          </p:cNvPr>
          <p:cNvSpPr txBox="1"/>
          <p:nvPr/>
        </p:nvSpPr>
        <p:spPr>
          <a:xfrm>
            <a:off x="4491755" y="4889491"/>
            <a:ext cx="5760000" cy="1107996"/>
          </a:xfrm>
          <a:prstGeom prst="rect">
            <a:avLst/>
          </a:prstGeom>
          <a:noFill/>
        </p:spPr>
        <p:txBody>
          <a:bodyPr wrap="square" lIns="91440" tIns="45720" rIns="91440" bIns="45720" rtlCol="0" anchor="t">
            <a:spAutoFit/>
          </a:bodyPr>
          <a:lstStyle/>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DARES II</a:t>
            </a:r>
          </a:p>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Nigeria </a:t>
            </a:r>
            <a:r>
              <a:rPr kumimoji="0" lang="en-GB" sz="18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(2025 –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2749"/>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AFDD3A52-EC20-7D5A-3C3A-D75768B25DD0}"/>
              </a:ext>
            </a:extLst>
          </p:cNvPr>
          <p:cNvPicPr>
            <a:picLocks noChangeAspect="1"/>
          </p:cNvPicPr>
          <p:nvPr/>
        </p:nvPicPr>
        <p:blipFill>
          <a:blip r:embed="rId3"/>
          <a:stretch>
            <a:fillRect/>
          </a:stretch>
        </p:blipFill>
        <p:spPr>
          <a:xfrm>
            <a:off x="518949" y="6418126"/>
            <a:ext cx="886265" cy="221379"/>
          </a:xfrm>
          <a:prstGeom prst="rect">
            <a:avLst/>
          </a:prstGeom>
        </p:spPr>
      </p:pic>
      <p:sp>
        <p:nvSpPr>
          <p:cNvPr id="10" name="Rounded Rectangle 1">
            <a:extLst>
              <a:ext uri="{FF2B5EF4-FFF2-40B4-BE49-F238E27FC236}">
                <a16:creationId xmlns:a16="http://schemas.microsoft.com/office/drawing/2014/main" id="{18165494-B1E7-4453-CADE-0FFEE93FCD0B}"/>
              </a:ext>
            </a:extLst>
          </p:cNvPr>
          <p:cNvSpPr/>
          <p:nvPr/>
        </p:nvSpPr>
        <p:spPr>
          <a:xfrm>
            <a:off x="4633993" y="1483355"/>
            <a:ext cx="7228019" cy="4343174"/>
          </a:xfrm>
          <a:prstGeom prst="roundRect">
            <a:avLst>
              <a:gd name="adj" fmla="val 6608"/>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79400" marR="0" lvl="0" indent="-279400" algn="l" defTabSz="914400" rtl="0" eaLnBrk="1" fontAlgn="auto" latinLnBrk="0" hangingPunct="1">
              <a:lnSpc>
                <a:spcPct val="100000"/>
              </a:lnSpc>
              <a:spcBef>
                <a:spcPts val="0"/>
              </a:spcBef>
              <a:spcAft>
                <a:spcPts val="600"/>
              </a:spcAft>
              <a:buClrTx/>
              <a:buSzTx/>
              <a:buFontTx/>
              <a:buAutoNum type="arabicPeriod"/>
              <a:tabLst/>
              <a:defRPr/>
            </a:pPr>
            <a:r>
              <a:rPr kumimoji="0" lang="en-US" sz="2400" u="none" strike="noStrike" kern="1200" cap="none" spc="0" normalizeH="0" baseline="0" noProof="0" dirty="0">
                <a:ln>
                  <a:noFill/>
                </a:ln>
                <a:solidFill>
                  <a:srgbClr val="E7E6E6">
                    <a:lumMod val="25000"/>
                  </a:srgbClr>
                </a:solidFill>
                <a:effectLst/>
                <a:uLnTx/>
                <a:uFillTx/>
                <a:latin typeface="Source Sans Pro Light" panose="020B0403030403020204" pitchFamily="34" charset="0"/>
                <a:ea typeface="Source Sans Pro Light" panose="020B0403030403020204" pitchFamily="34" charset="0"/>
              </a:rPr>
              <a:t>Gather </a:t>
            </a:r>
            <a:r>
              <a:rPr kumimoji="0" lang="en-US" sz="2400" b="1" u="sng" strike="noStrike" kern="1200" cap="none" spc="0" normalizeH="0" baseline="0" noProof="0" dirty="0">
                <a:ln>
                  <a:noFill/>
                </a:ln>
                <a:solidFill>
                  <a:srgbClr val="F7941E"/>
                </a:solidFill>
                <a:effectLst/>
                <a:uLnTx/>
                <a:uFillTx/>
                <a:latin typeface="Source Sans Pro SemiBold" panose="020B0603030403020204" pitchFamily="34" charset="0"/>
                <a:ea typeface="Source Sans Pro SemiBold" panose="020B0603030403020204" pitchFamily="34" charset="0"/>
              </a:rPr>
              <a:t>baseline data</a:t>
            </a:r>
            <a:r>
              <a:rPr kumimoji="0" lang="en-US" sz="2400" b="1" strike="noStrike" kern="1200" cap="none" spc="0" normalizeH="0" baseline="0" noProof="0" dirty="0">
                <a:ln>
                  <a:noFill/>
                </a:ln>
                <a:solidFill>
                  <a:srgbClr val="F7941E"/>
                </a:solidFill>
                <a:effectLst/>
                <a:uLnTx/>
                <a:uFillTx/>
                <a:latin typeface="Source Sans Pro SemiBold" panose="020B0603030403020204" pitchFamily="34" charset="0"/>
                <a:ea typeface="Source Sans Pro SemiBold" panose="020B0603030403020204" pitchFamily="34" charset="0"/>
              </a:rPr>
              <a:t> </a:t>
            </a:r>
            <a:r>
              <a:rPr kumimoji="0" lang="en-US" sz="2400" u="none" strike="noStrike" kern="1200" cap="none" spc="0" normalizeH="0" baseline="0" noProof="0" dirty="0">
                <a:ln>
                  <a:noFill/>
                </a:ln>
                <a:solidFill>
                  <a:srgbClr val="E7E6E6">
                    <a:lumMod val="25000"/>
                  </a:srgbClr>
                </a:solidFill>
                <a:effectLst/>
                <a:uLnTx/>
                <a:uFillTx/>
                <a:latin typeface="Source Sans Pro Light" panose="020B0403030403020204" pitchFamily="34" charset="0"/>
                <a:ea typeface="Source Sans Pro Light" panose="020B0403030403020204" pitchFamily="34" charset="0"/>
              </a:rPr>
              <a:t>during market mapping and / or company selection phases to identify technical assistance needs and inform program design.</a:t>
            </a:r>
          </a:p>
          <a:p>
            <a:pPr marL="279400" marR="0" lvl="0" indent="-279400" algn="l" defTabSz="914400" rtl="0" eaLnBrk="1" fontAlgn="auto" latinLnBrk="0" hangingPunct="1">
              <a:lnSpc>
                <a:spcPct val="100000"/>
              </a:lnSpc>
              <a:spcBef>
                <a:spcPts val="0"/>
              </a:spcBef>
              <a:spcAft>
                <a:spcPts val="600"/>
              </a:spcAft>
              <a:buClrTx/>
              <a:buSzTx/>
              <a:buFontTx/>
              <a:buAutoNum type="arabicPeriod"/>
              <a:tabLst/>
              <a:defRPr/>
            </a:pPr>
            <a:r>
              <a:rPr kumimoji="0" lang="en-US" sz="24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C</a:t>
            </a:r>
            <a:r>
              <a:rPr kumimoji="0" lang="en-US" sz="2400" u="none" strike="noStrike" kern="1200" cap="none" spc="0" normalizeH="0" baseline="0" noProof="0" dirty="0">
                <a:ln>
                  <a:noFill/>
                </a:ln>
                <a:solidFill>
                  <a:srgbClr val="E7E6E6">
                    <a:lumMod val="25000"/>
                  </a:srgbClr>
                </a:solidFill>
                <a:effectLst/>
                <a:uLnTx/>
                <a:uFillTx/>
                <a:latin typeface="Source Sans Pro Light" panose="020B0403030403020204" pitchFamily="34" charset="0"/>
                <a:ea typeface="Source Sans Pro Light" panose="020B0403030403020204" pitchFamily="34" charset="0"/>
              </a:rPr>
              <a:t>ollect data during </a:t>
            </a:r>
            <a:r>
              <a:rPr kumimoji="0" lang="en-US" sz="2400" b="1" u="sng" strike="noStrike" kern="1200" cap="none" spc="0" normalizeH="0" baseline="0" noProof="0" dirty="0">
                <a:ln>
                  <a:noFill/>
                </a:ln>
                <a:solidFill>
                  <a:srgbClr val="6F8F3C"/>
                </a:solidFill>
                <a:effectLst/>
                <a:uLnTx/>
                <a:uFillTx/>
                <a:latin typeface="Source Sans Pro SemiBold" panose="020B0603030403020204" pitchFamily="34" charset="0"/>
                <a:ea typeface="Source Sans Pro SemiBold" panose="020B0603030403020204" pitchFamily="34" charset="0"/>
              </a:rPr>
              <a:t>monitoring and adaptation</a:t>
            </a:r>
            <a:r>
              <a:rPr kumimoji="0" lang="en-US" sz="2400" b="1" u="none" strike="noStrike" kern="1200" cap="none" spc="0" normalizeH="0" baseline="0" noProof="0" dirty="0">
                <a:ln>
                  <a:noFill/>
                </a:ln>
                <a:solidFill>
                  <a:srgbClr val="002749"/>
                </a:solidFill>
                <a:effectLst/>
                <a:uLnTx/>
                <a:uFillTx/>
                <a:latin typeface="Source Sans Pro SemiBold" panose="020B0603030403020204" pitchFamily="34" charset="0"/>
                <a:ea typeface="Source Sans Pro SemiBold" panose="020B0603030403020204" pitchFamily="34" charset="0"/>
              </a:rPr>
              <a:t> </a:t>
            </a:r>
            <a:r>
              <a:rPr kumimoji="0" lang="en-US" sz="2400" u="none" strike="noStrike" kern="1200" cap="none" spc="0" normalizeH="0" baseline="0" noProof="0" dirty="0">
                <a:ln>
                  <a:noFill/>
                </a:ln>
                <a:solidFill>
                  <a:srgbClr val="E7E6E6">
                    <a:lumMod val="25000"/>
                  </a:srgbClr>
                </a:solidFill>
                <a:effectLst/>
                <a:uLnTx/>
                <a:uFillTx/>
                <a:latin typeface="Source Sans Pro Light" panose="020B0403030403020204" pitchFamily="34" charset="0"/>
                <a:ea typeface="Source Sans Pro Light" panose="020B0403030403020204" pitchFamily="34" charset="0"/>
              </a:rPr>
              <a:t>phases of the program to assess performance and course correct if necessary.</a:t>
            </a:r>
          </a:p>
          <a:p>
            <a:pPr marL="279400" marR="0" lvl="0" indent="-279400" algn="l" defTabSz="914400" rtl="0" eaLnBrk="1" fontAlgn="auto" latinLnBrk="0" hangingPunct="1">
              <a:lnSpc>
                <a:spcPct val="100000"/>
              </a:lnSpc>
              <a:spcBef>
                <a:spcPts val="0"/>
              </a:spcBef>
              <a:spcAft>
                <a:spcPts val="600"/>
              </a:spcAft>
              <a:buClr>
                <a:srgbClr val="002749"/>
              </a:buClr>
              <a:buSzTx/>
              <a:buFont typeface="+mj-lt"/>
              <a:buAutoNum type="arabicPeriod"/>
              <a:tabLst/>
              <a:defRPr/>
            </a:pPr>
            <a:r>
              <a:rPr kumimoji="0" lang="en-US" sz="2400" b="1" u="sng" strike="noStrike" kern="1200" cap="none" spc="0" normalizeH="0" baseline="0" noProof="0" dirty="0">
                <a:ln>
                  <a:noFill/>
                </a:ln>
                <a:solidFill>
                  <a:srgbClr val="7030A0"/>
                </a:solidFill>
                <a:effectLst/>
                <a:uLnTx/>
                <a:uFillTx/>
                <a:latin typeface="Source Sans Pro SemiBold" panose="020B0603030403020204" pitchFamily="34" charset="0"/>
                <a:ea typeface="Source Sans Pro SemiBold" panose="020B0603030403020204" pitchFamily="34" charset="0"/>
              </a:rPr>
              <a:t>Measure outcomes</a:t>
            </a:r>
            <a:r>
              <a:rPr kumimoji="0" lang="en-US" sz="2400" b="1" u="none" strike="noStrike" kern="1200" cap="none" spc="0" normalizeH="0" baseline="0" noProof="0" dirty="0">
                <a:ln>
                  <a:noFill/>
                </a:ln>
                <a:solidFill>
                  <a:srgbClr val="7030A0"/>
                </a:solidFill>
                <a:effectLst/>
                <a:uLnTx/>
                <a:uFillTx/>
                <a:latin typeface="Source Sans Pro SemiBold" panose="020B0603030403020204" pitchFamily="34" charset="0"/>
                <a:ea typeface="Source Sans Pro SemiBold" panose="020B0603030403020204" pitchFamily="34" charset="0"/>
              </a:rPr>
              <a:t> </a:t>
            </a:r>
            <a:r>
              <a:rPr kumimoji="0" lang="en-US" sz="2400" u="none" strike="noStrike" kern="1200" cap="none" spc="0" normalizeH="0" baseline="0" noProof="0" dirty="0">
                <a:ln>
                  <a:noFill/>
                </a:ln>
                <a:solidFill>
                  <a:srgbClr val="E7E6E6">
                    <a:lumMod val="25000"/>
                  </a:srgbClr>
                </a:solidFill>
                <a:effectLst/>
                <a:uLnTx/>
                <a:uFillTx/>
                <a:latin typeface="Source Sans Pro Light" panose="020B0403030403020204" pitchFamily="34" charset="0"/>
                <a:ea typeface="Source Sans Pro Light" panose="020B0403030403020204" pitchFamily="34" charset="0"/>
              </a:rPr>
              <a:t>during post-RBF program evaluation.</a:t>
            </a:r>
          </a:p>
          <a:p>
            <a:pPr marL="279400" marR="0" lvl="0" indent="-279400"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2400" u="none" strike="noStrike" kern="1200" cap="none" spc="0" normalizeH="0" baseline="0" noProof="0" dirty="0">
                <a:ln>
                  <a:noFill/>
                </a:ln>
                <a:solidFill>
                  <a:srgbClr val="E7E6E6">
                    <a:lumMod val="25000"/>
                  </a:srgbClr>
                </a:solidFill>
                <a:effectLst/>
                <a:uLnTx/>
                <a:uFillTx/>
                <a:latin typeface="Source Sans Pro Light" panose="020B0403030403020204" pitchFamily="34" charset="0"/>
                <a:ea typeface="Source Sans Pro Light" panose="020B0403030403020204" pitchFamily="34" charset="0"/>
              </a:rPr>
              <a:t>Follow i</a:t>
            </a:r>
            <a:r>
              <a:rPr kumimoji="0" lang="en-US" sz="2400" u="none" strike="noStrike" kern="1200" cap="none" spc="0" normalizeH="0" baseline="0" noProof="0" dirty="0">
                <a:ln>
                  <a:noFill/>
                </a:ln>
                <a:solidFill>
                  <a:srgbClr val="002749"/>
                </a:solidFill>
                <a:effectLst/>
                <a:uLnTx/>
                <a:uFillTx/>
                <a:latin typeface="Source Sans Pro Light" panose="020B0403030403020204" pitchFamily="34" charset="0"/>
                <a:ea typeface="Source Sans Pro Light" panose="020B0403030403020204" pitchFamily="34" charset="0"/>
              </a:rPr>
              <a:t>ndustry </a:t>
            </a:r>
            <a:r>
              <a:rPr kumimoji="0" lang="en-US" sz="2400" u="none" strike="noStrike" kern="1200" cap="none" spc="0" normalizeH="0" baseline="0" noProof="0" dirty="0">
                <a:ln>
                  <a:noFill/>
                </a:ln>
                <a:solidFill>
                  <a:srgbClr val="E7E6E6">
                    <a:lumMod val="25000"/>
                  </a:srgbClr>
                </a:solidFill>
                <a:effectLst/>
                <a:uLnTx/>
                <a:uFillTx/>
                <a:latin typeface="Source Sans Pro Light" panose="020B0403030403020204" pitchFamily="34" charset="0"/>
                <a:ea typeface="Source Sans Pro Light" panose="020B0403030403020204" pitchFamily="34" charset="0"/>
              </a:rPr>
              <a:t>standard  </a:t>
            </a:r>
            <a:r>
              <a:rPr kumimoji="0" lang="en-US" sz="2400" b="1" u="none" strike="noStrike" kern="1200" cap="none" spc="0" normalizeH="0" baseline="0" noProof="0" dirty="0">
                <a:ln>
                  <a:noFill/>
                </a:ln>
                <a:solidFill>
                  <a:srgbClr val="002749"/>
                </a:solidFill>
                <a:effectLst/>
                <a:uLnTx/>
                <a:uFillTx/>
                <a:latin typeface="Source Sans Pro SemiBold" panose="020B0603030403020204" pitchFamily="34" charset="0"/>
                <a:ea typeface="Source Sans Pro SemiBold" panose="020B0603030403020204" pitchFamily="34" charset="0"/>
                <a:hlinkClick r:id="rId4">
                  <a:extLst>
                    <a:ext uri="{A12FA001-AC4F-418D-AE19-62706E023703}">
                      <ahyp:hlinkClr xmlns:ahyp="http://schemas.microsoft.com/office/drawing/2018/hyperlinkcolor" val="tx"/>
                    </a:ext>
                  </a:extLst>
                </a:hlinkClick>
              </a:rPr>
              <a:t>PAYGo PERFORM </a:t>
            </a:r>
            <a:r>
              <a:rPr kumimoji="0" lang="en-US" sz="2400" u="none" strike="noStrike" kern="1200" cap="none" spc="0" normalizeH="0" baseline="0" noProof="0" dirty="0">
                <a:ln>
                  <a:noFill/>
                </a:ln>
                <a:solidFill>
                  <a:srgbClr val="E7E6E6">
                    <a:lumMod val="25000"/>
                  </a:srgbClr>
                </a:solidFill>
                <a:effectLst/>
                <a:uLnTx/>
                <a:uFillTx/>
                <a:latin typeface="Source Sans Pro Light" panose="020B0403030403020204" pitchFamily="34" charset="0"/>
                <a:ea typeface="Source Sans Pro Light" panose="020B0403030403020204" pitchFamily="34" charset="0"/>
              </a:rPr>
              <a:t>KPIs and calculations</a:t>
            </a:r>
          </a:p>
        </p:txBody>
      </p:sp>
      <p:graphicFrame>
        <p:nvGraphicFramePr>
          <p:cNvPr id="5" name="Diagram 4">
            <a:extLst>
              <a:ext uri="{FF2B5EF4-FFF2-40B4-BE49-F238E27FC236}">
                <a16:creationId xmlns:a16="http://schemas.microsoft.com/office/drawing/2014/main" id="{84CD09E0-6518-0A7D-9665-BC719A970A50}"/>
              </a:ext>
            </a:extLst>
          </p:cNvPr>
          <p:cNvGraphicFramePr/>
          <p:nvPr>
            <p:extLst>
              <p:ext uri="{D42A27DB-BD31-4B8C-83A1-F6EECF244321}">
                <p14:modId xmlns:p14="http://schemas.microsoft.com/office/powerpoint/2010/main" val="1208240849"/>
              </p:ext>
            </p:extLst>
          </p:nvPr>
        </p:nvGraphicFramePr>
        <p:xfrm>
          <a:off x="687721" y="1934694"/>
          <a:ext cx="3561479" cy="31399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Google Shape;333;p85">
            <a:extLst>
              <a:ext uri="{FF2B5EF4-FFF2-40B4-BE49-F238E27FC236}">
                <a16:creationId xmlns:a16="http://schemas.microsoft.com/office/drawing/2014/main" id="{6E896732-C8AC-A22D-EA50-C7BD66760EAC}"/>
              </a:ext>
            </a:extLst>
          </p:cNvPr>
          <p:cNvSpPr txBox="1">
            <a:spLocks/>
          </p:cNvSpPr>
          <p:nvPr/>
        </p:nvSpPr>
        <p:spPr>
          <a:xfrm>
            <a:off x="576072" y="5916174"/>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r>
              <a:rPr lang="en-GB" sz="2000" dirty="0">
                <a:sym typeface="Source Sans Pro"/>
              </a:rPr>
              <a:t>Incentives may be added over and above this – but this should be the minimum for all RBFs.</a:t>
            </a:r>
          </a:p>
        </p:txBody>
      </p:sp>
      <p:sp>
        <p:nvSpPr>
          <p:cNvPr id="8" name="Google Shape;333;p85">
            <a:extLst>
              <a:ext uri="{FF2B5EF4-FFF2-40B4-BE49-F238E27FC236}">
                <a16:creationId xmlns:a16="http://schemas.microsoft.com/office/drawing/2014/main" id="{65C8A20E-1363-A89F-225B-6CABDF24BD90}"/>
              </a:ext>
            </a:extLst>
          </p:cNvPr>
          <p:cNvSpPr txBox="1">
            <a:spLocks/>
          </p:cNvSpPr>
          <p:nvPr/>
        </p:nvSpPr>
        <p:spPr>
          <a:xfrm>
            <a:off x="-50941" y="788589"/>
            <a:ext cx="4684934"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a:r>
              <a:rPr lang="en-GB" sz="2000" b="0" dirty="0">
                <a:solidFill>
                  <a:schemeClr val="tx1">
                    <a:lumMod val="50000"/>
                    <a:lumOff val="50000"/>
                  </a:schemeClr>
                </a:solidFill>
                <a:latin typeface="Source Sans Pro" panose="020B0503030403020204" pitchFamily="34" charset="0"/>
                <a:ea typeface="Source Sans Pro" panose="020B0503030403020204" pitchFamily="34" charset="0"/>
                <a:sym typeface="Source Sans Pro"/>
              </a:rPr>
              <a:t>Repayment Rate and Ownership Rate</a:t>
            </a:r>
          </a:p>
        </p:txBody>
      </p:sp>
    </p:spTree>
    <p:extLst>
      <p:ext uri="{BB962C8B-B14F-4D97-AF65-F5344CB8AC3E}">
        <p14:creationId xmlns:p14="http://schemas.microsoft.com/office/powerpoint/2010/main" val="1972602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B8DDB-FFB3-F13A-127A-2E1FE227DBD5}"/>
            </a:ext>
          </a:extLst>
        </p:cNvPr>
        <p:cNvGrpSpPr/>
        <p:nvPr/>
      </p:nvGrpSpPr>
      <p:grpSpPr>
        <a:xfrm>
          <a:off x="0" y="0"/>
          <a:ext cx="0" cy="0"/>
          <a:chOff x="0" y="0"/>
          <a:chExt cx="0" cy="0"/>
        </a:xfrm>
      </p:grpSpPr>
      <p:sp>
        <p:nvSpPr>
          <p:cNvPr id="2" name="Google Shape;333;p85">
            <a:extLst>
              <a:ext uri="{FF2B5EF4-FFF2-40B4-BE49-F238E27FC236}">
                <a16:creationId xmlns:a16="http://schemas.microsoft.com/office/drawing/2014/main" id="{2D74280F-389D-3714-BCC8-B40DDF197F92}"/>
              </a:ext>
            </a:extLst>
          </p:cNvPr>
          <p:cNvSpPr txBox="1">
            <a:spLocks/>
          </p:cNvSpPr>
          <p:nvPr/>
        </p:nvSpPr>
        <p:spPr>
          <a:xfrm>
            <a:off x="472570" y="2055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sym typeface="Source Sans Pro"/>
              </a:rPr>
              <a:t>GOGLA’s guidance is not one-size-fits all </a:t>
            </a:r>
            <a:r>
              <a:rPr lang="en-GB" dirty="0">
                <a:sym typeface="Wingdings" pitchFamily="2" charset="2"/>
              </a:rPr>
              <a:t> it is a context-dependent menu of options</a:t>
            </a:r>
            <a:endParaRPr lang="en-GB" dirty="0">
              <a:sym typeface="Source Sans Pro"/>
            </a:endParaRPr>
          </a:p>
        </p:txBody>
      </p:sp>
      <p:sp>
        <p:nvSpPr>
          <p:cNvPr id="4" name="Shape 2">
            <a:extLst>
              <a:ext uri="{FF2B5EF4-FFF2-40B4-BE49-F238E27FC236}">
                <a16:creationId xmlns:a16="http://schemas.microsoft.com/office/drawing/2014/main" id="{76723C42-80D7-CA45-4C0B-65C18B71BB59}"/>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16" name="TextBox 15">
            <a:extLst>
              <a:ext uri="{FF2B5EF4-FFF2-40B4-BE49-F238E27FC236}">
                <a16:creationId xmlns:a16="http://schemas.microsoft.com/office/drawing/2014/main" id="{0C675F12-3E76-FB5E-AA71-D06E417A8918}"/>
              </a:ext>
            </a:extLst>
          </p:cNvPr>
          <p:cNvSpPr txBox="1"/>
          <p:nvPr/>
        </p:nvSpPr>
        <p:spPr>
          <a:xfrm>
            <a:off x="4491755" y="4889491"/>
            <a:ext cx="5760000" cy="1107996"/>
          </a:xfrm>
          <a:prstGeom prst="rect">
            <a:avLst/>
          </a:prstGeom>
          <a:noFill/>
        </p:spPr>
        <p:txBody>
          <a:bodyPr wrap="square" lIns="91440" tIns="45720" rIns="91440" bIns="45720" rtlCol="0" anchor="t">
            <a:spAutoFit/>
          </a:bodyPr>
          <a:lstStyle/>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DARES II</a:t>
            </a:r>
          </a:p>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Nigeria </a:t>
            </a:r>
            <a:r>
              <a:rPr kumimoji="0" lang="en-GB" sz="18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(2025 –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2749"/>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6F74DE92-A058-10C2-9C47-192220A89CC4}"/>
              </a:ext>
            </a:extLst>
          </p:cNvPr>
          <p:cNvPicPr>
            <a:picLocks noChangeAspect="1"/>
          </p:cNvPicPr>
          <p:nvPr/>
        </p:nvPicPr>
        <p:blipFill>
          <a:blip r:embed="rId3"/>
          <a:stretch>
            <a:fillRect/>
          </a:stretch>
        </p:blipFill>
        <p:spPr>
          <a:xfrm>
            <a:off x="518949" y="6418126"/>
            <a:ext cx="886265" cy="221379"/>
          </a:xfrm>
          <a:prstGeom prst="rect">
            <a:avLst/>
          </a:prstGeom>
        </p:spPr>
      </p:pic>
      <p:graphicFrame>
        <p:nvGraphicFramePr>
          <p:cNvPr id="5" name="Table 4">
            <a:extLst>
              <a:ext uri="{FF2B5EF4-FFF2-40B4-BE49-F238E27FC236}">
                <a16:creationId xmlns:a16="http://schemas.microsoft.com/office/drawing/2014/main" id="{EB2E5367-9B8B-AA18-73B6-38C348CAA2C1}"/>
              </a:ext>
            </a:extLst>
          </p:cNvPr>
          <p:cNvGraphicFramePr>
            <a:graphicFrameLocks noGrp="1"/>
          </p:cNvGraphicFramePr>
          <p:nvPr>
            <p:extLst>
              <p:ext uri="{D42A27DB-BD31-4B8C-83A1-F6EECF244321}">
                <p14:modId xmlns:p14="http://schemas.microsoft.com/office/powerpoint/2010/main" val="2254963531"/>
              </p:ext>
            </p:extLst>
          </p:nvPr>
        </p:nvGraphicFramePr>
        <p:xfrm>
          <a:off x="249854" y="1159037"/>
          <a:ext cx="11692292" cy="5074356"/>
        </p:xfrm>
        <a:graphic>
          <a:graphicData uri="http://schemas.openxmlformats.org/drawingml/2006/table">
            <a:tbl>
              <a:tblPr>
                <a:tableStyleId>{B301B821-A1FF-4177-AEE7-76D212191A09}</a:tableStyleId>
              </a:tblPr>
              <a:tblGrid>
                <a:gridCol w="383086">
                  <a:extLst>
                    <a:ext uri="{9D8B030D-6E8A-4147-A177-3AD203B41FA5}">
                      <a16:colId xmlns:a16="http://schemas.microsoft.com/office/drawing/2014/main" val="905966757"/>
                    </a:ext>
                  </a:extLst>
                </a:gridCol>
                <a:gridCol w="1347537">
                  <a:extLst>
                    <a:ext uri="{9D8B030D-6E8A-4147-A177-3AD203B41FA5}">
                      <a16:colId xmlns:a16="http://schemas.microsoft.com/office/drawing/2014/main" val="937489809"/>
                    </a:ext>
                  </a:extLst>
                </a:gridCol>
                <a:gridCol w="2397986">
                  <a:extLst>
                    <a:ext uri="{9D8B030D-6E8A-4147-A177-3AD203B41FA5}">
                      <a16:colId xmlns:a16="http://schemas.microsoft.com/office/drawing/2014/main" val="76931672"/>
                    </a:ext>
                  </a:extLst>
                </a:gridCol>
                <a:gridCol w="2688492">
                  <a:extLst>
                    <a:ext uri="{9D8B030D-6E8A-4147-A177-3AD203B41FA5}">
                      <a16:colId xmlns:a16="http://schemas.microsoft.com/office/drawing/2014/main" val="632519999"/>
                    </a:ext>
                  </a:extLst>
                </a:gridCol>
                <a:gridCol w="4875191">
                  <a:extLst>
                    <a:ext uri="{9D8B030D-6E8A-4147-A177-3AD203B41FA5}">
                      <a16:colId xmlns:a16="http://schemas.microsoft.com/office/drawing/2014/main" val="2981181992"/>
                    </a:ext>
                  </a:extLst>
                </a:gridCol>
              </a:tblGrid>
              <a:tr h="241401">
                <a:tc>
                  <a:txBody>
                    <a:bodyPr/>
                    <a:lstStyle/>
                    <a:p>
                      <a:pPr algn="l" rtl="0" fontAlgn="base"/>
                      <a:r>
                        <a:rPr lang="en-US" sz="1400" b="1" i="0">
                          <a:solidFill>
                            <a:schemeClr val="bg1"/>
                          </a:solidFill>
                          <a:effectLst/>
                          <a:latin typeface="Source Sans Pro"/>
                        </a:rPr>
                        <a:t>No.</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a:txBody>
                    <a:bodyPr/>
                    <a:lstStyle/>
                    <a:p>
                      <a:pPr algn="l" rtl="0" fontAlgn="base"/>
                      <a:r>
                        <a:rPr lang="en-US" sz="1400" b="1" i="0">
                          <a:solidFill>
                            <a:schemeClr val="bg1"/>
                          </a:solidFill>
                          <a:effectLst/>
                          <a:latin typeface="Source Sans Pro"/>
                        </a:rPr>
                        <a:t>RBF Stage</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a:txBody>
                    <a:bodyPr/>
                    <a:lstStyle/>
                    <a:p>
                      <a:pPr algn="ctr" rtl="0" fontAlgn="base"/>
                      <a:r>
                        <a:rPr lang="en-US" sz="1400" b="1">
                          <a:solidFill>
                            <a:schemeClr val="bg1"/>
                          </a:solidFill>
                          <a:effectLst/>
                          <a:latin typeface="Source Sans Pro"/>
                        </a:rPr>
                        <a:t>Minimum Practice</a:t>
                      </a:r>
                      <a:endParaRPr lang="en-US" sz="1400" b="0" i="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a:txBody>
                    <a:bodyPr/>
                    <a:lstStyle/>
                    <a:p>
                      <a:pPr algn="ctr" rtl="0" fontAlgn="base"/>
                      <a:r>
                        <a:rPr lang="en-US" sz="1400" b="1">
                          <a:solidFill>
                            <a:schemeClr val="bg1"/>
                          </a:solidFill>
                          <a:effectLst/>
                          <a:latin typeface="Source Sans Pro"/>
                        </a:rPr>
                        <a:t>+ More Advanced</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a:txBody>
                    <a:bodyPr/>
                    <a:lstStyle/>
                    <a:p>
                      <a:pPr algn="ctr" rtl="0" fontAlgn="base"/>
                      <a:r>
                        <a:rPr lang="en-US" sz="1400" b="1" dirty="0">
                          <a:solidFill>
                            <a:schemeClr val="bg1"/>
                          </a:solidFill>
                          <a:effectLst/>
                          <a:latin typeface="Source Sans Pro"/>
                        </a:rPr>
                        <a:t>++ Most Advanced</a:t>
                      </a:r>
                      <a:endParaRPr lang="en-US" sz="1400" b="1" i="0" dirty="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1122774362"/>
                  </a:ext>
                </a:extLst>
              </a:tr>
              <a:tr h="1006866">
                <a:tc>
                  <a:txBody>
                    <a:bodyPr/>
                    <a:lstStyle/>
                    <a:p>
                      <a:pPr algn="l" rtl="0" fontAlgn="base"/>
                      <a:r>
                        <a:rPr lang="en-US" sz="1500" b="1" i="0">
                          <a:solidFill>
                            <a:schemeClr val="bg1"/>
                          </a:solidFill>
                          <a:effectLst/>
                          <a:latin typeface="Source Sans Pro"/>
                        </a:rPr>
                        <a:t>1</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7941E"/>
                    </a:solidFill>
                  </a:tcPr>
                </a:tc>
                <a:tc>
                  <a:txBody>
                    <a:bodyPr/>
                    <a:lstStyle/>
                    <a:p>
                      <a:pPr algn="l" rtl="0" fontAlgn="base"/>
                      <a:r>
                        <a:rPr lang="en-US" sz="1500" b="1" i="0">
                          <a:solidFill>
                            <a:schemeClr val="bg1"/>
                          </a:solidFill>
                          <a:effectLst/>
                          <a:latin typeface="Source Sans Pro"/>
                        </a:rPr>
                        <a:t>Market Mapping &amp; Design</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7941E"/>
                    </a:solidFill>
                  </a:tcPr>
                </a:tc>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en-US" sz="1400" b="0" i="0" dirty="0">
                          <a:solidFill>
                            <a:schemeClr val="bg1">
                              <a:lumMod val="65000"/>
                            </a:schemeClr>
                          </a:solidFill>
                          <a:effectLst/>
                          <a:latin typeface="Source Sans Pro Light" panose="020B0403030403020204" pitchFamily="34" charset="0"/>
                          <a:ea typeface="Source Sans Pro Light" panose="020B0403030403020204" pitchFamily="34" charset="0"/>
                        </a:rPr>
                        <a:t>Not strictly necessary with other minimums in place.</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en-US" sz="1400" b="0" i="0">
                          <a:effectLst/>
                          <a:latin typeface="Source Sans Pro Light" panose="020B0403030403020204" pitchFamily="34" charset="0"/>
                          <a:ea typeface="Source Sans Pro Light" panose="020B0403030403020204" pitchFamily="34" charset="0"/>
                        </a:rPr>
                        <a:t>Use data on market level repayment and ownership outcomes to understand national performance levels and baseline capacity among companies.</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rtl="0" eaLnBrk="1" fontAlgn="base" latinLnBrk="0" hangingPunct="1">
                        <a:lnSpc>
                          <a:spcPct val="100000"/>
                        </a:lnSpc>
                        <a:spcBef>
                          <a:spcPts val="0"/>
                        </a:spcBef>
                        <a:spcAft>
                          <a:spcPts val="0"/>
                        </a:spcAft>
                        <a:buClr>
                          <a:srgbClr val="000000"/>
                        </a:buClr>
                        <a:buSzTx/>
                        <a:buNone/>
                      </a:pPr>
                      <a:r>
                        <a:rPr lang="en-US" sz="1400" b="0" i="0">
                          <a:effectLst/>
                          <a:latin typeface="Source Sans Pro Light" panose="020B0403030403020204" pitchFamily="34" charset="0"/>
                          <a:ea typeface="Source Sans Pro Light" panose="020B0403030403020204" pitchFamily="34" charset="0"/>
                        </a:rPr>
                        <a:t>Use market data and insights to:</a:t>
                      </a:r>
                    </a:p>
                    <a:p>
                      <a:pPr marL="179388" marR="0" lvl="0" indent="-179388" algn="l" rtl="0" eaLnBrk="1" fontAlgn="base" latinLnBrk="0" hangingPunct="1">
                        <a:lnSpc>
                          <a:spcPct val="100000"/>
                        </a:lnSpc>
                        <a:spcBef>
                          <a:spcPts val="0"/>
                        </a:spcBef>
                        <a:spcAft>
                          <a:spcPts val="0"/>
                        </a:spcAft>
                        <a:buClr>
                          <a:srgbClr val="000000"/>
                        </a:buClr>
                        <a:buSzTx/>
                        <a:buFont typeface="Arial" panose="020B0604020202020204" pitchFamily="34" charset="0"/>
                        <a:buChar char="•"/>
                        <a:tabLst/>
                      </a:pPr>
                      <a:r>
                        <a:rPr lang="en-US" sz="1400" b="0" i="0" u="none" strike="noStrike" noProof="0">
                          <a:solidFill>
                            <a:srgbClr val="002749"/>
                          </a:solidFill>
                          <a:effectLst/>
                          <a:latin typeface="Source Sans Pro Light" panose="020B0403030403020204" pitchFamily="34" charset="0"/>
                          <a:ea typeface="Source Sans Pro Light" panose="020B0403030403020204" pitchFamily="34" charset="0"/>
                        </a:rPr>
                        <a:t>Establish targets for RR and OR.</a:t>
                      </a:r>
                      <a:endParaRPr lang="en-US" sz="1400" b="0" i="0">
                        <a:effectLst/>
                        <a:latin typeface="Source Sans Pro Light" panose="020B0403030403020204" pitchFamily="34" charset="0"/>
                        <a:ea typeface="Source Sans Pro Light" panose="020B0403030403020204" pitchFamily="34" charset="0"/>
                      </a:endParaRPr>
                    </a:p>
                    <a:p>
                      <a:pPr marL="179388" marR="0" lvl="0" indent="-179388" algn="l">
                        <a:lnSpc>
                          <a:spcPct val="100000"/>
                        </a:lnSpc>
                        <a:spcBef>
                          <a:spcPts val="0"/>
                        </a:spcBef>
                        <a:spcAft>
                          <a:spcPts val="0"/>
                        </a:spcAft>
                        <a:buClr>
                          <a:srgbClr val="000000"/>
                        </a:buClr>
                        <a:buSzTx/>
                        <a:buFont typeface="Arial" panose="020B0604020202020204" pitchFamily="34" charset="0"/>
                        <a:buChar char="•"/>
                        <a:tabLst/>
                      </a:pPr>
                      <a:r>
                        <a:rPr lang="en-US" sz="1400" b="0" i="0">
                          <a:effectLst/>
                          <a:latin typeface="Source Sans Pro Light" panose="020B0403030403020204" pitchFamily="34" charset="0"/>
                          <a:ea typeface="Source Sans Pro Light" panose="020B0403030403020204" pitchFamily="34" charset="0"/>
                        </a:rPr>
                        <a:t>Inform TA offerings (credit risk, IT capacity)</a:t>
                      </a:r>
                      <a:endParaRPr lang="en-US" b="0" i="0">
                        <a:latin typeface="Source Sans Pro Light" panose="020B0403030403020204" pitchFamily="34" charset="0"/>
                        <a:ea typeface="Source Sans Pro Light" panose="020B0403030403020204" pitchFamily="34" charset="0"/>
                      </a:endParaRPr>
                    </a:p>
                    <a:p>
                      <a:pPr marL="179388" marR="0" lvl="0" indent="-179388" algn="l" defTabSz="914400">
                        <a:lnSpc>
                          <a:spcPct val="100000"/>
                        </a:lnSpc>
                        <a:spcBef>
                          <a:spcPts val="0"/>
                        </a:spcBef>
                        <a:spcAft>
                          <a:spcPts val="0"/>
                        </a:spcAft>
                        <a:buClr>
                          <a:srgbClr val="000000"/>
                        </a:buClr>
                        <a:buSzTx/>
                        <a:buFont typeface="Arial" panose="020B0604020202020204" pitchFamily="34" charset="0"/>
                        <a:buChar char="•"/>
                        <a:tabLst/>
                        <a:defRPr/>
                      </a:pPr>
                      <a:r>
                        <a:rPr lang="en-US" sz="1400" b="0" i="0">
                          <a:effectLst/>
                          <a:latin typeface="Source Sans Pro Light" panose="020B0403030403020204" pitchFamily="34" charset="0"/>
                          <a:ea typeface="Source Sans Pro Light" panose="020B0403030403020204" pitchFamily="34" charset="0"/>
                        </a:rPr>
                        <a:t>Determine whether to include repayment-based incentives and the appropriate level of thresholds</a:t>
                      </a:r>
                      <a:endParaRPr lang="en-US" b="0" i="0">
                        <a:latin typeface="Source Sans Pro Light" panose="020B0403030403020204" pitchFamily="34" charset="0"/>
                        <a:ea typeface="Source Sans Pro Light" panose="020B0403030403020204" pitchFamily="34" charset="0"/>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645832590"/>
                  </a:ext>
                </a:extLst>
              </a:tr>
              <a:tr h="1006866">
                <a:tc>
                  <a:txBody>
                    <a:bodyPr/>
                    <a:lstStyle/>
                    <a:p>
                      <a:pPr algn="l" rtl="0" fontAlgn="base"/>
                      <a:r>
                        <a:rPr lang="en-US" sz="1500" b="1" i="0">
                          <a:solidFill>
                            <a:schemeClr val="bg1"/>
                          </a:solidFill>
                          <a:effectLst/>
                          <a:latin typeface="Source Sans Pro"/>
                        </a:rPr>
                        <a:t>2</a:t>
                      </a:r>
                      <a:endParaRPr lang="en-US" sz="1500" b="0" i="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A9AC3"/>
                    </a:solidFill>
                  </a:tcPr>
                </a:tc>
                <a:tc>
                  <a:txBody>
                    <a:bodyPr/>
                    <a:lstStyle/>
                    <a:p>
                      <a:pPr algn="l" rtl="0" fontAlgn="base"/>
                      <a:r>
                        <a:rPr lang="en-US" sz="1500" b="1">
                          <a:solidFill>
                            <a:schemeClr val="bg1"/>
                          </a:solidFill>
                          <a:effectLst/>
                          <a:latin typeface="Source Sans Pro"/>
                        </a:rPr>
                        <a:t>Company Selection</a:t>
                      </a:r>
                      <a:endParaRPr lang="en-US" sz="1500" b="0">
                        <a:solidFill>
                          <a:schemeClr val="bg1"/>
                        </a:solidFill>
                        <a:effectLst/>
                        <a:latin typeface="Source Sans Pro"/>
                      </a:endParaRPr>
                    </a:p>
                    <a:p>
                      <a:pPr algn="l" rtl="0" fontAlgn="base"/>
                      <a:endParaRPr lang="en-US" sz="1500" b="0" i="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0A9AC3"/>
                    </a:solidFill>
                  </a:tcPr>
                </a:tc>
                <a:tc>
                  <a:txBody>
                    <a:bodyPr/>
                    <a:lstStyle/>
                    <a:p>
                      <a:pPr algn="l" rtl="0" fontAlgn="base"/>
                      <a:r>
                        <a:rPr lang="en-US" sz="1400" b="0" i="0">
                          <a:effectLst/>
                          <a:latin typeface="Source Sans Pro Light" panose="020B0403030403020204" pitchFamily="34" charset="0"/>
                          <a:ea typeface="Source Sans Pro Light" panose="020B0403030403020204" pitchFamily="34" charset="0"/>
                        </a:rPr>
                        <a:t>Require companies to provide data on historical RR and OR for baseline, or to indicate that the data cannot be provided.*</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0" indent="0" algn="l" rtl="0" fontAlgn="base">
                        <a:buFont typeface="Arial" panose="020B0604020202020204" pitchFamily="34" charset="0"/>
                        <a:buNone/>
                      </a:pPr>
                      <a:r>
                        <a:rPr lang="en-US" sz="1400" b="0" i="0">
                          <a:effectLst/>
                          <a:latin typeface="Source Sans Pro Light" panose="020B0403030403020204" pitchFamily="34" charset="0"/>
                          <a:ea typeface="Source Sans Pro Light" panose="020B0403030403020204" pitchFamily="34" charset="0"/>
                        </a:rPr>
                        <a:t>Require companies to provide historical data on RR and OR (or the source data for deriving these metrics) as a precondition.</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179388" indent="-168275" algn="l" rtl="0" fontAlgn="base">
                        <a:buFont typeface="Arial" panose="020B0604020202020204" pitchFamily="34" charset="0"/>
                        <a:buChar char="•"/>
                        <a:tabLst/>
                      </a:pPr>
                      <a:r>
                        <a:rPr lang="en-US" sz="1400" b="0" i="0">
                          <a:effectLst/>
                          <a:latin typeface="Source Sans Pro Light" panose="020B0403030403020204" pitchFamily="34" charset="0"/>
                          <a:ea typeface="Source Sans Pro Light" panose="020B0403030403020204" pitchFamily="34" charset="0"/>
                        </a:rPr>
                        <a:t>Identify specific companies for TA support (credit risk management, IT &amp; data capacity, etc.)</a:t>
                      </a:r>
                    </a:p>
                    <a:p>
                      <a:pPr marL="179388" marR="0" lvl="0" indent="-168275" algn="l" rtl="0" eaLnBrk="1" fontAlgn="base" latinLnBrk="0" hangingPunct="1">
                        <a:lnSpc>
                          <a:spcPct val="100000"/>
                        </a:lnSpc>
                        <a:spcBef>
                          <a:spcPts val="0"/>
                        </a:spcBef>
                        <a:spcAft>
                          <a:spcPts val="0"/>
                        </a:spcAft>
                        <a:buClr>
                          <a:srgbClr val="000000"/>
                        </a:buClr>
                        <a:buSzTx/>
                        <a:buFont typeface="Arial" panose="020B0604020202020204" pitchFamily="34" charset="0"/>
                        <a:buChar char="•"/>
                        <a:tabLst/>
                      </a:pPr>
                      <a:r>
                        <a:rPr lang="en-US" sz="1400" b="0" i="0">
                          <a:effectLst/>
                          <a:latin typeface="Source Sans Pro Light" panose="020B0403030403020204" pitchFamily="34" charset="0"/>
                          <a:ea typeface="Source Sans Pro Light" panose="020B0403030403020204" pitchFamily="34" charset="0"/>
                        </a:rPr>
                        <a:t>For markets with highly developed consumer finance practice and performance levels, use historical results as selection criteria / gating.</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40827782"/>
                  </a:ext>
                </a:extLst>
              </a:tr>
              <a:tr h="665141">
                <a:tc>
                  <a:txBody>
                    <a:bodyPr/>
                    <a:lstStyle/>
                    <a:p>
                      <a:pPr algn="l" rtl="0" fontAlgn="base"/>
                      <a:r>
                        <a:rPr lang="en-US" sz="1500" b="1">
                          <a:solidFill>
                            <a:schemeClr val="bg1"/>
                          </a:solidFill>
                          <a:effectLst/>
                          <a:latin typeface="Source Sans Pro"/>
                        </a:rPr>
                        <a:t>3</a:t>
                      </a:r>
                      <a:r>
                        <a:rPr lang="en-US" sz="1500" b="0">
                          <a:solidFill>
                            <a:schemeClr val="bg1"/>
                          </a:solidFill>
                          <a:effectLst/>
                          <a:latin typeface="Source Sans Pro"/>
                        </a:rPr>
                        <a:t> </a:t>
                      </a:r>
                      <a:endParaRPr lang="en-US" sz="1500" b="0" i="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C80750"/>
                    </a:solidFill>
                  </a:tcPr>
                </a:tc>
                <a:tc>
                  <a:txBody>
                    <a:bodyPr/>
                    <a:lstStyle/>
                    <a:p>
                      <a:pPr algn="l" rtl="0" fontAlgn="base"/>
                      <a:r>
                        <a:rPr lang="en-US" sz="1500" b="1">
                          <a:solidFill>
                            <a:schemeClr val="bg1"/>
                          </a:solidFill>
                          <a:effectLst/>
                          <a:latin typeface="Source Sans Pro"/>
                        </a:rPr>
                        <a:t>Incentive Verification &amp; Disbursement</a:t>
                      </a:r>
                      <a:endParaRPr lang="en-US" sz="1500" b="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C80750"/>
                    </a:solidFill>
                  </a:tcPr>
                </a:tc>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en-US" sz="1400" b="0" i="0">
                          <a:solidFill>
                            <a:schemeClr val="bg1">
                              <a:lumMod val="65000"/>
                            </a:schemeClr>
                          </a:solidFill>
                          <a:effectLst/>
                          <a:latin typeface="Source Sans Pro Light" panose="020B0403030403020204" pitchFamily="34" charset="0"/>
                          <a:ea typeface="Source Sans Pro Light" panose="020B0403030403020204" pitchFamily="34" charset="0"/>
                        </a:rPr>
                        <a:t>Not strictly necessary with other minimums in place.</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l" rtl="0" fontAlgn="base"/>
                      <a:r>
                        <a:rPr lang="en-US" sz="1400" b="0" i="0">
                          <a:effectLst/>
                          <a:latin typeface="Source Sans Pro Light" panose="020B0403030403020204" pitchFamily="34" charset="0"/>
                          <a:ea typeface="Source Sans Pro Light" panose="020B0403030403020204" pitchFamily="34" charset="0"/>
                        </a:rPr>
                        <a:t>Financial incentive for RR above pre-defined level, e.g. RR at 90/180 days (for individual customers). </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l" rtl="0" fontAlgn="base"/>
                      <a:r>
                        <a:rPr lang="en-US" sz="1400" b="0" i="0">
                          <a:effectLst/>
                          <a:latin typeface="Source Sans Pro Light" panose="020B0403030403020204" pitchFamily="34" charset="0"/>
                          <a:ea typeface="Source Sans Pro Light" panose="020B0403030403020204" pitchFamily="34" charset="0"/>
                        </a:rPr>
                        <a:t>Design claims eligibility or incentives based on more advanced metrics (e.g. RR at 90/180 days for monthly sales cohorts). </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041123156"/>
                  </a:ext>
                </a:extLst>
              </a:tr>
              <a:tr h="1006866">
                <a:tc>
                  <a:txBody>
                    <a:bodyPr/>
                    <a:lstStyle/>
                    <a:p>
                      <a:pPr algn="l" rtl="0" fontAlgn="base"/>
                      <a:r>
                        <a:rPr lang="en-US" sz="1500" b="1">
                          <a:solidFill>
                            <a:schemeClr val="bg1"/>
                          </a:solidFill>
                          <a:effectLst/>
                          <a:latin typeface="Source Sans Pro"/>
                        </a:rPr>
                        <a:t>4</a:t>
                      </a:r>
                      <a:r>
                        <a:rPr lang="en-US" sz="1500" b="0">
                          <a:solidFill>
                            <a:schemeClr val="bg1"/>
                          </a:solidFill>
                          <a:effectLst/>
                          <a:latin typeface="Source Sans Pro"/>
                        </a:rPr>
                        <a:t> </a:t>
                      </a:r>
                      <a:endParaRPr lang="en-US" sz="1500" b="0" i="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6F8F3C"/>
                    </a:solidFill>
                  </a:tcPr>
                </a:tc>
                <a:tc>
                  <a:txBody>
                    <a:bodyPr/>
                    <a:lstStyle/>
                    <a:p>
                      <a:pPr algn="l" rtl="0" fontAlgn="base"/>
                      <a:r>
                        <a:rPr lang="en-US" sz="1500" b="1">
                          <a:solidFill>
                            <a:schemeClr val="bg1"/>
                          </a:solidFill>
                          <a:effectLst/>
                          <a:latin typeface="Source Sans Pro"/>
                        </a:rPr>
                        <a:t>Program Monitoring &amp; Adaptation</a:t>
                      </a:r>
                      <a:r>
                        <a:rPr lang="en-US" sz="1500" b="0">
                          <a:solidFill>
                            <a:schemeClr val="bg1"/>
                          </a:solidFill>
                          <a:effectLst/>
                          <a:latin typeface="Source Sans Pro"/>
                        </a:rPr>
                        <a:t> </a:t>
                      </a:r>
                      <a:endParaRPr lang="en-US" sz="1500" b="0" i="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6F8F3C"/>
                    </a:solidFill>
                  </a:tcPr>
                </a:tc>
                <a:tc>
                  <a:txBody>
                    <a:bodyPr/>
                    <a:lstStyle/>
                    <a:p>
                      <a:pPr marL="0" marR="0" lvl="0" indent="0" algn="l" defTabSz="914400" rtl="0" eaLnBrk="1" fontAlgn="base" latinLnBrk="0" hangingPunct="1">
                        <a:lnSpc>
                          <a:spcPct val="100000"/>
                        </a:lnSpc>
                        <a:spcBef>
                          <a:spcPts val="0"/>
                        </a:spcBef>
                        <a:spcAft>
                          <a:spcPts val="0"/>
                        </a:spcAft>
                        <a:buClr>
                          <a:srgbClr val="000000"/>
                        </a:buClr>
                        <a:buSzTx/>
                        <a:buFont typeface="Arial"/>
                        <a:buNone/>
                        <a:tabLst/>
                        <a:defRPr/>
                      </a:pPr>
                      <a:r>
                        <a:rPr lang="en-US" sz="1400" b="0" i="0">
                          <a:effectLst/>
                          <a:latin typeface="Source Sans Pro Light" panose="020B0403030403020204" pitchFamily="34" charset="0"/>
                          <a:ea typeface="Source Sans Pro Light" panose="020B0403030403020204" pitchFamily="34" charset="0"/>
                        </a:rPr>
                        <a:t>Require company reporting on RR and OR on all claims.</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0" indent="0" algn="l" rtl="0" fontAlgn="base">
                        <a:buFont typeface="Arial" panose="020B0604020202020204" pitchFamily="34" charset="0"/>
                        <a:buNone/>
                        <a:tabLst/>
                      </a:pPr>
                      <a:r>
                        <a:rPr lang="en-US" sz="1400" b="0" i="0" u="none" strike="noStrike" cap="none">
                          <a:solidFill>
                            <a:schemeClr val="dk1"/>
                          </a:solidFill>
                          <a:effectLst/>
                          <a:latin typeface="Source Sans Pro Light" panose="020B0403030403020204" pitchFamily="34" charset="0"/>
                          <a:ea typeface="Source Sans Pro Light" panose="020B0403030403020204" pitchFamily="34" charset="0"/>
                          <a:cs typeface="+mn-cs"/>
                          <a:sym typeface="Arial"/>
                        </a:rPr>
                        <a:t>Engage companies and re-define incentive verification &amp; disbursement triggers if needed.</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179388" indent="-179388" algn="l" rtl="0" fontAlgn="base">
                        <a:buFont typeface="Arial" panose="020B0604020202020204" pitchFamily="34" charset="0"/>
                        <a:buChar char="•"/>
                        <a:tabLst/>
                      </a:pPr>
                      <a:r>
                        <a:rPr lang="en-US" sz="1400" b="0" i="0">
                          <a:effectLst/>
                          <a:latin typeface="Source Sans Pro Light" panose="020B0403030403020204" pitchFamily="34" charset="0"/>
                          <a:ea typeface="Source Sans Pro Light" panose="020B0403030403020204" pitchFamily="34" charset="0"/>
                        </a:rPr>
                        <a:t>Require real-time / near real-time reporting &amp; monitoring on RR and OR performance of past claims.</a:t>
                      </a:r>
                      <a:endParaRPr lang="en-US" b="0" i="0">
                        <a:latin typeface="Source Sans Pro Light" panose="020B0403030403020204" pitchFamily="34" charset="0"/>
                        <a:ea typeface="Source Sans Pro Light" panose="020B0403030403020204" pitchFamily="34" charset="0"/>
                      </a:endParaRPr>
                    </a:p>
                    <a:p>
                      <a:pPr marL="179388" lvl="0" indent="-179388" algn="l">
                        <a:buFont typeface="Arial" panose="020B0604020202020204" pitchFamily="34" charset="0"/>
                        <a:buChar char="•"/>
                        <a:tabLst/>
                      </a:pPr>
                      <a:r>
                        <a:rPr lang="en-US" sz="1400" b="0" i="0">
                          <a:effectLst/>
                          <a:latin typeface="Source Sans Pro Light" panose="020B0403030403020204" pitchFamily="34" charset="0"/>
                          <a:ea typeface="Source Sans Pro Light" panose="020B0403030403020204" pitchFamily="34" charset="0"/>
                        </a:rPr>
                        <a:t>TA / incentives to support reporting capacity.</a:t>
                      </a:r>
                      <a:endParaRPr lang="en-US" b="0" i="0">
                        <a:latin typeface="Source Sans Pro Light" panose="020B0403030403020204" pitchFamily="34" charset="0"/>
                        <a:ea typeface="Source Sans Pro Light" panose="020B0403030403020204" pitchFamily="34" charset="0"/>
                      </a:endParaRPr>
                    </a:p>
                    <a:p>
                      <a:pPr marL="179388" indent="-179388" algn="l" rtl="0" fontAlgn="base">
                        <a:buFont typeface="Arial" panose="020B0604020202020204" pitchFamily="34" charset="0"/>
                        <a:buChar char="•"/>
                        <a:tabLst/>
                      </a:pPr>
                      <a:r>
                        <a:rPr lang="en-US" sz="1400" b="0" i="0">
                          <a:effectLst/>
                          <a:latin typeface="Source Sans Pro Light" panose="020B0403030403020204" pitchFamily="34" charset="0"/>
                          <a:ea typeface="Source Sans Pro Light" panose="020B0403030403020204" pitchFamily="34" charset="0"/>
                        </a:rPr>
                        <a:t>Redirect project elements mid-way based on RR data in order to meet outcome targets.</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157989346"/>
                  </a:ext>
                </a:extLst>
              </a:tr>
              <a:tr h="624134">
                <a:tc>
                  <a:txBody>
                    <a:bodyPr/>
                    <a:lstStyle/>
                    <a:p>
                      <a:pPr algn="l" rtl="0" fontAlgn="base"/>
                      <a:r>
                        <a:rPr lang="en-US" sz="1500" b="1" i="0">
                          <a:solidFill>
                            <a:schemeClr val="bg1"/>
                          </a:solidFill>
                          <a:effectLst/>
                          <a:latin typeface="Source Sans Pro"/>
                        </a:rPr>
                        <a:t>5</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7030A0"/>
                    </a:solidFill>
                  </a:tcPr>
                </a:tc>
                <a:tc>
                  <a:txBody>
                    <a:bodyPr/>
                    <a:lstStyle/>
                    <a:p>
                      <a:pPr algn="l" rtl="0" fontAlgn="base"/>
                      <a:r>
                        <a:rPr lang="en-US" sz="1500" b="1">
                          <a:solidFill>
                            <a:schemeClr val="bg1"/>
                          </a:solidFill>
                          <a:effectLst/>
                          <a:latin typeface="Source Sans Pro"/>
                        </a:rPr>
                        <a:t>Post-Program Evaluation</a:t>
                      </a:r>
                      <a:endParaRPr lang="en-US" sz="1500" b="1" i="0">
                        <a:solidFill>
                          <a:schemeClr val="bg1"/>
                        </a:solidFill>
                        <a:effectLst/>
                        <a:latin typeface="Source Sans Pro"/>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7030A0"/>
                    </a:solidFill>
                  </a:tcPr>
                </a:tc>
                <a:tc>
                  <a:txBody>
                    <a:bodyPr/>
                    <a:lstStyle/>
                    <a:p>
                      <a:pPr marL="0" lvl="0" indent="0" algn="l">
                        <a:buNone/>
                      </a:pPr>
                      <a:r>
                        <a:rPr lang="en-US" sz="1400" b="0" i="0" u="none" strike="noStrike" noProof="0">
                          <a:solidFill>
                            <a:srgbClr val="002749"/>
                          </a:solidFill>
                          <a:effectLst/>
                          <a:latin typeface="Source Sans Pro Light" panose="020B0403030403020204" pitchFamily="34" charset="0"/>
                          <a:ea typeface="Source Sans Pro Light" panose="020B0403030403020204" pitchFamily="34" charset="0"/>
                        </a:rPr>
                        <a:t>RR and OR included in post-program evaluation.  Findings inform future RBFs.</a:t>
                      </a: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a:lnSpc>
                          <a:spcPct val="100000"/>
                        </a:lnSpc>
                        <a:spcBef>
                          <a:spcPts val="0"/>
                        </a:spcBef>
                        <a:spcAft>
                          <a:spcPts val="0"/>
                        </a:spcAft>
                        <a:buNone/>
                      </a:pPr>
                      <a:r>
                        <a:rPr lang="en-US" sz="1400" b="0" i="0" u="none" strike="noStrike" noProof="0">
                          <a:solidFill>
                            <a:srgbClr val="002749"/>
                          </a:solidFill>
                          <a:effectLst/>
                          <a:latin typeface="Source Sans Pro Light" panose="020B0403030403020204" pitchFamily="34" charset="0"/>
                          <a:ea typeface="Source Sans Pro Light" panose="020B0403030403020204" pitchFamily="34" charset="0"/>
                        </a:rPr>
                        <a:t>Publish findings on impact of program on RR and OR as part of overall success indicators.</a:t>
                      </a:r>
                      <a:endParaRPr lang="en-US" sz="1400" b="0" i="0">
                        <a:effectLst/>
                        <a:latin typeface="Source Sans Pro Light" panose="020B0403030403020204" pitchFamily="34" charset="0"/>
                        <a:ea typeface="Source Sans Pro Light" panose="020B0403030403020204" pitchFamily="34" charset="0"/>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marL="0" marR="0" lvl="0" indent="0" algn="l" rtl="0" eaLnBrk="1" fontAlgn="base" latinLnBrk="0" hangingPunct="1">
                        <a:lnSpc>
                          <a:spcPct val="100000"/>
                        </a:lnSpc>
                        <a:spcBef>
                          <a:spcPts val="0"/>
                        </a:spcBef>
                        <a:spcAft>
                          <a:spcPts val="0"/>
                        </a:spcAft>
                        <a:buClr>
                          <a:srgbClr val="000000"/>
                        </a:buClr>
                        <a:buSzTx/>
                        <a:buFont typeface="Arial" panose="020B0604020202020204" pitchFamily="34" charset="0"/>
                        <a:buNone/>
                      </a:pPr>
                      <a:r>
                        <a:rPr lang="en-US" sz="1400" b="0" i="0" u="none" strike="noStrike" noProof="0" dirty="0">
                          <a:solidFill>
                            <a:srgbClr val="002749"/>
                          </a:solidFill>
                          <a:effectLst/>
                          <a:latin typeface="Source Sans Pro Light" panose="020B0403030403020204" pitchFamily="34" charset="0"/>
                          <a:ea typeface="Source Sans Pro Light" panose="020B0403030403020204" pitchFamily="34" charset="0"/>
                        </a:rPr>
                        <a:t>Contribute to meta studies and other broader work on the impact of RBF programs on RR and OR.</a:t>
                      </a:r>
                      <a:endParaRPr lang="en-US" b="0" i="0" dirty="0">
                        <a:latin typeface="Source Sans Pro Light" panose="020B0403030403020204" pitchFamily="34" charset="0"/>
                        <a:ea typeface="Source Sans Pro Light" panose="020B0403030403020204" pitchFamily="34" charset="0"/>
                      </a:endParaRPr>
                    </a:p>
                  </a:txBody>
                  <a:tcPr marL="55786" marR="55786" marT="27893" marB="27893">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264580507"/>
                  </a:ext>
                </a:extLst>
              </a:tr>
            </a:tbl>
          </a:graphicData>
        </a:graphic>
      </p:graphicFrame>
      <p:sp>
        <p:nvSpPr>
          <p:cNvPr id="6" name="TextBox 5">
            <a:extLst>
              <a:ext uri="{FF2B5EF4-FFF2-40B4-BE49-F238E27FC236}">
                <a16:creationId xmlns:a16="http://schemas.microsoft.com/office/drawing/2014/main" id="{52B5F1DB-1637-E094-E297-E071EEE2CB5D}"/>
              </a:ext>
            </a:extLst>
          </p:cNvPr>
          <p:cNvSpPr txBox="1"/>
          <p:nvPr/>
        </p:nvSpPr>
        <p:spPr>
          <a:xfrm>
            <a:off x="1964727" y="6382621"/>
            <a:ext cx="11947585" cy="2923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a:ln>
                  <a:noFill/>
                </a:ln>
                <a:solidFill>
                  <a:srgbClr val="FFFFFF">
                    <a:lumMod val="50000"/>
                  </a:srgbClr>
                </a:solidFill>
                <a:effectLst/>
                <a:uLnTx/>
                <a:uFillTx/>
                <a:latin typeface="Source Sans Pro"/>
                <a:ea typeface="+mn-ea"/>
                <a:cs typeface="+mn-cs"/>
              </a:rPr>
              <a:t>*NB: A company’s lack of historical data or technical inability to report key figures at selection is a useful data point (e.g. identification of TA needs).</a:t>
            </a:r>
            <a:endParaRPr kumimoji="0" lang="en-US" sz="1300" b="0" i="1" u="none" strike="noStrike" kern="1200" cap="none" spc="0" normalizeH="0" baseline="0" noProof="0">
              <a:ln>
                <a:noFill/>
              </a:ln>
              <a:solidFill>
                <a:srgbClr val="FFFFFF">
                  <a:lumMod val="50000"/>
                </a:srgbClr>
              </a:solidFill>
              <a:effectLst/>
              <a:uLnTx/>
              <a:uFillTx/>
              <a:latin typeface="Source Sans Pro"/>
              <a:ea typeface="Source Sans Pro"/>
              <a:cs typeface="+mn-cs"/>
            </a:endParaRPr>
          </a:p>
        </p:txBody>
      </p:sp>
    </p:spTree>
    <p:extLst>
      <p:ext uri="{BB962C8B-B14F-4D97-AF65-F5344CB8AC3E}">
        <p14:creationId xmlns:p14="http://schemas.microsoft.com/office/powerpoint/2010/main" val="1371809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4F9BF-CF32-03D9-B963-53997C00D151}"/>
            </a:ext>
          </a:extLst>
        </p:cNvPr>
        <p:cNvGrpSpPr/>
        <p:nvPr/>
      </p:nvGrpSpPr>
      <p:grpSpPr>
        <a:xfrm>
          <a:off x="0" y="0"/>
          <a:ext cx="0" cy="0"/>
          <a:chOff x="0" y="0"/>
          <a:chExt cx="0" cy="0"/>
        </a:xfrm>
      </p:grpSpPr>
      <p:sp>
        <p:nvSpPr>
          <p:cNvPr id="2" name="Google Shape;333;p85">
            <a:extLst>
              <a:ext uri="{FF2B5EF4-FFF2-40B4-BE49-F238E27FC236}">
                <a16:creationId xmlns:a16="http://schemas.microsoft.com/office/drawing/2014/main" id="{294B77F8-F6A7-99F2-AF04-150FF67283D9}"/>
              </a:ext>
            </a:extLst>
          </p:cNvPr>
          <p:cNvSpPr txBox="1">
            <a:spLocks/>
          </p:cNvSpPr>
          <p:nvPr/>
        </p:nvSpPr>
        <p:spPr>
          <a:xfrm>
            <a:off x="562215" y="2055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GB" dirty="0">
              <a:sym typeface="Source Sans Pro"/>
            </a:endParaRPr>
          </a:p>
        </p:txBody>
      </p:sp>
      <p:sp>
        <p:nvSpPr>
          <p:cNvPr id="4" name="Shape 2">
            <a:extLst>
              <a:ext uri="{FF2B5EF4-FFF2-40B4-BE49-F238E27FC236}">
                <a16:creationId xmlns:a16="http://schemas.microsoft.com/office/drawing/2014/main" id="{573B877A-B93D-41E1-9312-EA669C5BA94C}"/>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
        <p:nvSpPr>
          <p:cNvPr id="16" name="TextBox 15">
            <a:extLst>
              <a:ext uri="{FF2B5EF4-FFF2-40B4-BE49-F238E27FC236}">
                <a16:creationId xmlns:a16="http://schemas.microsoft.com/office/drawing/2014/main" id="{676B86A7-3148-977B-2608-3100B3504758}"/>
              </a:ext>
            </a:extLst>
          </p:cNvPr>
          <p:cNvSpPr txBox="1"/>
          <p:nvPr/>
        </p:nvSpPr>
        <p:spPr>
          <a:xfrm>
            <a:off x="4491755" y="4889491"/>
            <a:ext cx="5760000" cy="1107996"/>
          </a:xfrm>
          <a:prstGeom prst="rect">
            <a:avLst/>
          </a:prstGeom>
          <a:noFill/>
        </p:spPr>
        <p:txBody>
          <a:bodyPr wrap="square" lIns="91440" tIns="45720" rIns="91440" bIns="45720" rtlCol="0" anchor="t">
            <a:spAutoFit/>
          </a:bodyPr>
          <a:lstStyle/>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DARES II</a:t>
            </a:r>
          </a:p>
          <a:p>
            <a:pPr marL="126997"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Nigeria </a:t>
            </a:r>
            <a:r>
              <a:rPr kumimoji="0" lang="en-GB" sz="18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n-cs"/>
              </a:rPr>
              <a:t>(2025 –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dirty="0">
              <a:ln>
                <a:noFill/>
              </a:ln>
              <a:solidFill>
                <a:srgbClr val="002749"/>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63AFC520-0BED-E35C-010E-6467312B9543}"/>
              </a:ext>
            </a:extLst>
          </p:cNvPr>
          <p:cNvPicPr>
            <a:picLocks noChangeAspect="1"/>
          </p:cNvPicPr>
          <p:nvPr/>
        </p:nvPicPr>
        <p:blipFill>
          <a:blip r:embed="rId3"/>
          <a:stretch>
            <a:fillRect/>
          </a:stretch>
        </p:blipFill>
        <p:spPr>
          <a:xfrm>
            <a:off x="518949" y="6418126"/>
            <a:ext cx="886265" cy="221379"/>
          </a:xfrm>
          <a:prstGeom prst="rect">
            <a:avLst/>
          </a:prstGeom>
        </p:spPr>
      </p:pic>
      <p:graphicFrame>
        <p:nvGraphicFramePr>
          <p:cNvPr id="3" name="Table 2">
            <a:extLst>
              <a:ext uri="{FF2B5EF4-FFF2-40B4-BE49-F238E27FC236}">
                <a16:creationId xmlns:a16="http://schemas.microsoft.com/office/drawing/2014/main" id="{711CA35B-931D-6935-8E58-4343BC468628}"/>
              </a:ext>
            </a:extLst>
          </p:cNvPr>
          <p:cNvGraphicFramePr>
            <a:graphicFrameLocks noGrp="1"/>
          </p:cNvGraphicFramePr>
          <p:nvPr>
            <p:extLst>
              <p:ext uri="{D42A27DB-BD31-4B8C-83A1-F6EECF244321}">
                <p14:modId xmlns:p14="http://schemas.microsoft.com/office/powerpoint/2010/main" val="2116600806"/>
              </p:ext>
            </p:extLst>
          </p:nvPr>
        </p:nvGraphicFramePr>
        <p:xfrm>
          <a:off x="640734" y="1359438"/>
          <a:ext cx="11085101" cy="4302760"/>
        </p:xfrm>
        <a:graphic>
          <a:graphicData uri="http://schemas.openxmlformats.org/drawingml/2006/table">
            <a:tbl>
              <a:tblPr firstRow="1" bandRow="1">
                <a:tableStyleId>{7DF18680-E054-41AD-8BC1-D1AEF772440D}</a:tableStyleId>
              </a:tblPr>
              <a:tblGrid>
                <a:gridCol w="3702666">
                  <a:extLst>
                    <a:ext uri="{9D8B030D-6E8A-4147-A177-3AD203B41FA5}">
                      <a16:colId xmlns:a16="http://schemas.microsoft.com/office/drawing/2014/main" val="4044131904"/>
                    </a:ext>
                  </a:extLst>
                </a:gridCol>
                <a:gridCol w="7382435">
                  <a:extLst>
                    <a:ext uri="{9D8B030D-6E8A-4147-A177-3AD203B41FA5}">
                      <a16:colId xmlns:a16="http://schemas.microsoft.com/office/drawing/2014/main" val="3283282916"/>
                    </a:ext>
                  </a:extLst>
                </a:gridCol>
              </a:tblGrid>
              <a:tr h="370840">
                <a:tc>
                  <a:txBody>
                    <a:bodyPr/>
                    <a:lstStyle/>
                    <a:p>
                      <a:r>
                        <a:rPr lang="en-GB" sz="1800" b="1" dirty="0">
                          <a:latin typeface="Source Sans Pro" panose="020B0503030403020204" pitchFamily="34" charset="0"/>
                          <a:ea typeface="Source Sans Pro" panose="020B0503030403020204" pitchFamily="34" charset="0"/>
                        </a:rPr>
                        <a:t>Risks &amp; challenges</a:t>
                      </a:r>
                      <a:endParaRPr lang="en-NL" sz="1800" b="1"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tc>
                  <a:txBody>
                    <a:bodyPr/>
                    <a:lstStyle/>
                    <a:p>
                      <a:r>
                        <a:rPr lang="en-GB" sz="1800" b="1" dirty="0">
                          <a:latin typeface="Source Sans Pro" panose="020B0503030403020204" pitchFamily="34" charset="0"/>
                          <a:ea typeface="Source Sans Pro" panose="020B0503030403020204" pitchFamily="34" charset="0"/>
                        </a:rPr>
                        <a:t>How to mitigate and manage </a:t>
                      </a:r>
                      <a:endParaRPr lang="en-NL" sz="1800" b="1"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3932901674"/>
                  </a:ext>
                </a:extLst>
              </a:tr>
              <a:tr h="757079">
                <a:tc>
                  <a:txBody>
                    <a:bodyPr/>
                    <a:lstStyle/>
                    <a:p>
                      <a:r>
                        <a:rPr lang="en-GB" sz="1800" b="1" dirty="0">
                          <a:latin typeface="Source Sans Pro" panose="020B0503030403020204" pitchFamily="34" charset="0"/>
                          <a:ea typeface="Source Sans Pro" panose="020B0503030403020204" pitchFamily="34" charset="0"/>
                        </a:rPr>
                        <a:t>Introducing complexity </a:t>
                      </a:r>
                      <a:r>
                        <a:rPr lang="en-GB" sz="1800" b="0" dirty="0">
                          <a:latin typeface="Source Sans Pro" panose="020B0503030403020204" pitchFamily="34" charset="0"/>
                          <a:ea typeface="Source Sans Pro" panose="020B0503030403020204" pitchFamily="34" charset="0"/>
                        </a:rPr>
                        <a:t>(with administrative cost/burden and making funds less accessible for companies).</a:t>
                      </a:r>
                      <a:endParaRPr lang="en-NL" sz="1800" b="0"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Tailor the design and adoption of measures to the market context and capacity of the implementing agencies. </a:t>
                      </a:r>
                    </a:p>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Ensure good industry consultation in the design and implementation phases of the fund.</a:t>
                      </a:r>
                      <a:endParaRPr lang="en-NL" sz="1800" b="0"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93102401"/>
                  </a:ext>
                </a:extLst>
              </a:tr>
              <a:tr h="7570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800" b="1" dirty="0">
                          <a:latin typeface="Source Sans Pro" panose="020B0503030403020204" pitchFamily="34" charset="0"/>
                          <a:ea typeface="Source Sans Pro" panose="020B0503030403020204" pitchFamily="34" charset="0"/>
                        </a:rPr>
                        <a:t>Disbursement delays </a:t>
                      </a:r>
                      <a:r>
                        <a:rPr lang="en-GB" sz="1800" b="0" dirty="0">
                          <a:latin typeface="Source Sans Pro" panose="020B0503030403020204" pitchFamily="34" charset="0"/>
                          <a:ea typeface="Source Sans Pro" panose="020B0503030403020204" pitchFamily="34" charset="0"/>
                        </a:rPr>
                        <a:t>(that create cash flow issues for companies)</a:t>
                      </a:r>
                      <a:endParaRPr lang="en-NL" sz="1800" b="0" dirty="0">
                        <a:latin typeface="Source Sans Pro" panose="020B0503030403020204" pitchFamily="34" charset="0"/>
                        <a:ea typeface="Source Sans Pro" panose="020B0503030403020204" pitchFamily="34" charset="0"/>
                      </a:endParaRPr>
                    </a:p>
                    <a:p>
                      <a:endParaRPr lang="en-NL" sz="1800" b="0" i="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Blend sale and repayment subsidy. </a:t>
                      </a:r>
                    </a:p>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Use Repayment Rate at 90 days – this is relatively soon after the sale and has good correlation with long-term repayment and ownership. </a:t>
                      </a:r>
                    </a:p>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Ensure working capital loans and liquidity considerations factor in disbursement schedules. </a:t>
                      </a:r>
                      <a:endParaRPr lang="en-NL" sz="1800" b="0"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26950879"/>
                  </a:ext>
                </a:extLst>
              </a:tr>
              <a:tr h="370840">
                <a:tc>
                  <a:txBody>
                    <a:bodyPr/>
                    <a:lstStyle/>
                    <a:p>
                      <a:r>
                        <a:rPr lang="en-GB" sz="1800" b="1" dirty="0">
                          <a:latin typeface="Source Sans Pro" panose="020B0503030403020204" pitchFamily="34" charset="0"/>
                          <a:ea typeface="Source Sans Pro" panose="020B0503030403020204" pitchFamily="34" charset="0"/>
                        </a:rPr>
                        <a:t>Higher data burden </a:t>
                      </a:r>
                      <a:r>
                        <a:rPr lang="en-GB" sz="1800" b="0" dirty="0">
                          <a:latin typeface="Source Sans Pro" panose="020B0503030403020204" pitchFamily="34" charset="0"/>
                          <a:ea typeface="Source Sans Pro" panose="020B0503030403020204" pitchFamily="34" charset="0"/>
                        </a:rPr>
                        <a:t>(for implementers and companies)</a:t>
                      </a:r>
                      <a:endParaRPr lang="en-NL" sz="1800" b="0"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Align with industry standard </a:t>
                      </a:r>
                      <a:r>
                        <a:rPr lang="en-GB" sz="1800" b="0" dirty="0" err="1">
                          <a:latin typeface="Source Sans Pro" panose="020B0503030403020204" pitchFamily="34" charset="0"/>
                          <a:ea typeface="Source Sans Pro" panose="020B0503030403020204" pitchFamily="34" charset="0"/>
                        </a:rPr>
                        <a:t>PAYGo</a:t>
                      </a:r>
                      <a:r>
                        <a:rPr lang="en-GB" sz="1800" b="0" dirty="0">
                          <a:latin typeface="Source Sans Pro" panose="020B0503030403020204" pitchFamily="34" charset="0"/>
                          <a:ea typeface="Source Sans Pro" panose="020B0503030403020204" pitchFamily="34" charset="0"/>
                        </a:rPr>
                        <a:t> PERFORM KPIs and calculations.</a:t>
                      </a:r>
                    </a:p>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Work with experienced data service providers. </a:t>
                      </a:r>
                      <a:endParaRPr lang="en-NL" sz="1800" b="0"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48439815"/>
                  </a:ext>
                </a:extLst>
              </a:tr>
              <a:tr h="370840">
                <a:tc>
                  <a:txBody>
                    <a:bodyPr/>
                    <a:lstStyle/>
                    <a:p>
                      <a:r>
                        <a:rPr lang="en-GB" sz="1800" b="1" dirty="0">
                          <a:latin typeface="Source Sans Pro" panose="020B0503030403020204" pitchFamily="34" charset="0"/>
                          <a:ea typeface="Source Sans Pro" panose="020B0503030403020204" pitchFamily="34" charset="0"/>
                        </a:rPr>
                        <a:t>Exclusion of small firms</a:t>
                      </a:r>
                      <a:endParaRPr lang="en-NL" sz="1800" b="1"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Provide grants, TA and support from data service providers. </a:t>
                      </a:r>
                    </a:p>
                    <a:p>
                      <a:pPr marL="342900" indent="-342900">
                        <a:buFont typeface="Arial" panose="020B0604020202020204" pitchFamily="34" charset="0"/>
                        <a:buChar char="•"/>
                      </a:pPr>
                      <a:r>
                        <a:rPr lang="en-GB" sz="1800" b="0" dirty="0">
                          <a:latin typeface="Source Sans Pro" panose="020B0503030403020204" pitchFamily="34" charset="0"/>
                          <a:ea typeface="Source Sans Pro" panose="020B0503030403020204" pitchFamily="34" charset="0"/>
                        </a:rPr>
                        <a:t>Phased adoption in RBF funds. </a:t>
                      </a:r>
                      <a:endParaRPr lang="en-NL" sz="1800" b="0" i="0" dirty="0">
                        <a:latin typeface="Source Sans Pro" panose="020B0503030403020204" pitchFamily="34" charset="0"/>
                        <a:ea typeface="Source Sans Pro" panose="020B0503030403020204" pitchFamily="34" charset="0"/>
                      </a:endParaRP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89330115"/>
                  </a:ext>
                </a:extLst>
              </a:tr>
            </a:tbl>
          </a:graphicData>
        </a:graphic>
      </p:graphicFrame>
      <p:sp>
        <p:nvSpPr>
          <p:cNvPr id="7" name="Google Shape;333;p85">
            <a:extLst>
              <a:ext uri="{FF2B5EF4-FFF2-40B4-BE49-F238E27FC236}">
                <a16:creationId xmlns:a16="http://schemas.microsoft.com/office/drawing/2014/main" id="{D33901CA-ED62-906E-0FAA-658651C4E449}"/>
              </a:ext>
            </a:extLst>
          </p:cNvPr>
          <p:cNvSpPr txBox="1">
            <a:spLocks/>
          </p:cNvSpPr>
          <p:nvPr/>
        </p:nvSpPr>
        <p:spPr>
          <a:xfrm>
            <a:off x="714615" y="3579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lang="en-GB" dirty="0">
              <a:sym typeface="Source Sans Pro"/>
            </a:endParaRPr>
          </a:p>
        </p:txBody>
      </p:sp>
      <p:sp>
        <p:nvSpPr>
          <p:cNvPr id="8" name="Google Shape;333;p85">
            <a:extLst>
              <a:ext uri="{FF2B5EF4-FFF2-40B4-BE49-F238E27FC236}">
                <a16:creationId xmlns:a16="http://schemas.microsoft.com/office/drawing/2014/main" id="{186FCBDD-9975-15EC-F68F-A7CC7DC575BE}"/>
              </a:ext>
            </a:extLst>
          </p:cNvPr>
          <p:cNvSpPr txBox="1">
            <a:spLocks/>
          </p:cNvSpPr>
          <p:nvPr/>
        </p:nvSpPr>
        <p:spPr>
          <a:xfrm>
            <a:off x="472570" y="2055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sym typeface="Source Sans Pro"/>
              </a:rPr>
              <a:t>We can solve for the practical risks and challenges if we are jointly committed</a:t>
            </a:r>
          </a:p>
        </p:txBody>
      </p:sp>
    </p:spTree>
    <p:extLst>
      <p:ext uri="{BB962C8B-B14F-4D97-AF65-F5344CB8AC3E}">
        <p14:creationId xmlns:p14="http://schemas.microsoft.com/office/powerpoint/2010/main" val="1116301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5"/>
          <p:cNvSpPr/>
          <p:nvPr/>
        </p:nvSpPr>
        <p:spPr>
          <a:xfrm>
            <a:off x="6710567" y="944875"/>
            <a:ext cx="8032800" cy="8032800"/>
          </a:xfrm>
          <a:prstGeom prst="ellipse">
            <a:avLst/>
          </a:prstGeom>
          <a:noFill/>
          <a:ln w="38100" cap="flat" cmpd="sng">
            <a:solidFill>
              <a:srgbClr val="F7941E"/>
            </a:solidFill>
            <a:prstDash val="solid"/>
            <a:round/>
            <a:headEnd type="none" w="sm" len="sm"/>
            <a:tailEnd type="none" w="sm" len="sm"/>
          </a:ln>
        </p:spPr>
        <p:txBody>
          <a:bodyPr spcFirstLastPara="1" wrap="square" lIns="121900" tIns="121900" rIns="121900" bIns="121900" anchor="ctr" anchorCtr="0">
            <a:noAutofit/>
          </a:bodyPr>
          <a:lstStyle/>
          <a:p>
            <a:pPr algn="ctr"/>
            <a:endParaRPr sz="2400">
              <a:latin typeface="Open Sans"/>
              <a:ea typeface="Open Sans"/>
              <a:cs typeface="Open Sans"/>
              <a:sym typeface="Open Sans"/>
            </a:endParaRPr>
          </a:p>
        </p:txBody>
      </p:sp>
      <p:pic>
        <p:nvPicPr>
          <p:cNvPr id="230" name="Google Shape;230;p25"/>
          <p:cNvPicPr preferRelativeResize="0"/>
          <p:nvPr/>
        </p:nvPicPr>
        <p:blipFill rotWithShape="1">
          <a:blip r:embed="rId3">
            <a:alphaModFix/>
          </a:blip>
          <a:srcRect l="34725"/>
          <a:stretch/>
        </p:blipFill>
        <p:spPr>
          <a:xfrm>
            <a:off x="6750674" y="948161"/>
            <a:ext cx="7963200" cy="8032800"/>
          </a:xfrm>
          <a:prstGeom prst="ellipse">
            <a:avLst/>
          </a:prstGeom>
          <a:noFill/>
          <a:ln>
            <a:noFill/>
          </a:ln>
        </p:spPr>
      </p:pic>
      <p:sp>
        <p:nvSpPr>
          <p:cNvPr id="233" name="Google Shape;233;p25"/>
          <p:cNvSpPr txBox="1"/>
          <p:nvPr/>
        </p:nvSpPr>
        <p:spPr>
          <a:xfrm>
            <a:off x="0" y="-2090433"/>
            <a:ext cx="12082000" cy="1742000"/>
          </a:xfrm>
          <a:prstGeom prst="rect">
            <a:avLst/>
          </a:prstGeom>
          <a:noFill/>
          <a:ln>
            <a:noFill/>
          </a:ln>
        </p:spPr>
        <p:txBody>
          <a:bodyPr spcFirstLastPara="1" wrap="square" lIns="121900" tIns="121900" rIns="121900" bIns="121900" anchor="t" anchorCtr="0">
            <a:noAutofit/>
          </a:bodyPr>
          <a:lstStyle/>
          <a:p>
            <a:r>
              <a:rPr lang="en-GB" sz="2400" b="1">
                <a:solidFill>
                  <a:schemeClr val="dk1"/>
                </a:solidFill>
                <a:latin typeface="Open Sans"/>
                <a:ea typeface="Open Sans"/>
                <a:cs typeface="Open Sans"/>
                <a:sym typeface="Open Sans"/>
              </a:rPr>
              <a:t>Bullet/Text frame </a:t>
            </a:r>
            <a:endParaRPr sz="2400" b="1">
              <a:solidFill>
                <a:schemeClr val="dk1"/>
              </a:solidFill>
              <a:latin typeface="Open Sans"/>
              <a:ea typeface="Open Sans"/>
              <a:cs typeface="Open Sans"/>
              <a:sym typeface="Open Sans"/>
            </a:endParaRPr>
          </a:p>
          <a:p>
            <a:r>
              <a:rPr lang="en-GB" sz="2133">
                <a:solidFill>
                  <a:schemeClr val="dk1"/>
                </a:solidFill>
                <a:latin typeface="Open Sans"/>
                <a:ea typeface="Open Sans"/>
                <a:cs typeface="Open Sans"/>
                <a:sym typeface="Open Sans"/>
              </a:rPr>
              <a:t>Change image by right clicking current one and chose “replace image”. Bullet list can be used as normal </a:t>
            </a:r>
            <a:r>
              <a:rPr lang="en-GB" sz="2133" err="1">
                <a:solidFill>
                  <a:schemeClr val="dk1"/>
                </a:solidFill>
                <a:latin typeface="Open Sans"/>
                <a:ea typeface="Open Sans"/>
                <a:cs typeface="Open Sans"/>
                <a:sym typeface="Open Sans"/>
              </a:rPr>
              <a:t>textblock</a:t>
            </a:r>
            <a:r>
              <a:rPr lang="en-GB" sz="2133">
                <a:solidFill>
                  <a:schemeClr val="dk1"/>
                </a:solidFill>
                <a:latin typeface="Open Sans"/>
                <a:ea typeface="Open Sans"/>
                <a:cs typeface="Open Sans"/>
                <a:sym typeface="Open Sans"/>
              </a:rPr>
              <a:t> as well.</a:t>
            </a:r>
            <a:endParaRPr sz="2400">
              <a:solidFill>
                <a:schemeClr val="dk1"/>
              </a:solidFill>
              <a:latin typeface="Open Sans"/>
              <a:ea typeface="Open Sans"/>
              <a:cs typeface="Open Sans"/>
              <a:sym typeface="Open Sans"/>
            </a:endParaRPr>
          </a:p>
          <a:p>
            <a:endParaRPr sz="2400">
              <a:solidFill>
                <a:schemeClr val="dk1"/>
              </a:solidFill>
              <a:latin typeface="Open Sans"/>
              <a:ea typeface="Open Sans"/>
              <a:cs typeface="Open Sans"/>
              <a:sym typeface="Open Sans"/>
            </a:endParaRPr>
          </a:p>
        </p:txBody>
      </p:sp>
      <p:sp>
        <p:nvSpPr>
          <p:cNvPr id="3" name="TextBox 2">
            <a:extLst>
              <a:ext uri="{FF2B5EF4-FFF2-40B4-BE49-F238E27FC236}">
                <a16:creationId xmlns:a16="http://schemas.microsoft.com/office/drawing/2014/main" id="{F2B603FF-C495-54FF-25EF-95691B5818AE}"/>
              </a:ext>
            </a:extLst>
          </p:cNvPr>
          <p:cNvSpPr txBox="1"/>
          <p:nvPr/>
        </p:nvSpPr>
        <p:spPr>
          <a:xfrm>
            <a:off x="540388" y="1212420"/>
            <a:ext cx="6157759" cy="4431983"/>
          </a:xfrm>
          <a:prstGeom prst="rect">
            <a:avLst/>
          </a:prstGeom>
          <a:noFill/>
        </p:spPr>
        <p:txBody>
          <a:bodyPr wrap="square">
            <a:spAutoFit/>
          </a:bodyPr>
          <a:lstStyle/>
          <a:p>
            <a:r>
              <a:rPr lang="en-GB" sz="2400" dirty="0">
                <a:latin typeface="Source Sans Pro" panose="020B0503030403020204" pitchFamily="34" charset="0"/>
                <a:ea typeface="Source Sans Pro" panose="020B0503030403020204" pitchFamily="34" charset="0"/>
              </a:rPr>
              <a:t>How your RBF defines, measures and rewards success will shape the future of this industry and the impact and scale it can reach in the years to come.</a:t>
            </a:r>
          </a:p>
          <a:p>
            <a:endParaRPr lang="en-GB" sz="2400" b="1" dirty="0">
              <a:latin typeface="Source Sans Pro" panose="020B0503030403020204" pitchFamily="34" charset="0"/>
              <a:ea typeface="Source Sans Pro" panose="020B0503030403020204" pitchFamily="34" charset="0"/>
            </a:endParaRPr>
          </a:p>
          <a:p>
            <a:r>
              <a:rPr lang="en-GB" sz="2400" dirty="0">
                <a:latin typeface="Source Sans Pro" panose="020B0503030403020204" pitchFamily="34" charset="0"/>
                <a:ea typeface="Source Sans Pro" panose="020B0503030403020204" pitchFamily="34" charset="0"/>
              </a:rPr>
              <a:t>Let’s work together to develop and refine the next wave of </a:t>
            </a:r>
            <a:r>
              <a:rPr lang="en-GB" sz="2400" dirty="0" err="1">
                <a:latin typeface="Source Sans Pro" panose="020B0503030403020204" pitchFamily="34" charset="0"/>
                <a:ea typeface="Source Sans Pro" panose="020B0503030403020204" pitchFamily="34" charset="0"/>
              </a:rPr>
              <a:t>PAYGo</a:t>
            </a:r>
            <a:r>
              <a:rPr lang="en-GB" sz="2400" dirty="0">
                <a:latin typeface="Source Sans Pro" panose="020B0503030403020204" pitchFamily="34" charset="0"/>
                <a:ea typeface="Source Sans Pro" panose="020B0503030403020204" pitchFamily="34" charset="0"/>
              </a:rPr>
              <a:t> RBFs - piloting these metrics, sharing lessons, and building common approaches that strengthen outcomes for consumers, companies, and funders alike.</a:t>
            </a:r>
            <a:endParaRPr lang="en-GB" sz="2400" b="1" dirty="0">
              <a:latin typeface="Source Sans Pro" panose="020B0503030403020204" pitchFamily="34" charset="0"/>
              <a:ea typeface="Source Sans Pro" panose="020B0503030403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srgbClr val="002749"/>
              </a:solidFill>
              <a:effectLst/>
              <a:uLnTx/>
              <a:uFillTx/>
              <a:latin typeface="Source Sans Pro" panose="020B0503030403020204" pitchFamily="34" charset="0"/>
              <a:ea typeface="Source Sans Pro" panose="020B0503030403020204" pitchFamily="34" charset="0"/>
            </a:endParaRPr>
          </a:p>
        </p:txBody>
      </p:sp>
      <p:sp>
        <p:nvSpPr>
          <p:cNvPr id="5" name="Google Shape;333;p85">
            <a:extLst>
              <a:ext uri="{FF2B5EF4-FFF2-40B4-BE49-F238E27FC236}">
                <a16:creationId xmlns:a16="http://schemas.microsoft.com/office/drawing/2014/main" id="{70D6D6F6-8B40-015F-CF2B-334E7AAB44C8}"/>
              </a:ext>
            </a:extLst>
          </p:cNvPr>
          <p:cNvSpPr txBox="1">
            <a:spLocks/>
          </p:cNvSpPr>
          <p:nvPr/>
        </p:nvSpPr>
        <p:spPr>
          <a:xfrm>
            <a:off x="472570" y="205593"/>
            <a:ext cx="11388573" cy="768711"/>
          </a:xfrm>
          <a:prstGeom prst="rect">
            <a:avLst/>
          </a:prstGeom>
          <a:noFill/>
          <a:ln>
            <a:noFill/>
          </a:ln>
        </p:spPr>
        <p:txBody>
          <a:bodyPr spcFirstLastPara="1" wrap="square" lIns="121900" tIns="60933" rIns="121900" bIns="60933" anchor="ctr" anchorCtr="0">
            <a:normAutofit/>
          </a:bodyPr>
          <a:lstStyle>
            <a:defPPr marR="0" lvl="0" algn="l" rtl="0">
              <a:lnSpc>
                <a:spcPct val="100000"/>
              </a:lnSpc>
              <a:spcBef>
                <a:spcPts val="0"/>
              </a:spcBef>
              <a:spcAft>
                <a:spcPts val="0"/>
              </a:spcAft>
            </a:defPPr>
            <a:lvl1pPr>
              <a:lnSpc>
                <a:spcPct val="90000"/>
              </a:lnSpc>
              <a:buClr>
                <a:srgbClr val="F7941E"/>
              </a:buClr>
              <a:buSzPts val="1800"/>
              <a:defRPr sz="2400" b="1">
                <a:solidFill>
                  <a:srgbClr val="F7941E"/>
                </a:solidFill>
                <a:latin typeface="Source Sans Pro SemiBold" panose="020B0603030403020204" pitchFamily="34" charset="0"/>
                <a:ea typeface="Source Sans Pro SemiBold" panose="020B0603030403020204" pitchFamily="34" charset="0"/>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dirty="0">
                <a:sym typeface="Source Sans Pro"/>
              </a:rPr>
              <a:t>We count on your leadership and partnership</a:t>
            </a:r>
          </a:p>
        </p:txBody>
      </p:sp>
      <p:sp>
        <p:nvSpPr>
          <p:cNvPr id="6" name="Shape 2">
            <a:extLst>
              <a:ext uri="{FF2B5EF4-FFF2-40B4-BE49-F238E27FC236}">
                <a16:creationId xmlns:a16="http://schemas.microsoft.com/office/drawing/2014/main" id="{F3727881-4741-EDF3-43AD-5608D63ADD64}"/>
              </a:ext>
            </a:extLst>
          </p:cNvPr>
          <p:cNvSpPr/>
          <p:nvPr/>
        </p:nvSpPr>
        <p:spPr>
          <a:xfrm>
            <a:off x="576072" y="941826"/>
            <a:ext cx="10789920" cy="0"/>
          </a:xfrm>
          <a:prstGeom prst="line">
            <a:avLst/>
          </a:prstGeom>
          <a:noFill/>
          <a:ln w="13970">
            <a:solidFill>
              <a:schemeClr val="tx2">
                <a:lumMod val="40000"/>
                <a:lumOff val="6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C1922D0-CF90-7D1B-A135-6449E3017FE6}"/>
              </a:ext>
            </a:extLst>
          </p:cNvPr>
          <p:cNvCxnSpPr/>
          <p:nvPr/>
        </p:nvCxnSpPr>
        <p:spPr>
          <a:xfrm>
            <a:off x="547023" y="5460814"/>
            <a:ext cx="7978910" cy="446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FFC8559-E279-B4B9-D1B4-57FFEDA51FA1}"/>
              </a:ext>
            </a:extLst>
          </p:cNvPr>
          <p:cNvSpPr txBox="1"/>
          <p:nvPr/>
        </p:nvSpPr>
        <p:spPr>
          <a:xfrm>
            <a:off x="441456" y="5978456"/>
            <a:ext cx="3043424" cy="338554"/>
          </a:xfrm>
          <a:prstGeom prst="rect">
            <a:avLst/>
          </a:prstGeom>
          <a:noFill/>
        </p:spPr>
        <p:txBody>
          <a:bodyPr wrap="square" rtlCol="0">
            <a:spAutoFit/>
          </a:bodyPr>
          <a:lstStyle/>
          <a:p>
            <a:r>
              <a:rPr lang="en-US" sz="1600" i="1" dirty="0">
                <a:solidFill>
                  <a:schemeClr val="bg1"/>
                </a:solidFill>
                <a:latin typeface="Andes ExtraLight" panose="02000000000000000000" pitchFamily="2" charset="0"/>
              </a:rPr>
              <a:t>16 Sep 2026</a:t>
            </a:r>
          </a:p>
        </p:txBody>
      </p:sp>
      <p:sp>
        <p:nvSpPr>
          <p:cNvPr id="6" name="TextBox 5">
            <a:extLst>
              <a:ext uri="{FF2B5EF4-FFF2-40B4-BE49-F238E27FC236}">
                <a16:creationId xmlns:a16="http://schemas.microsoft.com/office/drawing/2014/main" id="{86F97D6E-7A58-A4D2-71A5-1C4296498D3A}"/>
              </a:ext>
            </a:extLst>
          </p:cNvPr>
          <p:cNvSpPr txBox="1"/>
          <p:nvPr/>
        </p:nvSpPr>
        <p:spPr>
          <a:xfrm>
            <a:off x="441456" y="4373502"/>
            <a:ext cx="10973796" cy="1015663"/>
          </a:xfrm>
          <a:prstGeom prst="rect">
            <a:avLst/>
          </a:prstGeom>
          <a:noFill/>
        </p:spPr>
        <p:txBody>
          <a:bodyPr wrap="square" rtlCol="0">
            <a:spAutoFit/>
          </a:bodyPr>
          <a:lstStyle/>
          <a:p>
            <a:r>
              <a:rPr lang="en-US" sz="3200" b="1" dirty="0">
                <a:solidFill>
                  <a:schemeClr val="bg1"/>
                </a:solidFill>
                <a:latin typeface="Andes" panose="02000000000000000000" pitchFamily="2" charset="0"/>
              </a:rPr>
              <a:t>Ngwee </a:t>
            </a:r>
            <a:r>
              <a:rPr lang="en-US" sz="3200" b="1" dirty="0" err="1">
                <a:solidFill>
                  <a:schemeClr val="bg1"/>
                </a:solidFill>
                <a:latin typeface="Andes" panose="02000000000000000000" pitchFamily="2" charset="0"/>
              </a:rPr>
              <a:t>Ngwee</a:t>
            </a:r>
            <a:r>
              <a:rPr lang="en-US" sz="3200" b="1" dirty="0">
                <a:solidFill>
                  <a:schemeClr val="bg1"/>
                </a:solidFill>
                <a:latin typeface="Andes" panose="02000000000000000000" pitchFamily="2" charset="0"/>
              </a:rPr>
              <a:t> </a:t>
            </a:r>
            <a:r>
              <a:rPr lang="en-US" sz="3200" b="1" dirty="0" err="1">
                <a:solidFill>
                  <a:schemeClr val="bg1"/>
                </a:solidFill>
                <a:latin typeface="Andes" panose="02000000000000000000" pitchFamily="2" charset="0"/>
              </a:rPr>
              <a:t>Ngwee</a:t>
            </a:r>
            <a:r>
              <a:rPr lang="en-US" sz="3200" b="1" dirty="0">
                <a:solidFill>
                  <a:schemeClr val="bg1"/>
                </a:solidFill>
                <a:latin typeface="Andes" panose="02000000000000000000" pitchFamily="2" charset="0"/>
              </a:rPr>
              <a:t> Fund</a:t>
            </a:r>
          </a:p>
          <a:p>
            <a:r>
              <a:rPr lang="en-US" sz="2800" i="1" dirty="0">
                <a:solidFill>
                  <a:schemeClr val="bg1"/>
                </a:solidFill>
                <a:latin typeface="Andes" panose="02000000000000000000" pitchFamily="2" charset="0"/>
              </a:rPr>
              <a:t>Embedding PERFORM KPIs in Fund Design, Monitoring and Disbursements </a:t>
            </a:r>
            <a:endParaRPr lang="en-US" sz="3200" i="1" dirty="0">
              <a:solidFill>
                <a:schemeClr val="bg1"/>
              </a:solidFill>
              <a:latin typeface="Andes" panose="02000000000000000000" pitchFamily="2" charset="0"/>
            </a:endParaRPr>
          </a:p>
        </p:txBody>
      </p:sp>
      <p:pic>
        <p:nvPicPr>
          <p:cNvPr id="3" name="Picture 2">
            <a:extLst>
              <a:ext uri="{FF2B5EF4-FFF2-40B4-BE49-F238E27FC236}">
                <a16:creationId xmlns:a16="http://schemas.microsoft.com/office/drawing/2014/main" id="{E9DBA743-6F7B-3DAC-8D67-76136F6A82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023" y="3182133"/>
            <a:ext cx="1550438" cy="1113744"/>
          </a:xfrm>
          <a:prstGeom prst="rect">
            <a:avLst/>
          </a:prstGeom>
        </p:spPr>
      </p:pic>
      <p:sp>
        <p:nvSpPr>
          <p:cNvPr id="2" name="TextBox 1">
            <a:extLst>
              <a:ext uri="{FF2B5EF4-FFF2-40B4-BE49-F238E27FC236}">
                <a16:creationId xmlns:a16="http://schemas.microsoft.com/office/drawing/2014/main" id="{3B290D19-5806-C950-2510-B9EF216D2F35}"/>
              </a:ext>
            </a:extLst>
          </p:cNvPr>
          <p:cNvSpPr txBox="1"/>
          <p:nvPr/>
        </p:nvSpPr>
        <p:spPr>
          <a:xfrm>
            <a:off x="441456" y="5528679"/>
            <a:ext cx="8190043" cy="400110"/>
          </a:xfrm>
          <a:prstGeom prst="rect">
            <a:avLst/>
          </a:prstGeom>
          <a:noFill/>
        </p:spPr>
        <p:txBody>
          <a:bodyPr wrap="square" rtlCol="0">
            <a:spAutoFit/>
          </a:bodyPr>
          <a:lstStyle/>
          <a:p>
            <a:r>
              <a:rPr lang="en-US" sz="2000" b="1" dirty="0">
                <a:solidFill>
                  <a:srgbClr val="E8A33D"/>
                </a:solidFill>
                <a:ea typeface="Calibri" pitchFamily="34" charset="-122"/>
                <a:cs typeface="Calibri" pitchFamily="34" charset="-120"/>
              </a:rPr>
              <a:t>ESMAP</a:t>
            </a:r>
            <a:r>
              <a:rPr lang="en-US" sz="2000" dirty="0">
                <a:solidFill>
                  <a:srgbClr val="E8A33D"/>
                </a:solidFill>
                <a:ea typeface="Calibri" pitchFamily="34" charset="-122"/>
                <a:cs typeface="Calibri" pitchFamily="34" charset="-120"/>
              </a:rPr>
              <a:t> and </a:t>
            </a:r>
            <a:r>
              <a:rPr lang="en-US" sz="2000" b="1" dirty="0">
                <a:solidFill>
                  <a:srgbClr val="E8A33D"/>
                </a:solidFill>
                <a:ea typeface="Calibri" pitchFamily="34" charset="-122"/>
                <a:cs typeface="Calibri" pitchFamily="34" charset="-120"/>
              </a:rPr>
              <a:t>GOGLA</a:t>
            </a:r>
            <a:r>
              <a:rPr lang="en-US" sz="2000" dirty="0">
                <a:solidFill>
                  <a:srgbClr val="E8A33D"/>
                </a:solidFill>
                <a:ea typeface="Calibri" pitchFamily="34" charset="-122"/>
                <a:cs typeface="Calibri" pitchFamily="34" charset="-120"/>
              </a:rPr>
              <a:t> </a:t>
            </a:r>
            <a:r>
              <a:rPr lang="en-US" sz="2000" b="1" dirty="0">
                <a:solidFill>
                  <a:schemeClr val="bg1"/>
                </a:solidFill>
              </a:rPr>
              <a:t>Webinar</a:t>
            </a:r>
          </a:p>
        </p:txBody>
      </p:sp>
    </p:spTree>
    <p:extLst>
      <p:ext uri="{BB962C8B-B14F-4D97-AF65-F5344CB8AC3E}">
        <p14:creationId xmlns:p14="http://schemas.microsoft.com/office/powerpoint/2010/main" val="1754463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6" name="Google Shape;386;p2"/>
          <p:cNvSpPr txBox="1">
            <a:spLocks noGrp="1"/>
          </p:cNvSpPr>
          <p:nvPr>
            <p:ph type="title"/>
          </p:nvPr>
        </p:nvSpPr>
        <p:spPr>
          <a:xfrm>
            <a:off x="604737" y="3481252"/>
            <a:ext cx="3053159" cy="725732"/>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34EA2"/>
              </a:buClr>
              <a:buSzPts val="3200"/>
              <a:buFont typeface="Arial Black"/>
              <a:buNone/>
            </a:pPr>
            <a:r>
              <a:rPr lang="en-US" sz="3200" dirty="0">
                <a:solidFill>
                  <a:srgbClr val="034EA2"/>
                </a:solidFill>
                <a:latin typeface="Arial Black"/>
                <a:ea typeface="Arial Black"/>
                <a:cs typeface="Arial Black"/>
                <a:sym typeface="Arial Black"/>
              </a:rPr>
              <a:t>Background</a:t>
            </a:r>
            <a:endParaRPr dirty="0"/>
          </a:p>
        </p:txBody>
      </p:sp>
      <p:sp>
        <p:nvSpPr>
          <p:cNvPr id="387" name="Google Shape;387;p2"/>
          <p:cNvSpPr/>
          <p:nvPr/>
        </p:nvSpPr>
        <p:spPr>
          <a:xfrm rot="5400000">
            <a:off x="1330942" y="3465005"/>
            <a:ext cx="5410200" cy="13716"/>
          </a:xfrm>
          <a:custGeom>
            <a:avLst/>
            <a:gdLst/>
            <a:ahLst/>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3">
              <a:lumMod val="50000"/>
            </a:schemeClr>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2000" b="0" i="0" u="none" strike="noStrike" cap="none">
              <a:solidFill>
                <a:srgbClr val="FFFFFF"/>
              </a:solidFill>
              <a:ea typeface="Calibri"/>
              <a:cs typeface="Calibri"/>
              <a:sym typeface="Calibri"/>
            </a:endParaRPr>
          </a:p>
        </p:txBody>
      </p:sp>
      <p:grpSp>
        <p:nvGrpSpPr>
          <p:cNvPr id="388" name="Google Shape;388;p2"/>
          <p:cNvGrpSpPr/>
          <p:nvPr/>
        </p:nvGrpSpPr>
        <p:grpSpPr>
          <a:xfrm>
            <a:off x="4251965" y="593815"/>
            <a:ext cx="7095977" cy="5877092"/>
            <a:chOff x="0" y="255487"/>
            <a:chExt cx="7233421" cy="5877092"/>
          </a:xfrm>
          <a:solidFill>
            <a:schemeClr val="accent3">
              <a:lumMod val="50000"/>
            </a:schemeClr>
          </a:solidFill>
        </p:grpSpPr>
        <p:sp>
          <p:nvSpPr>
            <p:cNvPr id="389" name="Google Shape;389;p2"/>
            <p:cNvSpPr/>
            <p:nvPr/>
          </p:nvSpPr>
          <p:spPr>
            <a:xfrm>
              <a:off x="0" y="255487"/>
              <a:ext cx="7233421" cy="1350424"/>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just"/>
              <a:r>
                <a:rPr lang="en-US" sz="2000" dirty="0">
                  <a:solidFill>
                    <a:schemeClr val="lt1"/>
                  </a:solidFill>
                  <a:ea typeface="Arial"/>
                  <a:cs typeface="Arial"/>
                  <a:sym typeface="Arial"/>
                </a:rPr>
                <a:t>GOM has prioritized the development of the energy sector as a catalyst for achieving Malawi Vision 2063</a:t>
              </a:r>
            </a:p>
          </p:txBody>
        </p:sp>
        <p:sp>
          <p:nvSpPr>
            <p:cNvPr id="391" name="Google Shape;391;p2"/>
            <p:cNvSpPr/>
            <p:nvPr/>
          </p:nvSpPr>
          <p:spPr>
            <a:xfrm>
              <a:off x="0" y="1662186"/>
              <a:ext cx="7233421" cy="1376234"/>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just"/>
              <a:r>
                <a:rPr lang="en-US" sz="2000" dirty="0">
                  <a:solidFill>
                    <a:schemeClr val="lt1"/>
                  </a:solidFill>
                  <a:ea typeface="Arial"/>
                  <a:cs typeface="Arial"/>
                  <a:sym typeface="Arial"/>
                </a:rPr>
                <a:t>Building on the success of MEAP, the </a:t>
              </a:r>
              <a:r>
                <a:rPr lang="en-US" sz="2000" dirty="0" err="1">
                  <a:solidFill>
                    <a:schemeClr val="lt1"/>
                  </a:solidFill>
                  <a:ea typeface="Arial"/>
                  <a:cs typeface="Arial"/>
                  <a:sym typeface="Arial"/>
                </a:rPr>
                <a:t>MoE</a:t>
              </a:r>
              <a:r>
                <a:rPr lang="en-US" sz="2000" dirty="0">
                  <a:solidFill>
                    <a:schemeClr val="lt1"/>
                  </a:solidFill>
                  <a:ea typeface="Arial"/>
                  <a:cs typeface="Arial"/>
                  <a:sym typeface="Arial"/>
                </a:rPr>
                <a:t> is now implementing ASCENT Malawi Project</a:t>
              </a:r>
            </a:p>
          </p:txBody>
        </p:sp>
        <p:sp>
          <p:nvSpPr>
            <p:cNvPr id="393" name="Google Shape;393;p2"/>
            <p:cNvSpPr/>
            <p:nvPr/>
          </p:nvSpPr>
          <p:spPr>
            <a:xfrm>
              <a:off x="0" y="3142924"/>
              <a:ext cx="7233421" cy="1376234"/>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just"/>
              <a:r>
                <a:rPr lang="en-US" sz="2000" dirty="0">
                  <a:solidFill>
                    <a:schemeClr val="lt1"/>
                  </a:solidFill>
                  <a:ea typeface="Arial"/>
                  <a:cs typeface="Arial"/>
                  <a:sym typeface="Arial"/>
                </a:rPr>
                <a:t>MEAP helped to increase the national electrification rate from 14.2% in 2021 to 25.9% in 2024 and successfully established the Ngwee </a:t>
              </a:r>
              <a:r>
                <a:rPr lang="en-US" sz="2000" dirty="0" err="1">
                  <a:solidFill>
                    <a:schemeClr val="lt1"/>
                  </a:solidFill>
                  <a:ea typeface="Arial"/>
                  <a:cs typeface="Arial"/>
                  <a:sym typeface="Arial"/>
                </a:rPr>
                <a:t>Ngwee</a:t>
              </a:r>
              <a:r>
                <a:rPr lang="en-US" sz="2000" dirty="0">
                  <a:solidFill>
                    <a:schemeClr val="lt1"/>
                  </a:solidFill>
                  <a:ea typeface="Arial"/>
                  <a:cs typeface="Arial"/>
                  <a:sym typeface="Arial"/>
                </a:rPr>
                <a:t> </a:t>
              </a:r>
              <a:r>
                <a:rPr lang="en-US" sz="2000" dirty="0" err="1">
                  <a:solidFill>
                    <a:schemeClr val="lt1"/>
                  </a:solidFill>
                  <a:ea typeface="Arial"/>
                  <a:cs typeface="Arial"/>
                  <a:sym typeface="Arial"/>
                </a:rPr>
                <a:t>Ngwee</a:t>
              </a:r>
              <a:r>
                <a:rPr lang="en-US" sz="2000" dirty="0">
                  <a:solidFill>
                    <a:schemeClr val="lt1"/>
                  </a:solidFill>
                  <a:ea typeface="Arial"/>
                  <a:cs typeface="Arial"/>
                  <a:sym typeface="Arial"/>
                </a:rPr>
                <a:t> Fund (NNNF) in 2023</a:t>
              </a:r>
            </a:p>
          </p:txBody>
        </p:sp>
        <p:sp>
          <p:nvSpPr>
            <p:cNvPr id="395" name="Google Shape;395;p2"/>
            <p:cNvSpPr/>
            <p:nvPr/>
          </p:nvSpPr>
          <p:spPr>
            <a:xfrm>
              <a:off x="0" y="4713134"/>
              <a:ext cx="7233421" cy="1419445"/>
            </a:xfrm>
            <a:prstGeom prst="roundRect">
              <a:avLst>
                <a:gd name="adj" fmla="val 16667"/>
              </a:avLst>
            </a:prstGeom>
            <a:gr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just"/>
              <a:r>
                <a:rPr lang="en-US" sz="2000" dirty="0">
                  <a:solidFill>
                    <a:schemeClr val="lt1"/>
                  </a:solidFill>
                  <a:ea typeface="Arial"/>
                  <a:cs typeface="Arial"/>
                  <a:sym typeface="Arial"/>
                </a:rPr>
                <a:t>ASCENT will contribute 50% towards GOM strategic goal of reaching at least 70% electricity access by 2030, and of providing cleaner cooking solutions 75% of households </a:t>
              </a:r>
              <a:endParaRPr lang="en-US" sz="2400" dirty="0">
                <a:solidFill>
                  <a:schemeClr val="lt1"/>
                </a:solidFill>
                <a:ea typeface="Arial"/>
                <a:cs typeface="Arial"/>
                <a:sym typeface="Arial"/>
              </a:endParaRPr>
            </a:p>
          </p:txBody>
        </p:sp>
      </p:grpSp>
      <p:pic>
        <p:nvPicPr>
          <p:cNvPr id="397" name="Google Shape;397;p2" descr="The image depicts the logo of the NGWEE NGWEE NGWEE Fund, featuring a stylized sun with solar panels and a house.&#10;&#10;AI-generated content may be incorrect."/>
          <p:cNvPicPr preferRelativeResize="0"/>
          <p:nvPr/>
        </p:nvPicPr>
        <p:blipFill rotWithShape="1">
          <a:blip r:embed="rId3">
            <a:alphaModFix/>
          </a:blip>
          <a:srcRect/>
          <a:stretch/>
        </p:blipFill>
        <p:spPr>
          <a:xfrm>
            <a:off x="844058" y="1363570"/>
            <a:ext cx="2574515" cy="210829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4"/>
          <p:cNvSpPr txBox="1">
            <a:spLocks noGrp="1"/>
          </p:cNvSpPr>
          <p:nvPr>
            <p:ph type="body" idx="1"/>
          </p:nvPr>
        </p:nvSpPr>
        <p:spPr>
          <a:xfrm>
            <a:off x="276728" y="163882"/>
            <a:ext cx="11573197" cy="72424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34EA2"/>
              </a:buClr>
              <a:buSzPts val="2800"/>
              <a:buNone/>
            </a:pPr>
            <a:r>
              <a:rPr lang="en-US" sz="2800" dirty="0">
                <a:solidFill>
                  <a:srgbClr val="034EA2"/>
                </a:solidFill>
                <a:latin typeface="Arial Black"/>
                <a:ea typeface="Arial Black"/>
                <a:cs typeface="Arial Black"/>
                <a:sym typeface="Arial Black"/>
              </a:rPr>
              <a:t>NNNF under ASCENT Malawi</a:t>
            </a:r>
            <a:endParaRPr dirty="0"/>
          </a:p>
        </p:txBody>
      </p:sp>
      <p:grpSp>
        <p:nvGrpSpPr>
          <p:cNvPr id="446" name="Google Shape;446;p4"/>
          <p:cNvGrpSpPr/>
          <p:nvPr/>
        </p:nvGrpSpPr>
        <p:grpSpPr>
          <a:xfrm>
            <a:off x="334852" y="888129"/>
            <a:ext cx="11580420" cy="45719"/>
            <a:chOff x="3632040" y="5304907"/>
            <a:chExt cx="8559959" cy="137006"/>
          </a:xfrm>
        </p:grpSpPr>
        <p:grpSp>
          <p:nvGrpSpPr>
            <p:cNvPr id="447" name="Google Shape;447;p4"/>
            <p:cNvGrpSpPr/>
            <p:nvPr/>
          </p:nvGrpSpPr>
          <p:grpSpPr>
            <a:xfrm>
              <a:off x="3632040" y="5310936"/>
              <a:ext cx="4279981" cy="130977"/>
              <a:chOff x="11445923" y="0"/>
              <a:chExt cx="1119115" cy="2552282"/>
            </a:xfrm>
          </p:grpSpPr>
          <p:sp>
            <p:nvSpPr>
              <p:cNvPr id="448" name="Google Shape;448;p4"/>
              <p:cNvSpPr/>
              <p:nvPr/>
            </p:nvSpPr>
            <p:spPr>
              <a:xfrm>
                <a:off x="11818961" y="0"/>
                <a:ext cx="373038" cy="255228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49" name="Google Shape;449;p4"/>
              <p:cNvSpPr/>
              <p:nvPr/>
            </p:nvSpPr>
            <p:spPr>
              <a:xfrm>
                <a:off x="11445923" y="0"/>
                <a:ext cx="373038" cy="255228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50" name="Google Shape;450;p4"/>
              <p:cNvSpPr/>
              <p:nvPr/>
            </p:nvSpPr>
            <p:spPr>
              <a:xfrm>
                <a:off x="12192000" y="0"/>
                <a:ext cx="373038" cy="255228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grpSp>
          <p:nvGrpSpPr>
            <p:cNvPr id="451" name="Google Shape;451;p4"/>
            <p:cNvGrpSpPr/>
            <p:nvPr/>
          </p:nvGrpSpPr>
          <p:grpSpPr>
            <a:xfrm>
              <a:off x="7912018" y="5304907"/>
              <a:ext cx="4279981" cy="137006"/>
              <a:chOff x="11445923" y="0"/>
              <a:chExt cx="1119115" cy="2552282"/>
            </a:xfrm>
          </p:grpSpPr>
          <p:sp>
            <p:nvSpPr>
              <p:cNvPr id="452" name="Google Shape;452;p4"/>
              <p:cNvSpPr/>
              <p:nvPr/>
            </p:nvSpPr>
            <p:spPr>
              <a:xfrm>
                <a:off x="11818961" y="0"/>
                <a:ext cx="373038" cy="255228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53" name="Google Shape;453;p4"/>
              <p:cNvSpPr/>
              <p:nvPr/>
            </p:nvSpPr>
            <p:spPr>
              <a:xfrm>
                <a:off x="11445923" y="0"/>
                <a:ext cx="373038" cy="255228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54" name="Google Shape;454;p4"/>
              <p:cNvSpPr/>
              <p:nvPr/>
            </p:nvSpPr>
            <p:spPr>
              <a:xfrm>
                <a:off x="12192000" y="0"/>
                <a:ext cx="373038" cy="255228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grpSp>
      </p:grpSp>
      <p:sp>
        <p:nvSpPr>
          <p:cNvPr id="455" name="Google Shape;455;p4"/>
          <p:cNvSpPr/>
          <p:nvPr/>
        </p:nvSpPr>
        <p:spPr>
          <a:xfrm>
            <a:off x="2257344" y="1142476"/>
            <a:ext cx="8278947" cy="473684"/>
          </a:xfrm>
          <a:prstGeom prst="roundRect">
            <a:avLst>
              <a:gd name="adj" fmla="val 16667"/>
            </a:avLst>
          </a:prstGeom>
          <a:solidFill>
            <a:srgbClr val="336600"/>
          </a:solidFill>
          <a:ln w="19050" cap="flat" cmpd="sng">
            <a:solidFill>
              <a:srgbClr val="0F465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400"/>
              <a:buFont typeface="Arial"/>
              <a:buNone/>
            </a:pPr>
            <a:r>
              <a:rPr lang="en-US" sz="2400" b="0" i="0" u="none" strike="noStrike" cap="none">
                <a:solidFill>
                  <a:srgbClr val="FFFFFF"/>
                </a:solidFill>
                <a:latin typeface="Arial"/>
                <a:ea typeface="Arial"/>
                <a:cs typeface="Arial"/>
                <a:sym typeface="Arial"/>
              </a:rPr>
              <a:t>Fund Size of USD 90M for Component 2, 3, and 4</a:t>
            </a:r>
            <a:endParaRPr/>
          </a:p>
        </p:txBody>
      </p:sp>
      <p:grpSp>
        <p:nvGrpSpPr>
          <p:cNvPr id="456" name="Google Shape;456;p4"/>
          <p:cNvGrpSpPr/>
          <p:nvPr/>
        </p:nvGrpSpPr>
        <p:grpSpPr>
          <a:xfrm>
            <a:off x="85252" y="1658095"/>
            <a:ext cx="12021495" cy="4860924"/>
            <a:chOff x="142473" y="1833194"/>
            <a:chExt cx="12021495" cy="4860924"/>
          </a:xfrm>
        </p:grpSpPr>
        <p:sp>
          <p:nvSpPr>
            <p:cNvPr id="457" name="Google Shape;457;p4"/>
            <p:cNvSpPr/>
            <p:nvPr/>
          </p:nvSpPr>
          <p:spPr>
            <a:xfrm>
              <a:off x="5083953" y="1833194"/>
              <a:ext cx="2081853" cy="1028056"/>
            </a:xfrm>
            <a:prstGeom prst="ellipse">
              <a:avLst/>
            </a:prstGeom>
            <a:solidFill>
              <a:srgbClr val="336699"/>
            </a:solidFill>
            <a:ln w="19050" cap="flat" cmpd="sng">
              <a:solidFill>
                <a:srgbClr val="0F465E"/>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FFFFFF"/>
                </a:buClr>
                <a:buSzPts val="1800"/>
                <a:buFont typeface="Arial"/>
                <a:buNone/>
              </a:pPr>
              <a:r>
                <a:rPr lang="en-US" sz="1800" b="0" i="0" u="none" strike="noStrike" cap="none">
                  <a:solidFill>
                    <a:srgbClr val="FFFFFF"/>
                  </a:solidFill>
                  <a:latin typeface="Arial"/>
                  <a:ea typeface="Arial"/>
                  <a:cs typeface="Arial"/>
                  <a:sym typeface="Arial"/>
                </a:rPr>
                <a:t>NNNF</a:t>
              </a:r>
              <a:endParaRPr/>
            </a:p>
          </p:txBody>
        </p:sp>
        <p:cxnSp>
          <p:nvCxnSpPr>
            <p:cNvPr id="458" name="Google Shape;458;p4"/>
            <p:cNvCxnSpPr/>
            <p:nvPr/>
          </p:nvCxnSpPr>
          <p:spPr>
            <a:xfrm>
              <a:off x="6143887" y="2861251"/>
              <a:ext cx="0" cy="422645"/>
            </a:xfrm>
            <a:prstGeom prst="straightConnector1">
              <a:avLst/>
            </a:prstGeom>
            <a:noFill/>
            <a:ln w="19050" cap="flat" cmpd="sng">
              <a:solidFill>
                <a:schemeClr val="dk1"/>
              </a:solidFill>
              <a:prstDash val="solid"/>
              <a:miter lim="8000"/>
              <a:headEnd type="none" w="sm" len="sm"/>
              <a:tailEnd type="none" w="sm" len="sm"/>
            </a:ln>
          </p:spPr>
        </p:cxnSp>
        <p:cxnSp>
          <p:nvCxnSpPr>
            <p:cNvPr id="459" name="Google Shape;459;p4"/>
            <p:cNvCxnSpPr/>
            <p:nvPr/>
          </p:nvCxnSpPr>
          <p:spPr>
            <a:xfrm>
              <a:off x="1926125" y="3283896"/>
              <a:ext cx="7758823" cy="10885"/>
            </a:xfrm>
            <a:prstGeom prst="straightConnector1">
              <a:avLst/>
            </a:prstGeom>
            <a:noFill/>
            <a:ln w="19050" cap="flat" cmpd="sng">
              <a:solidFill>
                <a:schemeClr val="dk1"/>
              </a:solidFill>
              <a:prstDash val="solid"/>
              <a:miter lim="8000"/>
              <a:headEnd type="none" w="sm" len="sm"/>
              <a:tailEnd type="none" w="sm" len="sm"/>
            </a:ln>
          </p:spPr>
        </p:cxnSp>
        <p:cxnSp>
          <p:nvCxnSpPr>
            <p:cNvPr id="460" name="Google Shape;460;p4"/>
            <p:cNvCxnSpPr/>
            <p:nvPr/>
          </p:nvCxnSpPr>
          <p:spPr>
            <a:xfrm>
              <a:off x="1926128" y="3283896"/>
              <a:ext cx="0" cy="422645"/>
            </a:xfrm>
            <a:prstGeom prst="straightConnector1">
              <a:avLst/>
            </a:prstGeom>
            <a:noFill/>
            <a:ln w="19050" cap="flat" cmpd="sng">
              <a:solidFill>
                <a:schemeClr val="dk1"/>
              </a:solidFill>
              <a:prstDash val="solid"/>
              <a:miter lim="8000"/>
              <a:headEnd type="none" w="sm" len="sm"/>
              <a:tailEnd type="none" w="sm" len="sm"/>
            </a:ln>
          </p:spPr>
        </p:cxnSp>
        <p:cxnSp>
          <p:nvCxnSpPr>
            <p:cNvPr id="461" name="Google Shape;461;p4"/>
            <p:cNvCxnSpPr/>
            <p:nvPr/>
          </p:nvCxnSpPr>
          <p:spPr>
            <a:xfrm>
              <a:off x="9684948" y="3283896"/>
              <a:ext cx="0" cy="422645"/>
            </a:xfrm>
            <a:prstGeom prst="straightConnector1">
              <a:avLst/>
            </a:prstGeom>
            <a:noFill/>
            <a:ln w="19050" cap="flat" cmpd="sng">
              <a:solidFill>
                <a:schemeClr val="dk1"/>
              </a:solidFill>
              <a:prstDash val="solid"/>
              <a:miter lim="8000"/>
              <a:headEnd type="none" w="sm" len="sm"/>
              <a:tailEnd type="none" w="sm" len="sm"/>
            </a:ln>
          </p:spPr>
        </p:cxnSp>
        <p:sp>
          <p:nvSpPr>
            <p:cNvPr id="462" name="Google Shape;462;p4"/>
            <p:cNvSpPr/>
            <p:nvPr/>
          </p:nvSpPr>
          <p:spPr>
            <a:xfrm>
              <a:off x="503220" y="3717964"/>
              <a:ext cx="2926869" cy="1583378"/>
            </a:xfrm>
            <a:prstGeom prst="roundRect">
              <a:avLst>
                <a:gd name="adj" fmla="val 16667"/>
              </a:avLst>
            </a:prstGeom>
            <a:ln>
              <a:headEnd type="none" w="sm" len="sm"/>
              <a:tailEnd type="none" w="sm" len="sm"/>
            </a:ln>
          </p:spPr>
          <p:style>
            <a:lnRef idx="1">
              <a:schemeClr val="accent4"/>
            </a:lnRef>
            <a:fillRef idx="2">
              <a:schemeClr val="accent4"/>
            </a:fillRef>
            <a:effectRef idx="1">
              <a:schemeClr val="accent4"/>
            </a:effectRef>
            <a:fontRef idx="minor">
              <a:schemeClr val="dk1"/>
            </a:fontRef>
          </p:style>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000000"/>
                </a:buClr>
                <a:buSzPts val="1600"/>
                <a:buFont typeface="Arial"/>
                <a:buNone/>
              </a:pPr>
              <a:r>
                <a:rPr lang="en-US" sz="1600" b="1" i="0" u="none" strike="noStrike" cap="none" dirty="0">
                  <a:solidFill>
                    <a:srgbClr val="000000"/>
                  </a:solidFill>
                  <a:latin typeface="Arial"/>
                  <a:ea typeface="Arial"/>
                  <a:cs typeface="Arial"/>
                  <a:sym typeface="Arial"/>
                </a:rPr>
                <a:t>Component 2: Off-Grid Connection through SHS</a:t>
              </a:r>
              <a:endParaRPr dirty="0"/>
            </a:p>
            <a:p>
              <a:pPr marL="0" marR="0" lvl="0" indent="0" algn="ctr" rtl="0">
                <a:lnSpc>
                  <a:spcPct val="107000"/>
                </a:lnSpc>
                <a:spcBef>
                  <a:spcPts val="0"/>
                </a:spcBef>
                <a:spcAft>
                  <a:spcPts val="0"/>
                </a:spcAft>
                <a:buClr>
                  <a:srgbClr val="000000"/>
                </a:buClr>
                <a:buSzPts val="1600"/>
                <a:buFont typeface="Arial"/>
                <a:buNone/>
              </a:pPr>
              <a:r>
                <a:rPr lang="en-US" sz="1600" b="0" i="0" u="none" strike="noStrike" cap="none" dirty="0">
                  <a:solidFill>
                    <a:srgbClr val="000000"/>
                  </a:solidFill>
                  <a:latin typeface="Arial"/>
                  <a:ea typeface="Arial"/>
                  <a:cs typeface="Arial"/>
                  <a:sym typeface="Arial"/>
                </a:rPr>
                <a:t>USD 60M with a target of 811,000 new household connections</a:t>
              </a:r>
              <a:endParaRPr dirty="0"/>
            </a:p>
          </p:txBody>
        </p:sp>
        <p:cxnSp>
          <p:nvCxnSpPr>
            <p:cNvPr id="463" name="Google Shape;463;p4"/>
            <p:cNvCxnSpPr/>
            <p:nvPr/>
          </p:nvCxnSpPr>
          <p:spPr>
            <a:xfrm>
              <a:off x="1926125" y="5301342"/>
              <a:ext cx="0" cy="256033"/>
            </a:xfrm>
            <a:prstGeom prst="straightConnector1">
              <a:avLst/>
            </a:prstGeom>
            <a:noFill/>
            <a:ln w="19050" cap="flat" cmpd="sng">
              <a:solidFill>
                <a:schemeClr val="dk1"/>
              </a:solidFill>
              <a:prstDash val="solid"/>
              <a:miter lim="8000"/>
              <a:headEnd type="none" w="sm" len="sm"/>
              <a:tailEnd type="none" w="sm" len="sm"/>
            </a:ln>
          </p:spPr>
        </p:cxnSp>
        <p:cxnSp>
          <p:nvCxnSpPr>
            <p:cNvPr id="464" name="Google Shape;464;p4"/>
            <p:cNvCxnSpPr/>
            <p:nvPr/>
          </p:nvCxnSpPr>
          <p:spPr>
            <a:xfrm>
              <a:off x="881566" y="5538539"/>
              <a:ext cx="2011679" cy="0"/>
            </a:xfrm>
            <a:prstGeom prst="straightConnector1">
              <a:avLst/>
            </a:prstGeom>
            <a:noFill/>
            <a:ln w="19050" cap="flat" cmpd="sng">
              <a:solidFill>
                <a:schemeClr val="dk1"/>
              </a:solidFill>
              <a:prstDash val="solid"/>
              <a:miter lim="8000"/>
              <a:headEnd type="none" w="sm" len="sm"/>
              <a:tailEnd type="none" w="sm" len="sm"/>
            </a:ln>
          </p:spPr>
        </p:cxnSp>
        <p:cxnSp>
          <p:nvCxnSpPr>
            <p:cNvPr id="465" name="Google Shape;465;p4"/>
            <p:cNvCxnSpPr/>
            <p:nvPr/>
          </p:nvCxnSpPr>
          <p:spPr>
            <a:xfrm>
              <a:off x="881566" y="5538539"/>
              <a:ext cx="0" cy="422645"/>
            </a:xfrm>
            <a:prstGeom prst="straightConnector1">
              <a:avLst/>
            </a:prstGeom>
            <a:noFill/>
            <a:ln w="19050" cap="flat" cmpd="sng">
              <a:solidFill>
                <a:schemeClr val="dk1"/>
              </a:solidFill>
              <a:prstDash val="solid"/>
              <a:miter lim="8000"/>
              <a:headEnd type="none" w="sm" len="sm"/>
              <a:tailEnd type="none" w="sm" len="sm"/>
            </a:ln>
          </p:spPr>
        </p:cxnSp>
        <p:sp>
          <p:nvSpPr>
            <p:cNvPr id="466" name="Google Shape;466;p4"/>
            <p:cNvSpPr/>
            <p:nvPr/>
          </p:nvSpPr>
          <p:spPr>
            <a:xfrm>
              <a:off x="142473" y="5967859"/>
              <a:ext cx="1783652" cy="671523"/>
            </a:xfrm>
            <a:prstGeom prst="roundRect">
              <a:avLst>
                <a:gd name="adj" fmla="val 16667"/>
              </a:avLst>
            </a:prstGeom>
            <a:solidFill>
              <a:srgbClr val="501549"/>
            </a:solidFill>
            <a:ln w="190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Debt Window </a:t>
              </a:r>
              <a:br>
                <a:rPr lang="en-US" sz="1400" b="0" i="0" u="none" strike="noStrike" cap="none">
                  <a:solidFill>
                    <a:srgbClr val="FFFFFF"/>
                  </a:solidFill>
                  <a:latin typeface="Arial"/>
                  <a:ea typeface="Arial"/>
                  <a:cs typeface="Arial"/>
                  <a:sym typeface="Arial"/>
                </a:rPr>
              </a:br>
              <a:r>
                <a:rPr lang="en-US" sz="1400" b="0" i="0" u="none" strike="noStrike" cap="none">
                  <a:solidFill>
                    <a:srgbClr val="FFFFFF"/>
                  </a:solidFill>
                  <a:latin typeface="Arial"/>
                  <a:ea typeface="Arial"/>
                  <a:cs typeface="Arial"/>
                  <a:sym typeface="Arial"/>
                </a:rPr>
                <a:t>(USD 44M) </a:t>
              </a:r>
              <a:endParaRPr/>
            </a:p>
          </p:txBody>
        </p:sp>
        <p:cxnSp>
          <p:nvCxnSpPr>
            <p:cNvPr id="467" name="Google Shape;467;p4"/>
            <p:cNvCxnSpPr/>
            <p:nvPr/>
          </p:nvCxnSpPr>
          <p:spPr>
            <a:xfrm>
              <a:off x="6140382" y="3294781"/>
              <a:ext cx="0" cy="422645"/>
            </a:xfrm>
            <a:prstGeom prst="straightConnector1">
              <a:avLst/>
            </a:prstGeom>
            <a:noFill/>
            <a:ln w="19050" cap="flat" cmpd="sng">
              <a:solidFill>
                <a:schemeClr val="dk1"/>
              </a:solidFill>
              <a:prstDash val="solid"/>
              <a:miter lim="8000"/>
              <a:headEnd type="none" w="sm" len="sm"/>
              <a:tailEnd type="none" w="sm" len="sm"/>
            </a:ln>
          </p:spPr>
        </p:cxnSp>
        <p:sp>
          <p:nvSpPr>
            <p:cNvPr id="468" name="Google Shape;468;p4"/>
            <p:cNvSpPr/>
            <p:nvPr/>
          </p:nvSpPr>
          <p:spPr>
            <a:xfrm>
              <a:off x="4717475" y="3728849"/>
              <a:ext cx="2926868" cy="1583378"/>
            </a:xfrm>
            <a:prstGeom prst="roundRect">
              <a:avLst>
                <a:gd name="adj" fmla="val 16667"/>
              </a:avLst>
            </a:prstGeom>
            <a:solidFill>
              <a:schemeClr val="lt1"/>
            </a:solidFill>
            <a:ln w="190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Component 3: Energy Access for Public Facilities</a:t>
              </a:r>
              <a:endParaRPr/>
            </a:p>
            <a:p>
              <a:pPr marL="0" marR="0" lvl="0" indent="0" algn="ctr" rtl="0">
                <a:lnSpc>
                  <a:spcPct val="107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USD 20M to electrify 1,000 schools and 280 health centers </a:t>
              </a:r>
              <a:endParaRPr/>
            </a:p>
          </p:txBody>
        </p:sp>
        <p:cxnSp>
          <p:nvCxnSpPr>
            <p:cNvPr id="470" name="Google Shape;470;p4"/>
            <p:cNvCxnSpPr/>
            <p:nvPr/>
          </p:nvCxnSpPr>
          <p:spPr>
            <a:xfrm>
              <a:off x="2884540" y="5549422"/>
              <a:ext cx="0" cy="422645"/>
            </a:xfrm>
            <a:prstGeom prst="straightConnector1">
              <a:avLst/>
            </a:prstGeom>
            <a:noFill/>
            <a:ln w="19050" cap="flat" cmpd="sng">
              <a:solidFill>
                <a:schemeClr val="dk1"/>
              </a:solidFill>
              <a:prstDash val="solid"/>
              <a:miter lim="8000"/>
              <a:headEnd type="none" w="sm" len="sm"/>
              <a:tailEnd type="none" w="sm" len="sm"/>
            </a:ln>
          </p:spPr>
        </p:cxnSp>
        <p:sp>
          <p:nvSpPr>
            <p:cNvPr id="471" name="Google Shape;471;p4"/>
            <p:cNvSpPr/>
            <p:nvPr/>
          </p:nvSpPr>
          <p:spPr>
            <a:xfrm>
              <a:off x="2145446" y="5978742"/>
              <a:ext cx="1783653" cy="671523"/>
            </a:xfrm>
            <a:prstGeom prst="roundRect">
              <a:avLst>
                <a:gd name="adj" fmla="val 16667"/>
              </a:avLst>
            </a:prstGeom>
            <a:solidFill>
              <a:srgbClr val="501549"/>
            </a:solidFill>
            <a:ln w="190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RBF Grant Window</a:t>
              </a:r>
              <a:endParaRPr/>
            </a:p>
            <a:p>
              <a:pPr marL="0" marR="0" lvl="0" indent="0" algn="ctr" rtl="0">
                <a:lnSpc>
                  <a:spcPct val="107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(USD 16M)</a:t>
              </a:r>
              <a:endParaRPr/>
            </a:p>
          </p:txBody>
        </p:sp>
        <p:cxnSp>
          <p:nvCxnSpPr>
            <p:cNvPr id="472" name="Google Shape;472;p4"/>
            <p:cNvCxnSpPr/>
            <p:nvPr/>
          </p:nvCxnSpPr>
          <p:spPr>
            <a:xfrm>
              <a:off x="10143297" y="5298885"/>
              <a:ext cx="0" cy="256033"/>
            </a:xfrm>
            <a:prstGeom prst="straightConnector1">
              <a:avLst/>
            </a:prstGeom>
            <a:noFill/>
            <a:ln w="19050" cap="flat" cmpd="sng">
              <a:solidFill>
                <a:schemeClr val="dk1"/>
              </a:solidFill>
              <a:prstDash val="solid"/>
              <a:miter lim="8000"/>
              <a:headEnd type="none" w="sm" len="sm"/>
              <a:tailEnd type="none" w="sm" len="sm"/>
            </a:ln>
          </p:spPr>
        </p:cxnSp>
        <p:cxnSp>
          <p:nvCxnSpPr>
            <p:cNvPr id="473" name="Google Shape;473;p4"/>
            <p:cNvCxnSpPr/>
            <p:nvPr/>
          </p:nvCxnSpPr>
          <p:spPr>
            <a:xfrm>
              <a:off x="9116435" y="5553779"/>
              <a:ext cx="2011679" cy="0"/>
            </a:xfrm>
            <a:prstGeom prst="straightConnector1">
              <a:avLst/>
            </a:prstGeom>
            <a:noFill/>
            <a:ln w="19050" cap="flat" cmpd="sng">
              <a:solidFill>
                <a:schemeClr val="dk1"/>
              </a:solidFill>
              <a:prstDash val="solid"/>
              <a:miter lim="8000"/>
              <a:headEnd type="none" w="sm" len="sm"/>
              <a:tailEnd type="none" w="sm" len="sm"/>
            </a:ln>
          </p:spPr>
        </p:cxnSp>
        <p:cxnSp>
          <p:nvCxnSpPr>
            <p:cNvPr id="474" name="Google Shape;474;p4"/>
            <p:cNvCxnSpPr/>
            <p:nvPr/>
          </p:nvCxnSpPr>
          <p:spPr>
            <a:xfrm>
              <a:off x="9116435" y="5553779"/>
              <a:ext cx="0" cy="422645"/>
            </a:xfrm>
            <a:prstGeom prst="straightConnector1">
              <a:avLst/>
            </a:prstGeom>
            <a:noFill/>
            <a:ln w="19050" cap="flat" cmpd="sng">
              <a:solidFill>
                <a:schemeClr val="dk1"/>
              </a:solidFill>
              <a:prstDash val="solid"/>
              <a:miter lim="8000"/>
              <a:headEnd type="none" w="sm" len="sm"/>
              <a:tailEnd type="none" w="sm" len="sm"/>
            </a:ln>
          </p:spPr>
        </p:cxnSp>
        <p:sp>
          <p:nvSpPr>
            <p:cNvPr id="475" name="Google Shape;475;p4"/>
            <p:cNvSpPr/>
            <p:nvPr/>
          </p:nvSpPr>
          <p:spPr>
            <a:xfrm>
              <a:off x="8377342" y="5983099"/>
              <a:ext cx="1783652" cy="671523"/>
            </a:xfrm>
            <a:prstGeom prst="roundRect">
              <a:avLst>
                <a:gd name="adj" fmla="val 16667"/>
              </a:avLst>
            </a:prstGeom>
            <a:solidFill>
              <a:srgbClr val="501549"/>
            </a:solidFill>
            <a:ln w="190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Debt Window </a:t>
              </a:r>
              <a:br>
                <a:rPr lang="en-US" sz="1400" b="0" i="0" u="none" strike="noStrike" cap="none">
                  <a:solidFill>
                    <a:srgbClr val="FFFFFF"/>
                  </a:solidFill>
                  <a:latin typeface="Arial"/>
                  <a:ea typeface="Arial"/>
                  <a:cs typeface="Arial"/>
                  <a:sym typeface="Arial"/>
                </a:rPr>
              </a:br>
              <a:r>
                <a:rPr lang="en-US" sz="1400" b="0" i="0" u="none" strike="noStrike" cap="none">
                  <a:solidFill>
                    <a:srgbClr val="FFFFFF"/>
                  </a:solidFill>
                  <a:latin typeface="Arial"/>
                  <a:ea typeface="Arial"/>
                  <a:cs typeface="Arial"/>
                  <a:sym typeface="Arial"/>
                </a:rPr>
                <a:t>(USD 7M) </a:t>
              </a:r>
              <a:endParaRPr/>
            </a:p>
          </p:txBody>
        </p:sp>
        <p:cxnSp>
          <p:nvCxnSpPr>
            <p:cNvPr id="476" name="Google Shape;476;p4"/>
            <p:cNvCxnSpPr/>
            <p:nvPr/>
          </p:nvCxnSpPr>
          <p:spPr>
            <a:xfrm>
              <a:off x="11119409" y="5564662"/>
              <a:ext cx="0" cy="422645"/>
            </a:xfrm>
            <a:prstGeom prst="straightConnector1">
              <a:avLst/>
            </a:prstGeom>
            <a:noFill/>
            <a:ln w="19050" cap="flat" cmpd="sng">
              <a:solidFill>
                <a:schemeClr val="dk1"/>
              </a:solidFill>
              <a:prstDash val="solid"/>
              <a:miter lim="8000"/>
              <a:headEnd type="none" w="sm" len="sm"/>
              <a:tailEnd type="none" w="sm" len="sm"/>
            </a:ln>
          </p:spPr>
        </p:cxnSp>
        <p:sp>
          <p:nvSpPr>
            <p:cNvPr id="477" name="Google Shape;477;p4"/>
            <p:cNvSpPr/>
            <p:nvPr/>
          </p:nvSpPr>
          <p:spPr>
            <a:xfrm>
              <a:off x="10380315" y="5993982"/>
              <a:ext cx="1783653" cy="671523"/>
            </a:xfrm>
            <a:prstGeom prst="roundRect">
              <a:avLst>
                <a:gd name="adj" fmla="val 16667"/>
              </a:avLst>
            </a:prstGeom>
            <a:solidFill>
              <a:srgbClr val="501549"/>
            </a:solidFill>
            <a:ln w="190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TA Window</a:t>
              </a:r>
              <a:endParaRPr/>
            </a:p>
            <a:p>
              <a:pPr marL="0" marR="0" lvl="0" indent="0" algn="ctr" rtl="0">
                <a:lnSpc>
                  <a:spcPct val="107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(USD 3M)</a:t>
              </a:r>
              <a:endParaRPr/>
            </a:p>
          </p:txBody>
        </p:sp>
        <p:cxnSp>
          <p:nvCxnSpPr>
            <p:cNvPr id="478" name="Google Shape;478;p4"/>
            <p:cNvCxnSpPr/>
            <p:nvPr/>
          </p:nvCxnSpPr>
          <p:spPr>
            <a:xfrm>
              <a:off x="5215370" y="5582392"/>
              <a:ext cx="2011679" cy="0"/>
            </a:xfrm>
            <a:prstGeom prst="straightConnector1">
              <a:avLst/>
            </a:prstGeom>
            <a:noFill/>
            <a:ln w="19050" cap="flat" cmpd="sng">
              <a:solidFill>
                <a:schemeClr val="dk1"/>
              </a:solidFill>
              <a:prstDash val="solid"/>
              <a:miter lim="8000"/>
              <a:headEnd type="none" w="sm" len="sm"/>
              <a:tailEnd type="none" w="sm" len="sm"/>
            </a:ln>
          </p:spPr>
        </p:cxnSp>
        <p:cxnSp>
          <p:nvCxnSpPr>
            <p:cNvPr id="479" name="Google Shape;479;p4"/>
            <p:cNvCxnSpPr/>
            <p:nvPr/>
          </p:nvCxnSpPr>
          <p:spPr>
            <a:xfrm>
              <a:off x="5215370" y="5582392"/>
              <a:ext cx="0" cy="422645"/>
            </a:xfrm>
            <a:prstGeom prst="straightConnector1">
              <a:avLst/>
            </a:prstGeom>
            <a:noFill/>
            <a:ln w="19050" cap="flat" cmpd="sng">
              <a:solidFill>
                <a:schemeClr val="dk1"/>
              </a:solidFill>
              <a:prstDash val="solid"/>
              <a:miter lim="8000"/>
              <a:headEnd type="none" w="sm" len="sm"/>
              <a:tailEnd type="none" w="sm" len="sm"/>
            </a:ln>
          </p:spPr>
        </p:cxnSp>
        <p:sp>
          <p:nvSpPr>
            <p:cNvPr id="480" name="Google Shape;480;p4"/>
            <p:cNvSpPr/>
            <p:nvPr/>
          </p:nvSpPr>
          <p:spPr>
            <a:xfrm>
              <a:off x="4476277" y="6011712"/>
              <a:ext cx="1783652" cy="671523"/>
            </a:xfrm>
            <a:prstGeom prst="roundRect">
              <a:avLst>
                <a:gd name="adj" fmla="val 16667"/>
              </a:avLst>
            </a:prstGeom>
            <a:solidFill>
              <a:srgbClr val="501549"/>
            </a:solidFill>
            <a:ln w="190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Off-grid Component</a:t>
              </a:r>
              <a:endParaRPr/>
            </a:p>
          </p:txBody>
        </p:sp>
        <p:cxnSp>
          <p:nvCxnSpPr>
            <p:cNvPr id="481" name="Google Shape;481;p4"/>
            <p:cNvCxnSpPr/>
            <p:nvPr/>
          </p:nvCxnSpPr>
          <p:spPr>
            <a:xfrm>
              <a:off x="7218344" y="5593275"/>
              <a:ext cx="0" cy="422645"/>
            </a:xfrm>
            <a:prstGeom prst="straightConnector1">
              <a:avLst/>
            </a:prstGeom>
            <a:noFill/>
            <a:ln w="19050" cap="flat" cmpd="sng">
              <a:solidFill>
                <a:schemeClr val="dk1"/>
              </a:solidFill>
              <a:prstDash val="solid"/>
              <a:miter lim="8000"/>
              <a:headEnd type="none" w="sm" len="sm"/>
              <a:tailEnd type="none" w="sm" len="sm"/>
            </a:ln>
          </p:spPr>
        </p:cxnSp>
        <p:sp>
          <p:nvSpPr>
            <p:cNvPr id="482" name="Google Shape;482;p4"/>
            <p:cNvSpPr/>
            <p:nvPr/>
          </p:nvSpPr>
          <p:spPr>
            <a:xfrm>
              <a:off x="6479250" y="6022595"/>
              <a:ext cx="1783653" cy="671523"/>
            </a:xfrm>
            <a:prstGeom prst="roundRect">
              <a:avLst>
                <a:gd name="adj" fmla="val 16667"/>
              </a:avLst>
            </a:prstGeom>
            <a:solidFill>
              <a:srgbClr val="501549"/>
            </a:solidFill>
            <a:ln w="190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Grid Connection Component</a:t>
              </a:r>
              <a:endParaRPr/>
            </a:p>
          </p:txBody>
        </p:sp>
        <p:cxnSp>
          <p:nvCxnSpPr>
            <p:cNvPr id="483" name="Google Shape;483;p4"/>
            <p:cNvCxnSpPr/>
            <p:nvPr/>
          </p:nvCxnSpPr>
          <p:spPr>
            <a:xfrm>
              <a:off x="6177919" y="5320180"/>
              <a:ext cx="0" cy="256033"/>
            </a:xfrm>
            <a:prstGeom prst="straightConnector1">
              <a:avLst/>
            </a:prstGeom>
            <a:noFill/>
            <a:ln w="19050" cap="flat" cmpd="sng">
              <a:solidFill>
                <a:schemeClr val="dk1"/>
              </a:solidFill>
              <a:prstDash val="solid"/>
              <a:miter lim="8000"/>
              <a:headEnd type="none" w="sm" len="sm"/>
              <a:tailEnd type="none" w="sm" len="sm"/>
            </a:ln>
          </p:spPr>
        </p:cxnSp>
      </p:grpSp>
      <p:sp>
        <p:nvSpPr>
          <p:cNvPr id="484" name="Google Shape;484;p4"/>
          <p:cNvSpPr/>
          <p:nvPr/>
        </p:nvSpPr>
        <p:spPr>
          <a:xfrm>
            <a:off x="5479944" y="5229382"/>
            <a:ext cx="1232111" cy="446552"/>
          </a:xfrm>
          <a:prstGeom prst="roundRect">
            <a:avLst>
              <a:gd name="adj" fmla="val 16667"/>
            </a:avLst>
          </a:prstGeom>
          <a:solidFill>
            <a:srgbClr val="501549"/>
          </a:solidFill>
          <a:ln w="19050" cap="flat" cmpd="sng">
            <a:solidFill>
              <a:schemeClr val="dk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lnSpc>
                <a:spcPct val="107000"/>
              </a:lnSpc>
              <a:spcBef>
                <a:spcPts val="0"/>
              </a:spcBef>
              <a:spcAft>
                <a:spcPts val="0"/>
              </a:spcAft>
              <a:buNone/>
            </a:pPr>
            <a:r>
              <a:rPr lang="en-US" sz="1400">
                <a:solidFill>
                  <a:srgbClr val="FFFFFF"/>
                </a:solidFill>
                <a:latin typeface="Arial"/>
                <a:ea typeface="Arial"/>
                <a:cs typeface="Arial"/>
                <a:sym typeface="Arial"/>
              </a:rPr>
              <a:t>Grant Window</a:t>
            </a:r>
            <a:endParaRPr sz="1400" b="0" i="0" u="none" strike="noStrike" cap="none">
              <a:solidFill>
                <a:srgbClr val="FFFFFF"/>
              </a:solidFill>
              <a:latin typeface="Arial"/>
              <a:ea typeface="Arial"/>
              <a:cs typeface="Arial"/>
              <a:sym typeface="Arial"/>
            </a:endParaRPr>
          </a:p>
        </p:txBody>
      </p:sp>
      <p:sp>
        <p:nvSpPr>
          <p:cNvPr id="3" name="Rounded Rectangle 100365">
            <a:extLst>
              <a:ext uri="{FF2B5EF4-FFF2-40B4-BE49-F238E27FC236}">
                <a16:creationId xmlns:a16="http://schemas.microsoft.com/office/drawing/2014/main" id="{EDD516EE-28C9-2671-0E73-9F338109C89E}"/>
              </a:ext>
            </a:extLst>
          </p:cNvPr>
          <p:cNvSpPr/>
          <p:nvPr/>
        </p:nvSpPr>
        <p:spPr>
          <a:xfrm>
            <a:off x="8112659" y="3530166"/>
            <a:ext cx="3030135" cy="1583378"/>
          </a:xfrm>
          <a:prstGeom prst="roundRect">
            <a:avLst/>
          </a:prstGeom>
          <a:ln/>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gn="ctr" defTabSz="685715">
              <a:lnSpc>
                <a:spcPct val="107000"/>
              </a:lnSpc>
              <a:buClrTx/>
            </a:pPr>
            <a:r>
              <a:rPr lang="en-US" sz="1600" b="1" kern="1200" dirty="0">
                <a:solidFill>
                  <a:schemeClr val="tx1"/>
                </a:solidFill>
                <a:ea typeface="Calibri" panose="020F0502020204030204" pitchFamily="34" charset="0"/>
                <a:cs typeface="Calibri" panose="020F0502020204030204" pitchFamily="34" charset="0"/>
              </a:rPr>
              <a:t>Component 4: Clean Cooking Solutions</a:t>
            </a:r>
          </a:p>
          <a:p>
            <a:pPr algn="ctr" defTabSz="685715">
              <a:lnSpc>
                <a:spcPct val="107000"/>
              </a:lnSpc>
              <a:buClrTx/>
            </a:pPr>
            <a:r>
              <a:rPr lang="en-US" sz="1600" dirty="0">
                <a:solidFill>
                  <a:schemeClr val="tx1"/>
                </a:solidFill>
                <a:ea typeface="Calibri" panose="020F0502020204030204" pitchFamily="34" charset="0"/>
                <a:cs typeface="Calibri" panose="020F0502020204030204" pitchFamily="34" charset="0"/>
              </a:rPr>
              <a:t>USD 10 million to distribute Tier 3, 4 and 5 cooking solutions to 150,000 households</a:t>
            </a:r>
            <a:endParaRPr lang="en-US" sz="1600" kern="1200" dirty="0">
              <a:solidFill>
                <a:schemeClr val="tx1"/>
              </a:solidFill>
              <a:ea typeface="Calibri" panose="020F0502020204030204" pitchFamily="34"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BE6B9-D424-5920-92BB-6D89D7198D49}"/>
            </a:ext>
          </a:extLst>
        </p:cNvPr>
        <p:cNvGrpSpPr/>
        <p:nvPr/>
      </p:nvGrpSpPr>
      <p:grpSpPr>
        <a:xfrm>
          <a:off x="0" y="0"/>
          <a:ext cx="0" cy="0"/>
          <a:chOff x="0" y="0"/>
          <a:chExt cx="0" cy="0"/>
        </a:xfrm>
      </p:grpSpPr>
      <p:sp>
        <p:nvSpPr>
          <p:cNvPr id="8" name="Text Placeholder 2">
            <a:extLst>
              <a:ext uri="{FF2B5EF4-FFF2-40B4-BE49-F238E27FC236}">
                <a16:creationId xmlns:a16="http://schemas.microsoft.com/office/drawing/2014/main" id="{E83F4B6C-9EFD-6F1A-617E-DEACDDE53E2C}"/>
              </a:ext>
            </a:extLst>
          </p:cNvPr>
          <p:cNvSpPr>
            <a:spLocks noGrp="1"/>
          </p:cNvSpPr>
          <p:nvPr>
            <p:ph type="body" sz="quarter" idx="10"/>
          </p:nvPr>
        </p:nvSpPr>
        <p:spPr>
          <a:xfrm>
            <a:off x="276728" y="163882"/>
            <a:ext cx="11573197" cy="724247"/>
          </a:xfrm>
        </p:spPr>
        <p:txBody>
          <a:bodyPr/>
          <a:lstStyle/>
          <a:p>
            <a:pPr algn="l"/>
            <a:r>
              <a:rPr lang="en-US" sz="2800" b="1" dirty="0">
                <a:ln w="0"/>
                <a:solidFill>
                  <a:srgbClr val="034EA2"/>
                </a:solidFill>
                <a:effectLst>
                  <a:outerShdw blurRad="38100" dist="25400" dir="5400000" algn="ctr" rotWithShape="0">
                    <a:srgbClr val="6E747A">
                      <a:alpha val="43000"/>
                    </a:srgbClr>
                  </a:outerShdw>
                </a:effectLst>
                <a:latin typeface="+mn-lt"/>
              </a:rPr>
              <a:t>Disbursement of Funds and </a:t>
            </a:r>
            <a:r>
              <a:rPr lang="en-US" sz="2800" b="1" dirty="0" err="1">
                <a:ln w="0"/>
                <a:solidFill>
                  <a:srgbClr val="034EA2"/>
                </a:solidFill>
                <a:effectLst>
                  <a:outerShdw blurRad="38100" dist="25400" dir="5400000" algn="ctr" rotWithShape="0">
                    <a:srgbClr val="6E747A">
                      <a:alpha val="43000"/>
                    </a:srgbClr>
                  </a:outerShdw>
                </a:effectLst>
                <a:latin typeface="+mn-lt"/>
              </a:rPr>
              <a:t>dMRV</a:t>
            </a:r>
            <a:r>
              <a:rPr lang="en-US" sz="2800" b="1" dirty="0">
                <a:ln w="0"/>
                <a:solidFill>
                  <a:srgbClr val="034EA2"/>
                </a:solidFill>
                <a:effectLst>
                  <a:outerShdw blurRad="38100" dist="25400" dir="5400000" algn="ctr" rotWithShape="0">
                    <a:srgbClr val="6E747A">
                      <a:alpha val="43000"/>
                    </a:srgbClr>
                  </a:outerShdw>
                </a:effectLst>
                <a:latin typeface="+mn-lt"/>
              </a:rPr>
              <a:t> Platform</a:t>
            </a:r>
          </a:p>
        </p:txBody>
      </p:sp>
      <p:grpSp>
        <p:nvGrpSpPr>
          <p:cNvPr id="9" name="Group 8">
            <a:extLst>
              <a:ext uri="{FF2B5EF4-FFF2-40B4-BE49-F238E27FC236}">
                <a16:creationId xmlns:a16="http://schemas.microsoft.com/office/drawing/2014/main" id="{288B309D-D69E-931A-0DE3-469AC60BCF6F}"/>
              </a:ext>
            </a:extLst>
          </p:cNvPr>
          <p:cNvGrpSpPr/>
          <p:nvPr/>
        </p:nvGrpSpPr>
        <p:grpSpPr>
          <a:xfrm>
            <a:off x="334852" y="888129"/>
            <a:ext cx="11580420" cy="45719"/>
            <a:chOff x="3632040" y="5304907"/>
            <a:chExt cx="8559959" cy="137006"/>
          </a:xfrm>
        </p:grpSpPr>
        <p:grpSp>
          <p:nvGrpSpPr>
            <p:cNvPr id="10" name="Group 9">
              <a:extLst>
                <a:ext uri="{FF2B5EF4-FFF2-40B4-BE49-F238E27FC236}">
                  <a16:creationId xmlns:a16="http://schemas.microsoft.com/office/drawing/2014/main" id="{BBFC429E-784F-5BCC-7E93-2582D89CCB5D}"/>
                </a:ext>
              </a:extLst>
            </p:cNvPr>
            <p:cNvGrpSpPr/>
            <p:nvPr/>
          </p:nvGrpSpPr>
          <p:grpSpPr>
            <a:xfrm>
              <a:off x="3632040" y="5310936"/>
              <a:ext cx="4279981" cy="130977"/>
              <a:chOff x="11445923" y="0"/>
              <a:chExt cx="1119115" cy="2552282"/>
            </a:xfrm>
          </p:grpSpPr>
          <p:sp>
            <p:nvSpPr>
              <p:cNvPr id="16" name="Rectangle 15">
                <a:extLst>
                  <a:ext uri="{FF2B5EF4-FFF2-40B4-BE49-F238E27FC236}">
                    <a16:creationId xmlns:a16="http://schemas.microsoft.com/office/drawing/2014/main" id="{E5C4B731-3A55-FE9B-ED37-29D0556168A8}"/>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Rectangle 16">
                <a:extLst>
                  <a:ext uri="{FF2B5EF4-FFF2-40B4-BE49-F238E27FC236}">
                    <a16:creationId xmlns:a16="http://schemas.microsoft.com/office/drawing/2014/main" id="{A942F04F-8D54-703D-68F9-DCF8EF508A32}"/>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Rectangle 17">
                <a:extLst>
                  <a:ext uri="{FF2B5EF4-FFF2-40B4-BE49-F238E27FC236}">
                    <a16:creationId xmlns:a16="http://schemas.microsoft.com/office/drawing/2014/main" id="{31281B3E-EAF5-73AE-B6EC-893FE6005072}"/>
                  </a:ext>
                </a:extLst>
              </p:cNvPr>
              <p:cNvSpPr/>
              <p:nvPr/>
            </p:nvSpPr>
            <p:spPr>
              <a:xfrm>
                <a:off x="12192000" y="0"/>
                <a:ext cx="373038" cy="2552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1" name="Group 10">
              <a:extLst>
                <a:ext uri="{FF2B5EF4-FFF2-40B4-BE49-F238E27FC236}">
                  <a16:creationId xmlns:a16="http://schemas.microsoft.com/office/drawing/2014/main" id="{7157D9DA-968C-55AD-8D64-C32B1A22B038}"/>
                </a:ext>
              </a:extLst>
            </p:cNvPr>
            <p:cNvGrpSpPr/>
            <p:nvPr/>
          </p:nvGrpSpPr>
          <p:grpSpPr>
            <a:xfrm>
              <a:off x="7912018" y="5304907"/>
              <a:ext cx="4279981" cy="137006"/>
              <a:chOff x="11445923" y="0"/>
              <a:chExt cx="1119115" cy="2552282"/>
            </a:xfrm>
          </p:grpSpPr>
          <p:sp>
            <p:nvSpPr>
              <p:cNvPr id="13" name="Rectangle 12">
                <a:extLst>
                  <a:ext uri="{FF2B5EF4-FFF2-40B4-BE49-F238E27FC236}">
                    <a16:creationId xmlns:a16="http://schemas.microsoft.com/office/drawing/2014/main" id="{5AE14DE9-C941-467E-1AA3-13DF7DE52EDE}"/>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Rectangle 13">
                <a:extLst>
                  <a:ext uri="{FF2B5EF4-FFF2-40B4-BE49-F238E27FC236}">
                    <a16:creationId xmlns:a16="http://schemas.microsoft.com/office/drawing/2014/main" id="{0D10622E-18C2-53DE-E8A1-9BD78D522ADB}"/>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Rectangle 14">
                <a:extLst>
                  <a:ext uri="{FF2B5EF4-FFF2-40B4-BE49-F238E27FC236}">
                    <a16:creationId xmlns:a16="http://schemas.microsoft.com/office/drawing/2014/main" id="{B97FC7B1-F1F9-818A-C04C-BF8075CCE36A}"/>
                  </a:ext>
                </a:extLst>
              </p:cNvPr>
              <p:cNvSpPr/>
              <p:nvPr/>
            </p:nvSpPr>
            <p:spPr>
              <a:xfrm>
                <a:off x="12192000" y="0"/>
                <a:ext cx="373038" cy="2552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
        <p:nvSpPr>
          <p:cNvPr id="3" name="Subtitle 2">
            <a:extLst>
              <a:ext uri="{FF2B5EF4-FFF2-40B4-BE49-F238E27FC236}">
                <a16:creationId xmlns:a16="http://schemas.microsoft.com/office/drawing/2014/main" id="{2B9863D1-423D-9FA0-E2AF-8103A8E85A6D}"/>
              </a:ext>
            </a:extLst>
          </p:cNvPr>
          <p:cNvSpPr txBox="1">
            <a:spLocks/>
          </p:cNvSpPr>
          <p:nvPr/>
        </p:nvSpPr>
        <p:spPr>
          <a:xfrm>
            <a:off x="425563" y="905233"/>
            <a:ext cx="11398993" cy="3108543"/>
          </a:xfrm>
          <a:prstGeom prst="rect">
            <a:avLst/>
          </a:prstGeom>
        </p:spPr>
        <p:txBody>
          <a:bodyPr vert="horz" wrap="square" lIns="91440" tIns="45720" rIns="91440" bIns="45720"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182880" indent="-171450" algn="just">
              <a:lnSpc>
                <a:spcPct val="100000"/>
              </a:lnSpc>
              <a:spcBef>
                <a:spcPts val="1200"/>
              </a:spcBef>
              <a:buFont typeface="Wingdings" panose="05000000000000000000" pitchFamily="2" charset="2"/>
              <a:buChar char="§"/>
            </a:pPr>
            <a:r>
              <a:rPr lang="en-US" sz="2200" dirty="0">
                <a:solidFill>
                  <a:schemeClr val="tx1"/>
                </a:solidFill>
                <a:latin typeface="+mn-lt"/>
                <a:ea typeface="Lato Light" panose="020F0502020204030203" pitchFamily="34" charset="0"/>
                <a:cs typeface="Mukta ExtraLight" panose="020B0000000000000000" pitchFamily="34" charset="77"/>
              </a:rPr>
              <a:t>Debt will be disbursed by milestones (subject to satisfactory verification as required) to ensure the funding is used by POs for the purpose intended by the Fund.</a:t>
            </a:r>
          </a:p>
          <a:p>
            <a:pPr marL="182880" indent="-171450" algn="just">
              <a:lnSpc>
                <a:spcPct val="100000"/>
              </a:lnSpc>
              <a:spcBef>
                <a:spcPts val="1200"/>
              </a:spcBef>
              <a:buFont typeface="Wingdings" panose="05000000000000000000" pitchFamily="2" charset="2"/>
              <a:buChar char="§"/>
            </a:pPr>
            <a:r>
              <a:rPr lang="en-US" sz="2200" dirty="0">
                <a:solidFill>
                  <a:schemeClr val="tx1"/>
                </a:solidFill>
                <a:latin typeface="+mn-lt"/>
                <a:ea typeface="Lato Light" panose="020F0502020204030203" pitchFamily="34" charset="0"/>
                <a:cs typeface="Mukta ExtraLight" panose="020B0000000000000000" pitchFamily="34" charset="77"/>
              </a:rPr>
              <a:t>Milestones will be set based on company’s financing needs, supplier contract provisions and invoices for stock, work orders, invoices of assets to be purchased by the companies.</a:t>
            </a:r>
          </a:p>
          <a:p>
            <a:pPr marL="182880" indent="-171450" algn="just">
              <a:lnSpc>
                <a:spcPct val="100000"/>
              </a:lnSpc>
              <a:spcBef>
                <a:spcPts val="1200"/>
              </a:spcBef>
              <a:buFont typeface="Wingdings" panose="05000000000000000000" pitchFamily="2" charset="2"/>
              <a:buChar char="§"/>
            </a:pPr>
            <a:r>
              <a:rPr lang="en-US" sz="2200" dirty="0">
                <a:solidFill>
                  <a:schemeClr val="tx1"/>
                </a:solidFill>
                <a:latin typeface="+mn-lt"/>
                <a:ea typeface="Lato Light" panose="020F0502020204030203" pitchFamily="34" charset="0"/>
                <a:cs typeface="Mukta ExtraLight" panose="020B0000000000000000" pitchFamily="34" charset="77"/>
              </a:rPr>
              <a:t>Company CRM systems must support API connections with the </a:t>
            </a:r>
            <a:r>
              <a:rPr lang="en-US" sz="2200" dirty="0" err="1">
                <a:solidFill>
                  <a:schemeClr val="tx1"/>
                </a:solidFill>
                <a:latin typeface="+mn-lt"/>
                <a:ea typeface="Lato Light" panose="020F0502020204030203" pitchFamily="34" charset="0"/>
                <a:cs typeface="Mukta ExtraLight" panose="020B0000000000000000" pitchFamily="34" charset="77"/>
              </a:rPr>
              <a:t>MoE’s</a:t>
            </a:r>
            <a:r>
              <a:rPr lang="en-US" sz="2200" dirty="0">
                <a:solidFill>
                  <a:schemeClr val="tx1"/>
                </a:solidFill>
                <a:latin typeface="+mn-lt"/>
                <a:ea typeface="Lato Light" panose="020F0502020204030203" pitchFamily="34" charset="0"/>
                <a:cs typeface="Mukta ExtraLight" panose="020B0000000000000000" pitchFamily="34" charset="77"/>
              </a:rPr>
              <a:t> </a:t>
            </a:r>
            <a:r>
              <a:rPr lang="en-US" sz="2200" dirty="0" err="1">
                <a:solidFill>
                  <a:schemeClr val="tx1"/>
                </a:solidFill>
                <a:latin typeface="+mn-lt"/>
                <a:ea typeface="Lato Light" panose="020F0502020204030203" pitchFamily="34" charset="0"/>
                <a:cs typeface="Mukta ExtraLight" panose="020B0000000000000000" pitchFamily="34" charset="77"/>
              </a:rPr>
              <a:t>dMRV</a:t>
            </a:r>
            <a:r>
              <a:rPr lang="en-US" sz="2200" dirty="0">
                <a:solidFill>
                  <a:schemeClr val="tx1"/>
                </a:solidFill>
                <a:latin typeface="+mn-lt"/>
                <a:ea typeface="Lato Light" panose="020F0502020204030203" pitchFamily="34" charset="0"/>
                <a:cs typeface="Mukta ExtraLight" panose="020B0000000000000000" pitchFamily="34" charset="77"/>
              </a:rPr>
              <a:t> platform (PROSPECT), allowing full access to all relevant performance indicators and data through integration with the </a:t>
            </a:r>
            <a:r>
              <a:rPr lang="en-US" sz="2200" dirty="0" err="1">
                <a:solidFill>
                  <a:schemeClr val="tx1"/>
                </a:solidFill>
                <a:latin typeface="+mn-lt"/>
                <a:ea typeface="Lato Light" panose="020F0502020204030203" pitchFamily="34" charset="0"/>
                <a:cs typeface="Mukta ExtraLight" panose="020B0000000000000000" pitchFamily="34" charset="77"/>
              </a:rPr>
              <a:t>dMRV</a:t>
            </a:r>
            <a:r>
              <a:rPr lang="en-US" sz="2200" dirty="0">
                <a:solidFill>
                  <a:schemeClr val="tx1"/>
                </a:solidFill>
                <a:latin typeface="+mn-lt"/>
                <a:ea typeface="Lato Light" panose="020F0502020204030203" pitchFamily="34" charset="0"/>
                <a:cs typeface="Mukta ExtraLight" panose="020B0000000000000000" pitchFamily="34" charset="77"/>
              </a:rPr>
              <a:t> platform.</a:t>
            </a:r>
          </a:p>
        </p:txBody>
      </p:sp>
    </p:spTree>
    <p:extLst>
      <p:ext uri="{BB962C8B-B14F-4D97-AF65-F5344CB8AC3E}">
        <p14:creationId xmlns:p14="http://schemas.microsoft.com/office/powerpoint/2010/main" val="3854142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34852" y="234913"/>
            <a:ext cx="10515600" cy="640080"/>
          </a:xfrm>
          <a:prstGeom prst="rect">
            <a:avLst/>
          </a:prstGeom>
          <a:noFill/>
          <a:ln/>
        </p:spPr>
        <p:txBody>
          <a:bodyPr wrap="square" lIns="0" tIns="0" rIns="0" bIns="0" rtlCol="0" anchor="ctr"/>
          <a:lstStyle/>
          <a:p>
            <a:pPr marL="0" indent="0">
              <a:buNone/>
            </a:pPr>
            <a:r>
              <a:rPr lang="en-US" sz="3000" b="1" dirty="0">
                <a:solidFill>
                  <a:srgbClr val="21295C"/>
                </a:solidFill>
                <a:ea typeface="Cambria" pitchFamily="34" charset="-122"/>
                <a:cs typeface="Cambria" pitchFamily="34" charset="-120"/>
              </a:rPr>
              <a:t>Why Monitor Beyond Sales?</a:t>
            </a:r>
            <a:endParaRPr lang="en-US" sz="3000" dirty="0"/>
          </a:p>
        </p:txBody>
      </p:sp>
      <p:sp>
        <p:nvSpPr>
          <p:cNvPr id="4" name="Shape 2"/>
          <p:cNvSpPr/>
          <p:nvPr/>
        </p:nvSpPr>
        <p:spPr>
          <a:xfrm>
            <a:off x="365754" y="1002322"/>
            <a:ext cx="5373864" cy="3773660"/>
          </a:xfrm>
          <a:prstGeom prst="roundRect">
            <a:avLst>
              <a:gd name="adj" fmla="val 1980"/>
            </a:avLst>
          </a:prstGeom>
          <a:solidFill>
            <a:srgbClr val="FFFFFF"/>
          </a:solidFill>
          <a:ln w="12700">
            <a:solidFill>
              <a:srgbClr val="D8E3EA"/>
            </a:solidFill>
            <a:prstDash val="solid"/>
          </a:ln>
        </p:spPr>
        <p:txBody>
          <a:bodyPr/>
          <a:lstStyle/>
          <a:p>
            <a:pPr algn="just"/>
            <a:endParaRPr lang="en-US" dirty="0">
              <a:latin typeface="Arial" panose="020B0604020202020204" pitchFamily="34" charset="0"/>
              <a:cs typeface="Arial" panose="020B0604020202020204" pitchFamily="34" charset="0"/>
            </a:endParaRPr>
          </a:p>
          <a:p>
            <a:pPr algn="just"/>
            <a:endParaRPr lang="en-ZA" dirty="0">
              <a:latin typeface="Arial" panose="020B0604020202020204" pitchFamily="34" charset="0"/>
              <a:cs typeface="Arial" panose="020B0604020202020204" pitchFamily="34" charset="0"/>
            </a:endParaRPr>
          </a:p>
          <a:p>
            <a:pPr algn="just"/>
            <a:endParaRPr lang="en-ZA" dirty="0">
              <a:latin typeface="Arial" panose="020B0604020202020204" pitchFamily="34" charset="0"/>
              <a:cs typeface="Arial" panose="020B0604020202020204" pitchFamily="34" charset="0"/>
            </a:endParaRPr>
          </a:p>
          <a:p>
            <a:pPr marL="342900" indent="-342900" algn="just">
              <a:spcAft>
                <a:spcPts val="1300"/>
              </a:spcAft>
              <a:buSzPct val="100000"/>
              <a:buChar char="–"/>
            </a:pPr>
            <a:r>
              <a:rPr lang="en-US" dirty="0">
                <a:solidFill>
                  <a:srgbClr val="1B2733"/>
                </a:solidFill>
                <a:latin typeface="Arial" panose="020B0604020202020204" pitchFamily="34" charset="0"/>
                <a:ea typeface="Calibri" pitchFamily="34" charset="-122"/>
                <a:cs typeface="Arial" panose="020B0604020202020204" pitchFamily="34" charset="0"/>
              </a:rPr>
              <a:t>How many SHS sales become SHS owned by families?</a:t>
            </a:r>
            <a:endParaRPr lang="en-US" dirty="0">
              <a:latin typeface="Arial" panose="020B0604020202020204" pitchFamily="34" charset="0"/>
              <a:cs typeface="Arial" panose="020B0604020202020204" pitchFamily="34" charset="0"/>
            </a:endParaRPr>
          </a:p>
          <a:p>
            <a:pPr marL="342900" indent="-342900" algn="just">
              <a:spcAft>
                <a:spcPts val="1300"/>
              </a:spcAft>
              <a:buSzPct val="100000"/>
              <a:buChar char="–"/>
            </a:pPr>
            <a:r>
              <a:rPr lang="en-US" dirty="0">
                <a:solidFill>
                  <a:srgbClr val="1B2733"/>
                </a:solidFill>
                <a:latin typeface="Arial" panose="020B0604020202020204" pitchFamily="34" charset="0"/>
                <a:ea typeface="Calibri" pitchFamily="34" charset="-122"/>
                <a:cs typeface="Arial" panose="020B0604020202020204" pitchFamily="34" charset="0"/>
              </a:rPr>
              <a:t>Are household repayment rates improving or deteriorating over time?</a:t>
            </a:r>
            <a:endParaRPr lang="en-US" dirty="0">
              <a:latin typeface="Arial" panose="020B0604020202020204" pitchFamily="34" charset="0"/>
              <a:cs typeface="Arial" panose="020B0604020202020204" pitchFamily="34" charset="0"/>
            </a:endParaRPr>
          </a:p>
          <a:p>
            <a:pPr marL="342900" indent="-342900" algn="just">
              <a:spcAft>
                <a:spcPts val="1300"/>
              </a:spcAft>
              <a:buSzPct val="100000"/>
              <a:buChar char="–"/>
            </a:pPr>
            <a:r>
              <a:rPr lang="en-US" dirty="0">
                <a:solidFill>
                  <a:srgbClr val="1B2733"/>
                </a:solidFill>
                <a:latin typeface="Arial" panose="020B0604020202020204" pitchFamily="34" charset="0"/>
                <a:ea typeface="Calibri" pitchFamily="34" charset="-122"/>
                <a:cs typeface="Arial" panose="020B0604020202020204" pitchFamily="34" charset="0"/>
              </a:rPr>
              <a:t>How do rates compare across companies, regions, and </a:t>
            </a:r>
            <a:r>
              <a:rPr lang="en-US" dirty="0" err="1">
                <a:solidFill>
                  <a:srgbClr val="1B2733"/>
                </a:solidFill>
                <a:latin typeface="Arial" panose="020B0604020202020204" pitchFamily="34" charset="0"/>
                <a:ea typeface="Calibri" pitchFamily="34" charset="-122"/>
                <a:cs typeface="Arial" panose="020B0604020202020204" pitchFamily="34" charset="0"/>
              </a:rPr>
              <a:t>neighbouring</a:t>
            </a:r>
            <a:r>
              <a:rPr lang="en-US" dirty="0">
                <a:solidFill>
                  <a:srgbClr val="1B2733"/>
                </a:solidFill>
                <a:latin typeface="Arial" panose="020B0604020202020204" pitchFamily="34" charset="0"/>
                <a:ea typeface="Calibri" pitchFamily="34" charset="-122"/>
                <a:cs typeface="Arial" panose="020B0604020202020204" pitchFamily="34" charset="0"/>
              </a:rPr>
              <a:t> countries?</a:t>
            </a:r>
            <a:endParaRPr lang="en-US" dirty="0">
              <a:latin typeface="Arial" panose="020B0604020202020204" pitchFamily="34" charset="0"/>
              <a:cs typeface="Arial" panose="020B0604020202020204" pitchFamily="34" charset="0"/>
            </a:endParaRPr>
          </a:p>
          <a:p>
            <a:pPr marL="342900" indent="-342900" algn="just">
              <a:spcAft>
                <a:spcPts val="1300"/>
              </a:spcAft>
              <a:buSzPct val="100000"/>
              <a:buChar char="–"/>
            </a:pPr>
            <a:r>
              <a:rPr lang="en-US" dirty="0">
                <a:solidFill>
                  <a:srgbClr val="1B2733"/>
                </a:solidFill>
                <a:latin typeface="Arial" panose="020B0604020202020204" pitchFamily="34" charset="0"/>
                <a:ea typeface="Calibri" pitchFamily="34" charset="-122"/>
                <a:cs typeface="Arial" panose="020B0604020202020204" pitchFamily="34" charset="0"/>
              </a:rPr>
              <a:t>Combine with IVA reports &amp; surveys to refine the program e.g. subsidy design</a:t>
            </a:r>
            <a:endParaRPr lang="en-US" dirty="0">
              <a:latin typeface="Arial" panose="020B0604020202020204" pitchFamily="34" charset="0"/>
              <a:cs typeface="Arial" panose="020B0604020202020204" pitchFamily="34" charset="0"/>
            </a:endParaRPr>
          </a:p>
        </p:txBody>
      </p:sp>
      <p:sp>
        <p:nvSpPr>
          <p:cNvPr id="5" name="Shape 3"/>
          <p:cNvSpPr/>
          <p:nvPr/>
        </p:nvSpPr>
        <p:spPr>
          <a:xfrm>
            <a:off x="365754" y="1002322"/>
            <a:ext cx="5373863" cy="640080"/>
          </a:xfrm>
          <a:prstGeom prst="roundRect">
            <a:avLst>
              <a:gd name="adj" fmla="val 16000"/>
            </a:avLst>
          </a:prstGeom>
          <a:solidFill>
            <a:srgbClr val="065A82"/>
          </a:solidFill>
          <a:ln/>
        </p:spPr>
        <p:txBody>
          <a:bodyPr/>
          <a:lstStyle/>
          <a:p>
            <a:pPr algn="ctr"/>
            <a:r>
              <a:rPr lang="en-US" b="1" dirty="0">
                <a:solidFill>
                  <a:srgbClr val="FFFFFF"/>
                </a:solidFill>
                <a:ea typeface="Calibri" pitchFamily="34" charset="-122"/>
                <a:cs typeface="Calibri" pitchFamily="34" charset="-120"/>
              </a:rPr>
              <a:t>IMPACT - Understanding what sales really achieve</a:t>
            </a:r>
            <a:endParaRPr lang="en-ZA" dirty="0"/>
          </a:p>
        </p:txBody>
      </p:sp>
      <p:sp>
        <p:nvSpPr>
          <p:cNvPr id="9" name="Shape 7"/>
          <p:cNvSpPr/>
          <p:nvPr/>
        </p:nvSpPr>
        <p:spPr>
          <a:xfrm>
            <a:off x="6452384" y="1002322"/>
            <a:ext cx="5462888" cy="3773660"/>
          </a:xfrm>
          <a:prstGeom prst="roundRect">
            <a:avLst>
              <a:gd name="adj" fmla="val 1980"/>
            </a:avLst>
          </a:prstGeom>
          <a:solidFill>
            <a:srgbClr val="FFFFFF"/>
          </a:solidFill>
          <a:ln w="12700">
            <a:solidFill>
              <a:srgbClr val="D8E3EA"/>
            </a:solidFill>
            <a:prstDash val="solid"/>
          </a:ln>
        </p:spPr>
        <p:txBody>
          <a:bodyPr/>
          <a:lstStyle/>
          <a:p>
            <a:pPr algn="just"/>
            <a:endParaRPr lang="en-US" dirty="0">
              <a:latin typeface="Arial" panose="020B0604020202020204" pitchFamily="34" charset="0"/>
              <a:cs typeface="Arial" panose="020B0604020202020204" pitchFamily="34" charset="0"/>
            </a:endParaRPr>
          </a:p>
          <a:p>
            <a:pPr algn="just"/>
            <a:endParaRPr lang="en-ZA" dirty="0">
              <a:latin typeface="Arial" panose="020B0604020202020204" pitchFamily="34" charset="0"/>
              <a:cs typeface="Arial" panose="020B0604020202020204" pitchFamily="34" charset="0"/>
            </a:endParaRPr>
          </a:p>
          <a:p>
            <a:pPr algn="just"/>
            <a:endParaRPr lang="en-ZA" dirty="0">
              <a:latin typeface="Arial" panose="020B0604020202020204" pitchFamily="34" charset="0"/>
              <a:cs typeface="Arial" panose="020B0604020202020204" pitchFamily="34" charset="0"/>
            </a:endParaRPr>
          </a:p>
          <a:p>
            <a:pPr marL="342900" indent="-342900" algn="just">
              <a:spcAft>
                <a:spcPts val="1300"/>
              </a:spcAft>
              <a:buSzPct val="100000"/>
              <a:buChar char="–"/>
            </a:pPr>
            <a:r>
              <a:rPr lang="en-US" dirty="0">
                <a:solidFill>
                  <a:srgbClr val="1B2733"/>
                </a:solidFill>
                <a:latin typeface="Arial" panose="020B0604020202020204" pitchFamily="34" charset="0"/>
                <a:ea typeface="Calibri" pitchFamily="34" charset="-122"/>
                <a:cs typeface="Arial" panose="020B0604020202020204" pitchFamily="34" charset="0"/>
              </a:rPr>
              <a:t>How do sales practices translate into quality of sales over time?</a:t>
            </a:r>
            <a:endParaRPr lang="en-US" dirty="0">
              <a:latin typeface="Arial" panose="020B0604020202020204" pitchFamily="34" charset="0"/>
              <a:cs typeface="Arial" panose="020B0604020202020204" pitchFamily="34" charset="0"/>
            </a:endParaRPr>
          </a:p>
          <a:p>
            <a:pPr marL="342900" indent="-342900" algn="just">
              <a:spcAft>
                <a:spcPts val="1300"/>
              </a:spcAft>
              <a:buSzPct val="100000"/>
              <a:buChar char="–"/>
            </a:pPr>
            <a:r>
              <a:rPr lang="en-US" dirty="0">
                <a:solidFill>
                  <a:srgbClr val="1B2733"/>
                </a:solidFill>
                <a:latin typeface="Arial" panose="020B0604020202020204" pitchFamily="34" charset="0"/>
                <a:ea typeface="Calibri" pitchFamily="34" charset="-122"/>
                <a:cs typeface="Arial" panose="020B0604020202020204" pitchFamily="34" charset="0"/>
              </a:rPr>
              <a:t>Does that translate into sustainable financial performance i.e., profitability, liquidity?</a:t>
            </a:r>
            <a:endParaRPr lang="en-US" dirty="0">
              <a:latin typeface="Arial" panose="020B0604020202020204" pitchFamily="34" charset="0"/>
              <a:cs typeface="Arial" panose="020B0604020202020204" pitchFamily="34" charset="0"/>
            </a:endParaRPr>
          </a:p>
          <a:p>
            <a:pPr marL="342900" indent="-342900" algn="just">
              <a:spcAft>
                <a:spcPts val="1300"/>
              </a:spcAft>
              <a:buSzPct val="100000"/>
              <a:buChar char="–"/>
            </a:pPr>
            <a:r>
              <a:rPr lang="en-US" dirty="0">
                <a:solidFill>
                  <a:srgbClr val="1B2733"/>
                </a:solidFill>
                <a:latin typeface="Arial" panose="020B0604020202020204" pitchFamily="34" charset="0"/>
                <a:ea typeface="Calibri" pitchFamily="34" charset="-122"/>
                <a:cs typeface="Arial" panose="020B0604020202020204" pitchFamily="34" charset="0"/>
              </a:rPr>
              <a:t>Sustainable connections require sustainably-operating companies</a:t>
            </a:r>
            <a:endParaRPr lang="en-US" dirty="0">
              <a:latin typeface="Arial" panose="020B0604020202020204" pitchFamily="34" charset="0"/>
              <a:cs typeface="Arial" panose="020B0604020202020204" pitchFamily="34" charset="0"/>
            </a:endParaRPr>
          </a:p>
          <a:p>
            <a:pPr marL="342900" indent="-342900" algn="just">
              <a:spcAft>
                <a:spcPts val="1300"/>
              </a:spcAft>
              <a:buSzPct val="100000"/>
              <a:buChar char="–"/>
            </a:pPr>
            <a:r>
              <a:rPr lang="en-US" dirty="0">
                <a:solidFill>
                  <a:srgbClr val="1B2733"/>
                </a:solidFill>
                <a:latin typeface="Arial" panose="020B0604020202020204" pitchFamily="34" charset="0"/>
                <a:ea typeface="Calibri" pitchFamily="34" charset="-122"/>
                <a:cs typeface="Arial" panose="020B0604020202020204" pitchFamily="34" charset="0"/>
              </a:rPr>
              <a:t>NNNF wants durable energy access, not just a higher connections count</a:t>
            </a:r>
          </a:p>
        </p:txBody>
      </p:sp>
      <p:sp>
        <p:nvSpPr>
          <p:cNvPr id="15" name="Text 13"/>
          <p:cNvSpPr txBox="1"/>
          <p:nvPr/>
        </p:nvSpPr>
        <p:spPr>
          <a:xfrm>
            <a:off x="11274552" y="6492240"/>
            <a:ext cx="457200" cy="274320"/>
          </a:xfrm>
          <a:prstGeom prst="rect">
            <a:avLst/>
          </a:prstGeom>
          <a:noFill/>
          <a:ln/>
        </p:spPr>
        <p:txBody>
          <a:bodyPr wrap="square" lIns="0" tIns="0" rIns="0" bIns="0" rtlCol="0" anchor="ctr"/>
          <a:lstStyle/>
          <a:p>
            <a:pPr marL="0" indent="0" algn="r">
              <a:buNone/>
            </a:pPr>
            <a:r>
              <a:rPr lang="en-US" sz="900" dirty="0">
                <a:solidFill>
                  <a:srgbClr val="5B6B79"/>
                </a:solidFill>
                <a:latin typeface="Calibri" pitchFamily="34" charset="0"/>
                <a:ea typeface="Calibri" pitchFamily="34" charset="-122"/>
                <a:cs typeface="Calibri" pitchFamily="34" charset="-120"/>
              </a:rPr>
              <a:t>3</a:t>
            </a:r>
            <a:endParaRPr lang="en-US" sz="900" dirty="0"/>
          </a:p>
        </p:txBody>
      </p:sp>
      <p:sp>
        <p:nvSpPr>
          <p:cNvPr id="17" name="Shape 3">
            <a:extLst>
              <a:ext uri="{FF2B5EF4-FFF2-40B4-BE49-F238E27FC236}">
                <a16:creationId xmlns:a16="http://schemas.microsoft.com/office/drawing/2014/main" id="{7B453BF1-3F15-6B1D-4E4F-40A7BEDA79B9}"/>
              </a:ext>
            </a:extLst>
          </p:cNvPr>
          <p:cNvSpPr/>
          <p:nvPr/>
        </p:nvSpPr>
        <p:spPr>
          <a:xfrm>
            <a:off x="6452384" y="1002322"/>
            <a:ext cx="5462888" cy="640080"/>
          </a:xfrm>
          <a:prstGeom prst="roundRect">
            <a:avLst>
              <a:gd name="adj" fmla="val 16000"/>
            </a:avLst>
          </a:prstGeom>
          <a:solidFill>
            <a:srgbClr val="065A82"/>
          </a:solidFill>
          <a:ln/>
        </p:spPr>
        <p:txBody>
          <a:bodyPr/>
          <a:lstStyle/>
          <a:p>
            <a:pPr algn="ctr"/>
            <a:r>
              <a:rPr lang="en-US" b="1" dirty="0">
                <a:solidFill>
                  <a:srgbClr val="FFFFFF"/>
                </a:solidFill>
                <a:ea typeface="Calibri" pitchFamily="34" charset="-122"/>
                <a:cs typeface="Calibri" pitchFamily="34" charset="-120"/>
              </a:rPr>
              <a:t>Financial Health - Understanding whether POs can sustain it</a:t>
            </a:r>
            <a:endParaRPr lang="en-ZA" dirty="0"/>
          </a:p>
        </p:txBody>
      </p:sp>
      <p:grpSp>
        <p:nvGrpSpPr>
          <p:cNvPr id="3" name="Group 2">
            <a:extLst>
              <a:ext uri="{FF2B5EF4-FFF2-40B4-BE49-F238E27FC236}">
                <a16:creationId xmlns:a16="http://schemas.microsoft.com/office/drawing/2014/main" id="{450980B9-B149-DFE8-E593-9C27C6C16172}"/>
              </a:ext>
            </a:extLst>
          </p:cNvPr>
          <p:cNvGrpSpPr/>
          <p:nvPr/>
        </p:nvGrpSpPr>
        <p:grpSpPr>
          <a:xfrm>
            <a:off x="334852" y="888129"/>
            <a:ext cx="11580420" cy="45719"/>
            <a:chOff x="3632040" y="5304907"/>
            <a:chExt cx="8559959" cy="137006"/>
          </a:xfrm>
        </p:grpSpPr>
        <p:grpSp>
          <p:nvGrpSpPr>
            <p:cNvPr id="6" name="Group 5">
              <a:extLst>
                <a:ext uri="{FF2B5EF4-FFF2-40B4-BE49-F238E27FC236}">
                  <a16:creationId xmlns:a16="http://schemas.microsoft.com/office/drawing/2014/main" id="{5B54AFC2-D5F0-66F1-E354-0F80CF0770F7}"/>
                </a:ext>
              </a:extLst>
            </p:cNvPr>
            <p:cNvGrpSpPr/>
            <p:nvPr/>
          </p:nvGrpSpPr>
          <p:grpSpPr>
            <a:xfrm>
              <a:off x="3632040" y="5310936"/>
              <a:ext cx="4279981" cy="130977"/>
              <a:chOff x="11445923" y="0"/>
              <a:chExt cx="1119115" cy="2552282"/>
            </a:xfrm>
          </p:grpSpPr>
          <p:sp>
            <p:nvSpPr>
              <p:cNvPr id="12" name="Rectangle 11">
                <a:extLst>
                  <a:ext uri="{FF2B5EF4-FFF2-40B4-BE49-F238E27FC236}">
                    <a16:creationId xmlns:a16="http://schemas.microsoft.com/office/drawing/2014/main" id="{EEE405AF-2D52-D6BE-BE6D-FCAC865DDCCB}"/>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12">
                <a:extLst>
                  <a:ext uri="{FF2B5EF4-FFF2-40B4-BE49-F238E27FC236}">
                    <a16:creationId xmlns:a16="http://schemas.microsoft.com/office/drawing/2014/main" id="{3AA52A41-A2F6-A618-EF5D-FE8CF545DA46}"/>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Rectangle 15">
                <a:extLst>
                  <a:ext uri="{FF2B5EF4-FFF2-40B4-BE49-F238E27FC236}">
                    <a16:creationId xmlns:a16="http://schemas.microsoft.com/office/drawing/2014/main" id="{6350F91C-3D26-E47D-296B-E7F107762A36}"/>
                  </a:ext>
                </a:extLst>
              </p:cNvPr>
              <p:cNvSpPr/>
              <p:nvPr/>
            </p:nvSpPr>
            <p:spPr>
              <a:xfrm>
                <a:off x="12192000" y="0"/>
                <a:ext cx="373038" cy="2552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7" name="Group 6">
              <a:extLst>
                <a:ext uri="{FF2B5EF4-FFF2-40B4-BE49-F238E27FC236}">
                  <a16:creationId xmlns:a16="http://schemas.microsoft.com/office/drawing/2014/main" id="{FC531AE1-7325-919D-EFD9-6DFEA9892A69}"/>
                </a:ext>
              </a:extLst>
            </p:cNvPr>
            <p:cNvGrpSpPr/>
            <p:nvPr/>
          </p:nvGrpSpPr>
          <p:grpSpPr>
            <a:xfrm>
              <a:off x="7912018" y="5304907"/>
              <a:ext cx="4279981" cy="137006"/>
              <a:chOff x="11445923" y="0"/>
              <a:chExt cx="1119115" cy="2552282"/>
            </a:xfrm>
          </p:grpSpPr>
          <p:sp>
            <p:nvSpPr>
              <p:cNvPr id="8" name="Rectangle 7">
                <a:extLst>
                  <a:ext uri="{FF2B5EF4-FFF2-40B4-BE49-F238E27FC236}">
                    <a16:creationId xmlns:a16="http://schemas.microsoft.com/office/drawing/2014/main" id="{03B4746F-B6E0-516B-1B69-95D85B84065A}"/>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9">
                <a:extLst>
                  <a:ext uri="{FF2B5EF4-FFF2-40B4-BE49-F238E27FC236}">
                    <a16:creationId xmlns:a16="http://schemas.microsoft.com/office/drawing/2014/main" id="{9C38C604-D2E0-0EE0-0D2B-651930C87564}"/>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30C6FBDB-A03E-50BF-A1B3-A7E6D2B16647}"/>
                  </a:ext>
                </a:extLst>
              </p:cNvPr>
              <p:cNvSpPr/>
              <p:nvPr/>
            </p:nvSpPr>
            <p:spPr>
              <a:xfrm>
                <a:off x="12192000" y="0"/>
                <a:ext cx="373038" cy="2552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
        <p:nvSpPr>
          <p:cNvPr id="19" name="Text 21">
            <a:extLst>
              <a:ext uri="{FF2B5EF4-FFF2-40B4-BE49-F238E27FC236}">
                <a16:creationId xmlns:a16="http://schemas.microsoft.com/office/drawing/2014/main" id="{DB0166E7-45FB-D594-5894-6B75EBD010DE}"/>
              </a:ext>
            </a:extLst>
          </p:cNvPr>
          <p:cNvSpPr txBox="1"/>
          <p:nvPr/>
        </p:nvSpPr>
        <p:spPr>
          <a:xfrm>
            <a:off x="334852" y="5065873"/>
            <a:ext cx="11580420" cy="1197767"/>
          </a:xfrm>
          <a:prstGeom prst="rect">
            <a:avLst/>
          </a:prstGeom>
          <a:noFill/>
          <a:ln/>
        </p:spPr>
        <p:txBody>
          <a:bodyPr wrap="square" lIns="0" tIns="0" rIns="0" bIns="0" rtlCol="0" anchor="t"/>
          <a:lstStyle/>
          <a:p>
            <a:pPr marL="285750" indent="-285750" algn="just">
              <a:buFont typeface="Arial" panose="020B0604020202020204" pitchFamily="34" charset="0"/>
              <a:buChar char="•"/>
            </a:pPr>
            <a:r>
              <a:rPr lang="en-US" i="1" dirty="0">
                <a:solidFill>
                  <a:schemeClr val="accent5">
                    <a:lumMod val="50000"/>
                  </a:schemeClr>
                </a:solidFill>
                <a:ea typeface="Calibri" pitchFamily="34" charset="-122"/>
                <a:cs typeface="Calibri" pitchFamily="34" charset="-120"/>
              </a:rPr>
              <a:t>Our operations manual was updated to adopt </a:t>
            </a:r>
            <a:r>
              <a:rPr lang="en-US" i="1" dirty="0" err="1">
                <a:solidFill>
                  <a:schemeClr val="accent5">
                    <a:lumMod val="50000"/>
                  </a:schemeClr>
                </a:solidFill>
                <a:ea typeface="Calibri" pitchFamily="34" charset="-122"/>
                <a:cs typeface="Calibri" pitchFamily="34" charset="-120"/>
              </a:rPr>
              <a:t>PAYGo</a:t>
            </a:r>
            <a:r>
              <a:rPr lang="en-US" i="1" dirty="0">
                <a:solidFill>
                  <a:schemeClr val="accent5">
                    <a:lumMod val="50000"/>
                  </a:schemeClr>
                </a:solidFill>
                <a:ea typeface="Calibri" pitchFamily="34" charset="-122"/>
                <a:cs typeface="Calibri" pitchFamily="34" charset="-120"/>
              </a:rPr>
              <a:t> PERFORM KPIs: Company reporting on Repayment Rate (RR) &amp; Ownership Rate (OR) during Program Monitoring &amp; Adaptation.</a:t>
            </a:r>
          </a:p>
          <a:p>
            <a:pPr marL="285750" indent="-285750" algn="just">
              <a:buFont typeface="Arial" panose="020B0604020202020204" pitchFamily="34" charset="0"/>
              <a:buChar char="•"/>
            </a:pPr>
            <a:r>
              <a:rPr lang="en-US" dirty="0">
                <a:solidFill>
                  <a:schemeClr val="accent5">
                    <a:lumMod val="50000"/>
                  </a:schemeClr>
                </a:solidFill>
              </a:rPr>
              <a:t>NNNF's blended grant-and-loan model spans GOGLA's RR and OR to financial covenants.</a:t>
            </a:r>
          </a:p>
          <a:p>
            <a:pPr marL="285750" indent="-285750" algn="just">
              <a:buFont typeface="Arial" panose="020B0604020202020204" pitchFamily="34" charset="0"/>
              <a:buChar char="•"/>
            </a:pPr>
            <a:endParaRPr lang="en-US" dirty="0">
              <a:solidFill>
                <a:schemeClr val="accent5">
                  <a:lumMod val="50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34852" y="331797"/>
            <a:ext cx="11580420" cy="640080"/>
          </a:xfrm>
          <a:prstGeom prst="rect">
            <a:avLst/>
          </a:prstGeom>
          <a:noFill/>
          <a:ln/>
        </p:spPr>
        <p:txBody>
          <a:bodyPr wrap="square" lIns="0" tIns="0" rIns="0" bIns="0" rtlCol="0" anchor="ctr"/>
          <a:lstStyle/>
          <a:p>
            <a:pPr marL="0" indent="0">
              <a:buNone/>
            </a:pPr>
            <a:r>
              <a:rPr lang="en-US" sz="3000" b="1" dirty="0">
                <a:solidFill>
                  <a:srgbClr val="21295C"/>
                </a:solidFill>
                <a:latin typeface="Arial" panose="020B0604020202020204" pitchFamily="34" charset="0"/>
                <a:ea typeface="Cambria" pitchFamily="34" charset="-122"/>
                <a:cs typeface="Arial" panose="020B0604020202020204" pitchFamily="34" charset="0"/>
              </a:rPr>
              <a:t>What We Already Collect</a:t>
            </a:r>
            <a:endParaRPr lang="en-US" sz="3000" dirty="0">
              <a:latin typeface="Arial" panose="020B0604020202020204" pitchFamily="34" charset="0"/>
              <a:cs typeface="Arial" panose="020B0604020202020204" pitchFamily="34" charset="0"/>
            </a:endParaRPr>
          </a:p>
        </p:txBody>
      </p:sp>
      <p:sp>
        <p:nvSpPr>
          <p:cNvPr id="5" name="Shape 3"/>
          <p:cNvSpPr/>
          <p:nvPr/>
        </p:nvSpPr>
        <p:spPr>
          <a:xfrm>
            <a:off x="914400" y="1447365"/>
            <a:ext cx="530352" cy="530352"/>
          </a:xfrm>
          <a:prstGeom prst="ellipse">
            <a:avLst/>
          </a:prstGeom>
          <a:solidFill>
            <a:srgbClr val="065A82"/>
          </a:solidFill>
          <a:ln/>
        </p:spPr>
        <p:txBody>
          <a:bodyPr/>
          <a:lstStyle/>
          <a:p>
            <a:r>
              <a:rPr lang="en-US" b="1" dirty="0">
                <a:solidFill>
                  <a:srgbClr val="FFFFFF"/>
                </a:solidFill>
                <a:latin typeface="Arial" panose="020B0604020202020204" pitchFamily="34" charset="0"/>
                <a:ea typeface="Cambria" pitchFamily="34" charset="-122"/>
                <a:cs typeface="Arial" panose="020B0604020202020204" pitchFamily="34" charset="0"/>
              </a:rPr>
              <a:t>1</a:t>
            </a:r>
            <a:endParaRPr lang="en-ZA" dirty="0">
              <a:latin typeface="Arial" panose="020B0604020202020204" pitchFamily="34" charset="0"/>
              <a:cs typeface="Arial" panose="020B0604020202020204" pitchFamily="34" charset="0"/>
            </a:endParaRPr>
          </a:p>
        </p:txBody>
      </p:sp>
      <p:sp>
        <p:nvSpPr>
          <p:cNvPr id="7" name="Text 5"/>
          <p:cNvSpPr txBox="1"/>
          <p:nvPr/>
        </p:nvSpPr>
        <p:spPr>
          <a:xfrm>
            <a:off x="1569720" y="1465652"/>
            <a:ext cx="10162032" cy="1997310"/>
          </a:xfrm>
          <a:prstGeom prst="rect">
            <a:avLst/>
          </a:prstGeom>
          <a:noFill/>
          <a:ln/>
        </p:spPr>
        <p:txBody>
          <a:bodyPr wrap="square" lIns="0" tIns="0" rIns="0" bIns="0" rtlCol="0" anchor="ctr"/>
          <a:lstStyle/>
          <a:p>
            <a:r>
              <a:rPr lang="en-US" b="1" dirty="0">
                <a:latin typeface="Arial" panose="020B0604020202020204" pitchFamily="34" charset="0"/>
                <a:ea typeface="Calibri" pitchFamily="34" charset="-122"/>
                <a:cs typeface="Arial" panose="020B0604020202020204" pitchFamily="34" charset="0"/>
              </a:rPr>
              <a:t>Monthly reports &amp; quarterly claims - </a:t>
            </a:r>
            <a:r>
              <a:rPr lang="en-US" dirty="0">
                <a:latin typeface="Arial" panose="020B0604020202020204" pitchFamily="34" charset="0"/>
                <a:ea typeface="Calibri" pitchFamily="34" charset="-122"/>
                <a:cs typeface="Arial" panose="020B0604020202020204" pitchFamily="34" charset="0"/>
              </a:rPr>
              <a:t>Used today for sales verification and RBF reporting</a:t>
            </a:r>
          </a:p>
          <a:p>
            <a:endParaRPr lang="en-US" dirty="0">
              <a:latin typeface="Arial" panose="020B0604020202020204" pitchFamily="34" charset="0"/>
              <a:ea typeface="Calibri" pitchFamily="34" charset="-122"/>
              <a:cs typeface="Arial" panose="020B0604020202020204" pitchFamily="34" charset="0"/>
            </a:endParaRPr>
          </a:p>
          <a:p>
            <a:r>
              <a:rPr lang="en-US" b="1" dirty="0">
                <a:latin typeface="Arial" panose="020B0604020202020204" pitchFamily="34" charset="0"/>
                <a:ea typeface="Calibri" pitchFamily="34" charset="-122"/>
                <a:cs typeface="Arial" panose="020B0604020202020204" pitchFamily="34" charset="0"/>
              </a:rPr>
              <a:t>Automatic CRM integration via Prospect - </a:t>
            </a:r>
            <a:r>
              <a:rPr lang="en-US" dirty="0">
                <a:latin typeface="Arial" panose="020B0604020202020204" pitchFamily="34" charset="0"/>
                <a:ea typeface="Calibri" pitchFamily="34" charset="-122"/>
                <a:cs typeface="Arial" panose="020B0604020202020204" pitchFamily="34" charset="0"/>
              </a:rPr>
              <a:t>Prospect integrates directly with PO CRM systems for automatic reporting</a:t>
            </a:r>
          </a:p>
          <a:p>
            <a:endParaRPr lang="en-US" dirty="0">
              <a:latin typeface="Arial" panose="020B0604020202020204" pitchFamily="34" charset="0"/>
              <a:ea typeface="Calibri" pitchFamily="34" charset="-122"/>
              <a:cs typeface="Arial" panose="020B0604020202020204" pitchFamily="34" charset="0"/>
            </a:endParaRPr>
          </a:p>
          <a:p>
            <a:r>
              <a:rPr lang="en-US" b="1" dirty="0">
                <a:latin typeface="Arial" panose="020B0604020202020204" pitchFamily="34" charset="0"/>
                <a:ea typeface="Calibri" pitchFamily="34" charset="-122"/>
                <a:cs typeface="Arial" panose="020B0604020202020204" pitchFamily="34" charset="0"/>
              </a:rPr>
              <a:t>Financial covenant reporting - </a:t>
            </a:r>
            <a:r>
              <a:rPr lang="en-US" dirty="0">
                <a:latin typeface="Arial" panose="020B0604020202020204" pitchFamily="34" charset="0"/>
                <a:ea typeface="Calibri" pitchFamily="34" charset="-122"/>
                <a:cs typeface="Arial" panose="020B0604020202020204" pitchFamily="34" charset="0"/>
              </a:rPr>
              <a:t>Already required from POs receiving NNNF loans</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10" name="Shape 8"/>
          <p:cNvSpPr/>
          <p:nvPr/>
        </p:nvSpPr>
        <p:spPr>
          <a:xfrm>
            <a:off x="914400" y="2135777"/>
            <a:ext cx="530352" cy="530352"/>
          </a:xfrm>
          <a:prstGeom prst="ellipse">
            <a:avLst/>
          </a:prstGeom>
          <a:solidFill>
            <a:srgbClr val="065A82"/>
          </a:solidFill>
          <a:ln/>
        </p:spPr>
        <p:txBody>
          <a:bodyPr/>
          <a:lstStyle/>
          <a:p>
            <a:r>
              <a:rPr lang="en-US" b="1" dirty="0">
                <a:solidFill>
                  <a:srgbClr val="FFFFFF"/>
                </a:solidFill>
                <a:latin typeface="Arial" panose="020B0604020202020204" pitchFamily="34" charset="0"/>
                <a:ea typeface="Cambria" pitchFamily="34" charset="-122"/>
                <a:cs typeface="Arial" panose="020B0604020202020204" pitchFamily="34" charset="0"/>
              </a:rPr>
              <a:t>2</a:t>
            </a:r>
            <a:endParaRPr lang="en-US" dirty="0">
              <a:latin typeface="Arial" panose="020B0604020202020204" pitchFamily="34" charset="0"/>
              <a:cs typeface="Arial" panose="020B0604020202020204" pitchFamily="34" charset="0"/>
            </a:endParaRPr>
          </a:p>
        </p:txBody>
      </p:sp>
      <p:sp>
        <p:nvSpPr>
          <p:cNvPr id="15" name="Shape 13"/>
          <p:cNvSpPr/>
          <p:nvPr/>
        </p:nvSpPr>
        <p:spPr>
          <a:xfrm>
            <a:off x="892193" y="2824189"/>
            <a:ext cx="530352" cy="530352"/>
          </a:xfrm>
          <a:prstGeom prst="ellipse">
            <a:avLst/>
          </a:prstGeom>
          <a:solidFill>
            <a:srgbClr val="065A82"/>
          </a:solidFill>
          <a:ln/>
        </p:spPr>
        <p:txBody>
          <a:bodyPr/>
          <a:lstStyle/>
          <a:p>
            <a:r>
              <a:rPr lang="en-US" b="1" dirty="0">
                <a:solidFill>
                  <a:srgbClr val="FFFFFF"/>
                </a:solidFill>
                <a:latin typeface="Arial" panose="020B0604020202020204" pitchFamily="34" charset="0"/>
                <a:ea typeface="Cambria" pitchFamily="34" charset="-122"/>
                <a:cs typeface="Arial" panose="020B0604020202020204" pitchFamily="34" charset="0"/>
              </a:rPr>
              <a:t>3</a:t>
            </a:r>
            <a:endParaRPr lang="en-ZA" dirty="0">
              <a:latin typeface="Arial" panose="020B0604020202020204" pitchFamily="34" charset="0"/>
              <a:cs typeface="Arial" panose="020B0604020202020204" pitchFamily="34" charset="0"/>
            </a:endParaRPr>
          </a:p>
        </p:txBody>
      </p:sp>
      <p:sp>
        <p:nvSpPr>
          <p:cNvPr id="22" name="Text 1">
            <a:extLst>
              <a:ext uri="{FF2B5EF4-FFF2-40B4-BE49-F238E27FC236}">
                <a16:creationId xmlns:a16="http://schemas.microsoft.com/office/drawing/2014/main" id="{49DAA4CE-FD87-0E6A-FBDD-BBB568553874}"/>
              </a:ext>
            </a:extLst>
          </p:cNvPr>
          <p:cNvSpPr txBox="1"/>
          <p:nvPr/>
        </p:nvSpPr>
        <p:spPr>
          <a:xfrm>
            <a:off x="1569720" y="4376571"/>
            <a:ext cx="9585960" cy="2141004"/>
          </a:xfrm>
          <a:prstGeom prst="rect">
            <a:avLst/>
          </a:prstGeom>
          <a:noFill/>
          <a:ln/>
        </p:spPr>
        <p:txBody>
          <a:bodyPr wrap="square" lIns="0" tIns="0" rIns="0" bIns="0" rtlCol="0" anchor="t"/>
          <a:lstStyle/>
          <a:p>
            <a:pPr>
              <a:lnSpc>
                <a:spcPct val="150000"/>
              </a:lnSpc>
              <a:spcAft>
                <a:spcPts val="1600"/>
              </a:spcAft>
              <a:buSzPct val="100000"/>
            </a:pPr>
            <a:r>
              <a:rPr lang="en-US" dirty="0">
                <a:solidFill>
                  <a:srgbClr val="1B2733"/>
                </a:solidFill>
                <a:latin typeface="Arial" panose="020B0604020202020204" pitchFamily="34" charset="0"/>
                <a:ea typeface="Calibri" pitchFamily="34" charset="-122"/>
                <a:cs typeface="Arial" panose="020B0604020202020204" pitchFamily="34" charset="0"/>
              </a:rPr>
              <a:t>Engaging POs to understand what it would take for them to report on PERFORM KPIs</a:t>
            </a:r>
          </a:p>
          <a:p>
            <a:pPr>
              <a:lnSpc>
                <a:spcPct val="150000"/>
              </a:lnSpc>
              <a:spcAft>
                <a:spcPts val="1600"/>
              </a:spcAft>
              <a:buSzPct val="100000"/>
            </a:pPr>
            <a:r>
              <a:rPr lang="en-US" dirty="0">
                <a:solidFill>
                  <a:srgbClr val="1B2733"/>
                </a:solidFill>
                <a:latin typeface="Arial" panose="020B0604020202020204" pitchFamily="34" charset="0"/>
                <a:ea typeface="Calibri" pitchFamily="34" charset="-122"/>
                <a:cs typeface="Arial" panose="020B0604020202020204" pitchFamily="34" charset="0"/>
              </a:rPr>
              <a:t>Exploring partners: our existing relationship with Prospect, and additional support from a rating company implementing the </a:t>
            </a:r>
            <a:r>
              <a:rPr lang="en-US" dirty="0" err="1">
                <a:solidFill>
                  <a:srgbClr val="1B2733"/>
                </a:solidFill>
                <a:latin typeface="Arial" panose="020B0604020202020204" pitchFamily="34" charset="0"/>
                <a:ea typeface="Calibri" pitchFamily="34" charset="-122"/>
                <a:cs typeface="Arial" panose="020B0604020202020204" pitchFamily="34" charset="0"/>
              </a:rPr>
              <a:t>PAYGo</a:t>
            </a:r>
            <a:r>
              <a:rPr lang="en-US" dirty="0">
                <a:solidFill>
                  <a:srgbClr val="1B2733"/>
                </a:solidFill>
                <a:latin typeface="Arial" panose="020B0604020202020204" pitchFamily="34" charset="0"/>
                <a:ea typeface="Calibri" pitchFamily="34" charset="-122"/>
                <a:cs typeface="Arial" panose="020B0604020202020204" pitchFamily="34" charset="0"/>
              </a:rPr>
              <a:t> monitor</a:t>
            </a:r>
          </a:p>
          <a:p>
            <a:pPr>
              <a:lnSpc>
                <a:spcPct val="150000"/>
              </a:lnSpc>
              <a:spcAft>
                <a:spcPts val="1600"/>
              </a:spcAft>
              <a:buSzPct val="100000"/>
            </a:pPr>
            <a:r>
              <a:rPr lang="en-US" dirty="0">
                <a:solidFill>
                  <a:srgbClr val="1B2733"/>
                </a:solidFill>
                <a:latin typeface="Arial" panose="020B0604020202020204" pitchFamily="34" charset="0"/>
                <a:ea typeface="Calibri" pitchFamily="34" charset="-122"/>
                <a:cs typeface="Arial" panose="020B0604020202020204" pitchFamily="34" charset="0"/>
              </a:rPr>
              <a:t>MoE will support POs before rollout through a phased approach especially for smaller firms</a:t>
            </a:r>
          </a:p>
        </p:txBody>
      </p:sp>
      <p:sp>
        <p:nvSpPr>
          <p:cNvPr id="24" name="Text 0">
            <a:extLst>
              <a:ext uri="{FF2B5EF4-FFF2-40B4-BE49-F238E27FC236}">
                <a16:creationId xmlns:a16="http://schemas.microsoft.com/office/drawing/2014/main" id="{5093814A-74AF-AE47-6387-C3EF23EE6295}"/>
              </a:ext>
            </a:extLst>
          </p:cNvPr>
          <p:cNvSpPr txBox="1"/>
          <p:nvPr/>
        </p:nvSpPr>
        <p:spPr>
          <a:xfrm>
            <a:off x="334852" y="3779080"/>
            <a:ext cx="11636754" cy="530353"/>
          </a:xfrm>
          <a:prstGeom prst="rect">
            <a:avLst/>
          </a:prstGeom>
          <a:noFill/>
          <a:ln/>
        </p:spPr>
        <p:txBody>
          <a:bodyPr wrap="square" lIns="0" tIns="0" rIns="0" bIns="0" rtlCol="0" anchor="ctr"/>
          <a:lstStyle/>
          <a:p>
            <a:pPr marL="0" indent="0">
              <a:buNone/>
            </a:pPr>
            <a:r>
              <a:rPr lang="en-US" sz="2800" b="1" dirty="0">
                <a:solidFill>
                  <a:srgbClr val="21295C"/>
                </a:solidFill>
                <a:latin typeface="Arial" panose="020B0604020202020204" pitchFamily="34" charset="0"/>
                <a:ea typeface="Cambria" pitchFamily="34" charset="-122"/>
                <a:cs typeface="Arial" panose="020B0604020202020204" pitchFamily="34" charset="0"/>
              </a:rPr>
              <a:t>What's Next</a:t>
            </a:r>
            <a:endParaRPr lang="en-US" sz="2800" dirty="0">
              <a:latin typeface="Arial" panose="020B0604020202020204" pitchFamily="34" charset="0"/>
              <a:cs typeface="Arial" panose="020B0604020202020204" pitchFamily="34" charset="0"/>
            </a:endParaRPr>
          </a:p>
        </p:txBody>
      </p:sp>
      <p:sp>
        <p:nvSpPr>
          <p:cNvPr id="26" name="Shape 3">
            <a:extLst>
              <a:ext uri="{FF2B5EF4-FFF2-40B4-BE49-F238E27FC236}">
                <a16:creationId xmlns:a16="http://schemas.microsoft.com/office/drawing/2014/main" id="{89DC68A0-CCC1-D118-7BBF-94B752C8CF27}"/>
              </a:ext>
            </a:extLst>
          </p:cNvPr>
          <p:cNvSpPr/>
          <p:nvPr/>
        </p:nvSpPr>
        <p:spPr>
          <a:xfrm>
            <a:off x="863891" y="4379321"/>
            <a:ext cx="530352" cy="530352"/>
          </a:xfrm>
          <a:prstGeom prst="ellipse">
            <a:avLst/>
          </a:prstGeom>
          <a:solidFill>
            <a:srgbClr val="065A82"/>
          </a:solidFill>
          <a:ln/>
        </p:spPr>
        <p:txBody>
          <a:bodyPr/>
          <a:lstStyle/>
          <a:p>
            <a:r>
              <a:rPr lang="en-US" b="1" dirty="0">
                <a:solidFill>
                  <a:srgbClr val="FFFFFF"/>
                </a:solidFill>
                <a:latin typeface="Arial" panose="020B0604020202020204" pitchFamily="34" charset="0"/>
                <a:ea typeface="Cambria" pitchFamily="34" charset="-122"/>
                <a:cs typeface="Arial" panose="020B0604020202020204" pitchFamily="34" charset="0"/>
              </a:rPr>
              <a:t>1</a:t>
            </a:r>
            <a:endParaRPr lang="en-ZA" dirty="0">
              <a:latin typeface="Arial" panose="020B0604020202020204" pitchFamily="34" charset="0"/>
              <a:cs typeface="Arial" panose="020B0604020202020204" pitchFamily="34" charset="0"/>
            </a:endParaRPr>
          </a:p>
        </p:txBody>
      </p:sp>
      <p:sp>
        <p:nvSpPr>
          <p:cNvPr id="28" name="Shape 8">
            <a:extLst>
              <a:ext uri="{FF2B5EF4-FFF2-40B4-BE49-F238E27FC236}">
                <a16:creationId xmlns:a16="http://schemas.microsoft.com/office/drawing/2014/main" id="{87647792-FAB2-6F1E-004B-0CEAB2B8FEBE}"/>
              </a:ext>
            </a:extLst>
          </p:cNvPr>
          <p:cNvSpPr/>
          <p:nvPr/>
        </p:nvSpPr>
        <p:spPr>
          <a:xfrm>
            <a:off x="823831" y="5081450"/>
            <a:ext cx="530352" cy="530352"/>
          </a:xfrm>
          <a:prstGeom prst="ellipse">
            <a:avLst/>
          </a:prstGeom>
          <a:solidFill>
            <a:srgbClr val="065A82"/>
          </a:solidFill>
          <a:ln/>
        </p:spPr>
        <p:txBody>
          <a:bodyPr/>
          <a:lstStyle/>
          <a:p>
            <a:r>
              <a:rPr lang="en-US" b="1" dirty="0">
                <a:solidFill>
                  <a:srgbClr val="FFFFFF"/>
                </a:solidFill>
                <a:latin typeface="Arial" panose="020B0604020202020204" pitchFamily="34" charset="0"/>
                <a:ea typeface="Cambria" pitchFamily="34" charset="-122"/>
                <a:cs typeface="Arial" panose="020B0604020202020204" pitchFamily="34" charset="0"/>
              </a:rPr>
              <a:t>2</a:t>
            </a:r>
            <a:endParaRPr lang="en-US" dirty="0">
              <a:latin typeface="Arial" panose="020B0604020202020204" pitchFamily="34" charset="0"/>
              <a:cs typeface="Arial" panose="020B0604020202020204" pitchFamily="34" charset="0"/>
            </a:endParaRPr>
          </a:p>
        </p:txBody>
      </p:sp>
      <p:sp>
        <p:nvSpPr>
          <p:cNvPr id="30" name="Shape 13">
            <a:extLst>
              <a:ext uri="{FF2B5EF4-FFF2-40B4-BE49-F238E27FC236}">
                <a16:creationId xmlns:a16="http://schemas.microsoft.com/office/drawing/2014/main" id="{36C2F585-1AF9-ABD6-6998-B2CE426252C9}"/>
              </a:ext>
            </a:extLst>
          </p:cNvPr>
          <p:cNvSpPr/>
          <p:nvPr/>
        </p:nvSpPr>
        <p:spPr>
          <a:xfrm>
            <a:off x="823831" y="5959272"/>
            <a:ext cx="530352" cy="530352"/>
          </a:xfrm>
          <a:prstGeom prst="ellipse">
            <a:avLst/>
          </a:prstGeom>
          <a:solidFill>
            <a:srgbClr val="065A82"/>
          </a:solidFill>
          <a:ln/>
        </p:spPr>
        <p:txBody>
          <a:bodyPr/>
          <a:lstStyle/>
          <a:p>
            <a:r>
              <a:rPr lang="en-US" b="1" dirty="0">
                <a:solidFill>
                  <a:srgbClr val="FFFFFF"/>
                </a:solidFill>
                <a:latin typeface="Arial" panose="020B0604020202020204" pitchFamily="34" charset="0"/>
                <a:ea typeface="Cambria" pitchFamily="34" charset="-122"/>
                <a:cs typeface="Arial" panose="020B0604020202020204" pitchFamily="34" charset="0"/>
              </a:rPr>
              <a:t>3</a:t>
            </a:r>
            <a:endParaRPr lang="en-ZA"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E8E84500-770D-F416-DFF6-8A82C34DC810}"/>
              </a:ext>
            </a:extLst>
          </p:cNvPr>
          <p:cNvGrpSpPr/>
          <p:nvPr/>
        </p:nvGrpSpPr>
        <p:grpSpPr>
          <a:xfrm>
            <a:off x="334852" y="888129"/>
            <a:ext cx="11580420" cy="45719"/>
            <a:chOff x="3632040" y="5304907"/>
            <a:chExt cx="8559959" cy="137006"/>
          </a:xfrm>
        </p:grpSpPr>
        <p:grpSp>
          <p:nvGrpSpPr>
            <p:cNvPr id="4" name="Group 3">
              <a:extLst>
                <a:ext uri="{FF2B5EF4-FFF2-40B4-BE49-F238E27FC236}">
                  <a16:creationId xmlns:a16="http://schemas.microsoft.com/office/drawing/2014/main" id="{329E7E72-097B-B7D8-40A9-E7D02FB16712}"/>
                </a:ext>
              </a:extLst>
            </p:cNvPr>
            <p:cNvGrpSpPr/>
            <p:nvPr/>
          </p:nvGrpSpPr>
          <p:grpSpPr>
            <a:xfrm>
              <a:off x="3632040" y="5310936"/>
              <a:ext cx="4279981" cy="130977"/>
              <a:chOff x="11445923" y="0"/>
              <a:chExt cx="1119115" cy="2552282"/>
            </a:xfrm>
          </p:grpSpPr>
          <p:sp>
            <p:nvSpPr>
              <p:cNvPr id="12" name="Rectangle 11">
                <a:extLst>
                  <a:ext uri="{FF2B5EF4-FFF2-40B4-BE49-F238E27FC236}">
                    <a16:creationId xmlns:a16="http://schemas.microsoft.com/office/drawing/2014/main" id="{F58386A0-936C-EB55-DE99-698BC477FE20}"/>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12">
                <a:extLst>
                  <a:ext uri="{FF2B5EF4-FFF2-40B4-BE49-F238E27FC236}">
                    <a16:creationId xmlns:a16="http://schemas.microsoft.com/office/drawing/2014/main" id="{94779EAA-2A97-7328-1F11-7253BB54F146}"/>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Rectangle 13">
                <a:extLst>
                  <a:ext uri="{FF2B5EF4-FFF2-40B4-BE49-F238E27FC236}">
                    <a16:creationId xmlns:a16="http://schemas.microsoft.com/office/drawing/2014/main" id="{476EB90D-10E2-C3FE-1661-7C8775888DC3}"/>
                  </a:ext>
                </a:extLst>
              </p:cNvPr>
              <p:cNvSpPr/>
              <p:nvPr/>
            </p:nvSpPr>
            <p:spPr>
              <a:xfrm>
                <a:off x="12192000" y="0"/>
                <a:ext cx="373038" cy="2552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6" name="Group 5">
              <a:extLst>
                <a:ext uri="{FF2B5EF4-FFF2-40B4-BE49-F238E27FC236}">
                  <a16:creationId xmlns:a16="http://schemas.microsoft.com/office/drawing/2014/main" id="{2059F17A-5211-4315-9694-B396A2C56D2E}"/>
                </a:ext>
              </a:extLst>
            </p:cNvPr>
            <p:cNvGrpSpPr/>
            <p:nvPr/>
          </p:nvGrpSpPr>
          <p:grpSpPr>
            <a:xfrm>
              <a:off x="7912018" y="5304907"/>
              <a:ext cx="4279981" cy="137006"/>
              <a:chOff x="11445923" y="0"/>
              <a:chExt cx="1119115" cy="2552282"/>
            </a:xfrm>
          </p:grpSpPr>
          <p:sp>
            <p:nvSpPr>
              <p:cNvPr id="8" name="Rectangle 7">
                <a:extLst>
                  <a:ext uri="{FF2B5EF4-FFF2-40B4-BE49-F238E27FC236}">
                    <a16:creationId xmlns:a16="http://schemas.microsoft.com/office/drawing/2014/main" id="{1CA94955-0BF7-7667-F58F-82C2F01346C4}"/>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a:extLst>
                  <a:ext uri="{FF2B5EF4-FFF2-40B4-BE49-F238E27FC236}">
                    <a16:creationId xmlns:a16="http://schemas.microsoft.com/office/drawing/2014/main" id="{04DBF3A7-BF3F-1BBD-17F5-01D025A9838A}"/>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898C30EA-4ABD-2536-1721-CC9BE55C0AE3}"/>
                  </a:ext>
                </a:extLst>
              </p:cNvPr>
              <p:cNvSpPr/>
              <p:nvPr/>
            </p:nvSpPr>
            <p:spPr>
              <a:xfrm>
                <a:off x="12192000" y="0"/>
                <a:ext cx="373038" cy="2552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grpSp>
        <p:nvGrpSpPr>
          <p:cNvPr id="16" name="Group 15">
            <a:extLst>
              <a:ext uri="{FF2B5EF4-FFF2-40B4-BE49-F238E27FC236}">
                <a16:creationId xmlns:a16="http://schemas.microsoft.com/office/drawing/2014/main" id="{BF10FC2A-62BB-8EC1-EE50-8E146AA48AA1}"/>
              </a:ext>
            </a:extLst>
          </p:cNvPr>
          <p:cNvGrpSpPr/>
          <p:nvPr/>
        </p:nvGrpSpPr>
        <p:grpSpPr>
          <a:xfrm>
            <a:off x="334852" y="4269595"/>
            <a:ext cx="11580420" cy="45719"/>
            <a:chOff x="3632040" y="5304907"/>
            <a:chExt cx="8559959" cy="137006"/>
          </a:xfrm>
        </p:grpSpPr>
        <p:grpSp>
          <p:nvGrpSpPr>
            <p:cNvPr id="17" name="Group 16">
              <a:extLst>
                <a:ext uri="{FF2B5EF4-FFF2-40B4-BE49-F238E27FC236}">
                  <a16:creationId xmlns:a16="http://schemas.microsoft.com/office/drawing/2014/main" id="{880D2B62-278A-AF62-3EA8-045B1C315848}"/>
                </a:ext>
              </a:extLst>
            </p:cNvPr>
            <p:cNvGrpSpPr/>
            <p:nvPr/>
          </p:nvGrpSpPr>
          <p:grpSpPr>
            <a:xfrm>
              <a:off x="3632040" y="5310936"/>
              <a:ext cx="4279981" cy="130977"/>
              <a:chOff x="11445923" y="0"/>
              <a:chExt cx="1119115" cy="2552282"/>
            </a:xfrm>
          </p:grpSpPr>
          <p:sp>
            <p:nvSpPr>
              <p:cNvPr id="23" name="Rectangle 22">
                <a:extLst>
                  <a:ext uri="{FF2B5EF4-FFF2-40B4-BE49-F238E27FC236}">
                    <a16:creationId xmlns:a16="http://schemas.microsoft.com/office/drawing/2014/main" id="{3F72EFC7-6D8E-7969-812C-D680A90712A0}"/>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Rectangle 24">
                <a:extLst>
                  <a:ext uri="{FF2B5EF4-FFF2-40B4-BE49-F238E27FC236}">
                    <a16:creationId xmlns:a16="http://schemas.microsoft.com/office/drawing/2014/main" id="{DF879073-E2FF-9FC1-DEE0-BC50DB1A9392}"/>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Rectangle 26">
                <a:extLst>
                  <a:ext uri="{FF2B5EF4-FFF2-40B4-BE49-F238E27FC236}">
                    <a16:creationId xmlns:a16="http://schemas.microsoft.com/office/drawing/2014/main" id="{FD8F783E-42BA-5BF3-6FA4-4126E0C80EC3}"/>
                  </a:ext>
                </a:extLst>
              </p:cNvPr>
              <p:cNvSpPr/>
              <p:nvPr/>
            </p:nvSpPr>
            <p:spPr>
              <a:xfrm>
                <a:off x="12192000" y="0"/>
                <a:ext cx="373038" cy="2552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18" name="Group 17">
              <a:extLst>
                <a:ext uri="{FF2B5EF4-FFF2-40B4-BE49-F238E27FC236}">
                  <a16:creationId xmlns:a16="http://schemas.microsoft.com/office/drawing/2014/main" id="{03B24B3B-3C03-F47C-17C8-F3B1289CFD9B}"/>
                </a:ext>
              </a:extLst>
            </p:cNvPr>
            <p:cNvGrpSpPr/>
            <p:nvPr/>
          </p:nvGrpSpPr>
          <p:grpSpPr>
            <a:xfrm>
              <a:off x="7912018" y="5304907"/>
              <a:ext cx="4279981" cy="137006"/>
              <a:chOff x="11445923" y="0"/>
              <a:chExt cx="1119115" cy="2552282"/>
            </a:xfrm>
          </p:grpSpPr>
          <p:sp>
            <p:nvSpPr>
              <p:cNvPr id="19" name="Rectangle 18">
                <a:extLst>
                  <a:ext uri="{FF2B5EF4-FFF2-40B4-BE49-F238E27FC236}">
                    <a16:creationId xmlns:a16="http://schemas.microsoft.com/office/drawing/2014/main" id="{48FAB5FC-EF72-AABF-9692-40EE9D5A492B}"/>
                  </a:ext>
                </a:extLst>
              </p:cNvPr>
              <p:cNvSpPr/>
              <p:nvPr/>
            </p:nvSpPr>
            <p:spPr>
              <a:xfrm>
                <a:off x="11818961" y="0"/>
                <a:ext cx="373038" cy="25522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Rectangle 19">
                <a:extLst>
                  <a:ext uri="{FF2B5EF4-FFF2-40B4-BE49-F238E27FC236}">
                    <a16:creationId xmlns:a16="http://schemas.microsoft.com/office/drawing/2014/main" id="{A2C21103-75F8-F241-85F9-9C8791A2D31E}"/>
                  </a:ext>
                </a:extLst>
              </p:cNvPr>
              <p:cNvSpPr/>
              <p:nvPr/>
            </p:nvSpPr>
            <p:spPr>
              <a:xfrm>
                <a:off x="11445923" y="0"/>
                <a:ext cx="373038" cy="25522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Rectangle 20">
                <a:extLst>
                  <a:ext uri="{FF2B5EF4-FFF2-40B4-BE49-F238E27FC236}">
                    <a16:creationId xmlns:a16="http://schemas.microsoft.com/office/drawing/2014/main" id="{9453DA4B-8C16-499F-768D-6B8B4141B2F9}"/>
                  </a:ext>
                </a:extLst>
              </p:cNvPr>
              <p:cNvSpPr/>
              <p:nvPr/>
            </p:nvSpPr>
            <p:spPr>
              <a:xfrm>
                <a:off x="12192000" y="0"/>
                <a:ext cx="373038" cy="2552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E:\002-KIMS BUSINESS\000-B-KIMS-소스 분류-2014\10-ESP to IMG\지구.png">
            <a:extLst>
              <a:ext uri="{FF2B5EF4-FFF2-40B4-BE49-F238E27FC236}">
                <a16:creationId xmlns:a16="http://schemas.microsoft.com/office/drawing/2014/main" id="{60D8D91D-B6C8-4B70-B59E-ADB61FF15C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4511" y="102821"/>
            <a:ext cx="6700900" cy="6700904"/>
          </a:xfrm>
          <a:prstGeom prst="rect">
            <a:avLst/>
          </a:prstGeom>
          <a:noFill/>
          <a:effectLst>
            <a:outerShdw blurRad="63500" sx="102000" sy="102000" algn="ctr" rotWithShape="0">
              <a:prstClr val="black">
                <a:alpha val="8000"/>
              </a:prstClr>
            </a:outerShdw>
          </a:effectLst>
          <a:extLst>
            <a:ext uri="{909E8E84-426E-40DD-AFC4-6F175D3DCCD1}">
              <a14:hiddenFill xmlns:a14="http://schemas.microsoft.com/office/drawing/2010/main">
                <a:solidFill>
                  <a:srgbClr val="FFFFFF"/>
                </a:solidFill>
              </a14:hiddenFill>
            </a:ext>
          </a:extLst>
        </p:spPr>
      </p:pic>
      <p:sp>
        <p:nvSpPr>
          <p:cNvPr id="13" name="자유형: 도형 27">
            <a:extLst>
              <a:ext uri="{FF2B5EF4-FFF2-40B4-BE49-F238E27FC236}">
                <a16:creationId xmlns:a16="http://schemas.microsoft.com/office/drawing/2014/main" id="{5C6DA5C3-7B78-4621-AEF8-559F8E50A6DB}"/>
              </a:ext>
            </a:extLst>
          </p:cNvPr>
          <p:cNvSpPr/>
          <p:nvPr/>
        </p:nvSpPr>
        <p:spPr>
          <a:xfrm>
            <a:off x="10755082" y="1558843"/>
            <a:ext cx="1436918" cy="2386152"/>
          </a:xfrm>
          <a:custGeom>
            <a:avLst/>
            <a:gdLst>
              <a:gd name="connsiteX0" fmla="*/ 1193076 w 1436918"/>
              <a:gd name="connsiteY0" fmla="*/ 0 h 2386152"/>
              <a:gd name="connsiteX1" fmla="*/ 1436918 w 1436918"/>
              <a:gd name="connsiteY1" fmla="*/ 243842 h 2386152"/>
              <a:gd name="connsiteX2" fmla="*/ 1436918 w 1436918"/>
              <a:gd name="connsiteY2" fmla="*/ 2142310 h 2386152"/>
              <a:gd name="connsiteX3" fmla="*/ 1193076 w 1436918"/>
              <a:gd name="connsiteY3" fmla="*/ 2386152 h 2386152"/>
              <a:gd name="connsiteX4" fmla="*/ 0 w 1436918"/>
              <a:gd name="connsiteY4" fmla="*/ 1193076 h 2386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918" h="2386152">
                <a:moveTo>
                  <a:pt x="1193076" y="0"/>
                </a:moveTo>
                <a:lnTo>
                  <a:pt x="1436918" y="243842"/>
                </a:lnTo>
                <a:lnTo>
                  <a:pt x="1436918" y="2142310"/>
                </a:lnTo>
                <a:lnTo>
                  <a:pt x="1193076" y="2386152"/>
                </a:lnTo>
                <a:lnTo>
                  <a:pt x="0" y="1193076"/>
                </a:lnTo>
                <a:close/>
              </a:path>
            </a:pathLst>
          </a:cu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자유형: 도형 30">
            <a:extLst>
              <a:ext uri="{FF2B5EF4-FFF2-40B4-BE49-F238E27FC236}">
                <a16:creationId xmlns:a16="http://schemas.microsoft.com/office/drawing/2014/main" id="{2C268D95-6831-4266-B85D-064EBE9CA51C}"/>
              </a:ext>
            </a:extLst>
          </p:cNvPr>
          <p:cNvSpPr/>
          <p:nvPr/>
        </p:nvSpPr>
        <p:spPr>
          <a:xfrm>
            <a:off x="8155574" y="2"/>
            <a:ext cx="2386152" cy="1393379"/>
          </a:xfrm>
          <a:custGeom>
            <a:avLst/>
            <a:gdLst>
              <a:gd name="connsiteX0" fmla="*/ 200303 w 2386152"/>
              <a:gd name="connsiteY0" fmla="*/ 0 h 1393379"/>
              <a:gd name="connsiteX1" fmla="*/ 2185849 w 2386152"/>
              <a:gd name="connsiteY1" fmla="*/ 0 h 1393379"/>
              <a:gd name="connsiteX2" fmla="*/ 2386152 w 2386152"/>
              <a:gd name="connsiteY2" fmla="*/ 200303 h 1393379"/>
              <a:gd name="connsiteX3" fmla="*/ 1193076 w 2386152"/>
              <a:gd name="connsiteY3" fmla="*/ 1393379 h 1393379"/>
              <a:gd name="connsiteX4" fmla="*/ 0 w 2386152"/>
              <a:gd name="connsiteY4" fmla="*/ 200303 h 1393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152" h="1393379">
                <a:moveTo>
                  <a:pt x="200303" y="0"/>
                </a:moveTo>
                <a:lnTo>
                  <a:pt x="2185849" y="0"/>
                </a:lnTo>
                <a:lnTo>
                  <a:pt x="2386152" y="200303"/>
                </a:lnTo>
                <a:lnTo>
                  <a:pt x="1193076" y="1393379"/>
                </a:lnTo>
                <a:lnTo>
                  <a:pt x="0" y="200303"/>
                </a:lnTo>
                <a:close/>
              </a:path>
            </a:pathLst>
          </a:cu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 name="자유형: 도형 34">
            <a:extLst>
              <a:ext uri="{FF2B5EF4-FFF2-40B4-BE49-F238E27FC236}">
                <a16:creationId xmlns:a16="http://schemas.microsoft.com/office/drawing/2014/main" id="{6459F166-C1AE-49BD-A7FB-4CDE1C54BAAC}"/>
              </a:ext>
            </a:extLst>
          </p:cNvPr>
          <p:cNvSpPr/>
          <p:nvPr/>
        </p:nvSpPr>
        <p:spPr>
          <a:xfrm>
            <a:off x="10755082" y="0"/>
            <a:ext cx="1436918" cy="1393380"/>
          </a:xfrm>
          <a:custGeom>
            <a:avLst/>
            <a:gdLst>
              <a:gd name="connsiteX0" fmla="*/ 200304 w 1436918"/>
              <a:gd name="connsiteY0" fmla="*/ 0 h 1393380"/>
              <a:gd name="connsiteX1" fmla="*/ 1436918 w 1436918"/>
              <a:gd name="connsiteY1" fmla="*/ 0 h 1393380"/>
              <a:gd name="connsiteX2" fmla="*/ 1436918 w 1436918"/>
              <a:gd name="connsiteY2" fmla="*/ 1149538 h 1393380"/>
              <a:gd name="connsiteX3" fmla="*/ 1193076 w 1436918"/>
              <a:gd name="connsiteY3" fmla="*/ 1393380 h 1393380"/>
              <a:gd name="connsiteX4" fmla="*/ 0 w 1436918"/>
              <a:gd name="connsiteY4" fmla="*/ 200304 h 13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918" h="1393380">
                <a:moveTo>
                  <a:pt x="200304" y="0"/>
                </a:moveTo>
                <a:lnTo>
                  <a:pt x="1436918" y="0"/>
                </a:lnTo>
                <a:lnTo>
                  <a:pt x="1436918" y="1149538"/>
                </a:lnTo>
                <a:lnTo>
                  <a:pt x="1193076" y="1393380"/>
                </a:lnTo>
                <a:lnTo>
                  <a:pt x="0" y="200304"/>
                </a:lnTo>
                <a:close/>
              </a:path>
            </a:pathLst>
          </a:cu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자유형: 도형 35">
            <a:extLst>
              <a:ext uri="{FF2B5EF4-FFF2-40B4-BE49-F238E27FC236}">
                <a16:creationId xmlns:a16="http://schemas.microsoft.com/office/drawing/2014/main" id="{8657D5CE-DB48-4940-860E-BAB55C81C910}"/>
              </a:ext>
            </a:extLst>
          </p:cNvPr>
          <p:cNvSpPr/>
          <p:nvPr/>
        </p:nvSpPr>
        <p:spPr>
          <a:xfrm rot="10800000">
            <a:off x="6836223" y="5464622"/>
            <a:ext cx="2386152" cy="1393379"/>
          </a:xfrm>
          <a:custGeom>
            <a:avLst/>
            <a:gdLst>
              <a:gd name="connsiteX0" fmla="*/ 200303 w 2386152"/>
              <a:gd name="connsiteY0" fmla="*/ 0 h 1393379"/>
              <a:gd name="connsiteX1" fmla="*/ 2185849 w 2386152"/>
              <a:gd name="connsiteY1" fmla="*/ 0 h 1393379"/>
              <a:gd name="connsiteX2" fmla="*/ 2386152 w 2386152"/>
              <a:gd name="connsiteY2" fmla="*/ 200303 h 1393379"/>
              <a:gd name="connsiteX3" fmla="*/ 1193076 w 2386152"/>
              <a:gd name="connsiteY3" fmla="*/ 1393379 h 1393379"/>
              <a:gd name="connsiteX4" fmla="*/ 0 w 2386152"/>
              <a:gd name="connsiteY4" fmla="*/ 200303 h 1393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152" h="1393379">
                <a:moveTo>
                  <a:pt x="200303" y="0"/>
                </a:moveTo>
                <a:lnTo>
                  <a:pt x="2185849" y="0"/>
                </a:lnTo>
                <a:lnTo>
                  <a:pt x="2386152" y="200303"/>
                </a:lnTo>
                <a:lnTo>
                  <a:pt x="1193076" y="1393379"/>
                </a:lnTo>
                <a:lnTo>
                  <a:pt x="0" y="200303"/>
                </a:lnTo>
                <a:close/>
              </a:path>
            </a:pathLst>
          </a:cu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TextBox 16">
            <a:extLst>
              <a:ext uri="{FF2B5EF4-FFF2-40B4-BE49-F238E27FC236}">
                <a16:creationId xmlns:a16="http://schemas.microsoft.com/office/drawing/2014/main" id="{A1D605E0-7767-4A63-A192-5DB7A6030842}"/>
              </a:ext>
            </a:extLst>
          </p:cNvPr>
          <p:cNvSpPr txBox="1"/>
          <p:nvPr/>
        </p:nvSpPr>
        <p:spPr>
          <a:xfrm>
            <a:off x="90111" y="1008879"/>
            <a:ext cx="4724400" cy="4524315"/>
          </a:xfrm>
          <a:prstGeom prst="rect">
            <a:avLst/>
          </a:prstGeom>
          <a:noFill/>
        </p:spPr>
        <p:txBody>
          <a:bodyPr wrap="square" rtlCol="0" anchor="ctr">
            <a:spAutoFit/>
            <a:scene3d>
              <a:camera prst="orthographicFront"/>
              <a:lightRig rig="soft" dir="t">
                <a:rot lat="0" lon="0" rev="15600000"/>
              </a:lightRig>
            </a:scene3d>
            <a:sp3d extrusionH="57150" prstMaterial="softEdge">
              <a:bevelT w="25400" h="38100"/>
            </a:sp3d>
          </a:bodyPr>
          <a:lstStyle/>
          <a:p>
            <a:pPr algn="ctr"/>
            <a:r>
              <a:rPr lang="en-US" altLang="ko-KR" sz="4000" b="1" dirty="0">
                <a:ln w="0"/>
                <a:solidFill>
                  <a:srgbClr val="002060"/>
                </a:solidFill>
                <a:effectLst>
                  <a:outerShdw blurRad="38100" dist="25400" dir="5400000" algn="ctr" rotWithShape="0">
                    <a:srgbClr val="6E747A">
                      <a:alpha val="43000"/>
                    </a:srgbClr>
                  </a:outerShdw>
                </a:effectLst>
              </a:rPr>
              <a:t>Our key learning area from this interaction: </a:t>
            </a:r>
          </a:p>
          <a:p>
            <a:pPr algn="ctr"/>
            <a:r>
              <a:rPr lang="en-US" sz="2000" i="1" dirty="0">
                <a:solidFill>
                  <a:srgbClr val="1B2733"/>
                </a:solidFill>
                <a:ea typeface="Calibri" pitchFamily="34" charset="-122"/>
                <a:cs typeface="Calibri" pitchFamily="34" charset="-120"/>
              </a:rPr>
              <a:t>How are other RBF </a:t>
            </a:r>
            <a:r>
              <a:rPr lang="en-US" sz="2000" i="1" dirty="0" err="1">
                <a:solidFill>
                  <a:srgbClr val="1B2733"/>
                </a:solidFill>
                <a:ea typeface="Calibri" pitchFamily="34" charset="-122"/>
                <a:cs typeface="Calibri" pitchFamily="34" charset="-120"/>
              </a:rPr>
              <a:t>programmes</a:t>
            </a:r>
            <a:r>
              <a:rPr lang="en-US" sz="2000" i="1" dirty="0">
                <a:solidFill>
                  <a:srgbClr val="1B2733"/>
                </a:solidFill>
                <a:ea typeface="Calibri" pitchFamily="34" charset="-122"/>
                <a:cs typeface="Calibri" pitchFamily="34" charset="-120"/>
              </a:rPr>
              <a:t> collecting and </a:t>
            </a:r>
            <a:r>
              <a:rPr lang="en-US" sz="2000" i="1" dirty="0" err="1">
                <a:solidFill>
                  <a:srgbClr val="1B2733"/>
                </a:solidFill>
                <a:ea typeface="Calibri" pitchFamily="34" charset="-122"/>
                <a:cs typeface="Calibri" pitchFamily="34" charset="-120"/>
              </a:rPr>
              <a:t>analysing</a:t>
            </a:r>
            <a:r>
              <a:rPr lang="en-US" sz="2000" i="1" dirty="0">
                <a:solidFill>
                  <a:srgbClr val="1B2733"/>
                </a:solidFill>
                <a:ea typeface="Calibri" pitchFamily="34" charset="-122"/>
                <a:cs typeface="Calibri" pitchFamily="34" charset="-120"/>
              </a:rPr>
              <a:t> PERFORM-type data, and what partnership models and trade-offs have worked for them?</a:t>
            </a:r>
            <a:endParaRPr lang="en-US" sz="2000" dirty="0"/>
          </a:p>
          <a:p>
            <a:pPr algn="ctr"/>
            <a:endParaRPr lang="en-US" altLang="ko-KR" sz="4000" b="1" dirty="0">
              <a:ln w="0"/>
              <a:solidFill>
                <a:srgbClr val="002060"/>
              </a:solidFill>
              <a:effectLst>
                <a:outerShdw blurRad="38100" dist="25400" dir="5400000" algn="ctr" rotWithShape="0">
                  <a:srgbClr val="6E747A">
                    <a:alpha val="43000"/>
                  </a:srgbClr>
                </a:outerShdw>
              </a:effectLst>
            </a:endParaRPr>
          </a:p>
          <a:p>
            <a:pPr algn="ctr"/>
            <a:r>
              <a:rPr lang="en-US" altLang="ko-KR" sz="4000" b="1" dirty="0">
                <a:ln w="0"/>
                <a:solidFill>
                  <a:srgbClr val="002060"/>
                </a:solidFill>
                <a:effectLst>
                  <a:outerShdw blurRad="38100" dist="25400" dir="5400000" algn="ctr" rotWithShape="0">
                    <a:srgbClr val="6E747A">
                      <a:alpha val="43000"/>
                    </a:srgbClr>
                  </a:outerShdw>
                </a:effectLst>
              </a:rPr>
              <a:t>Thank You!</a:t>
            </a:r>
            <a:endParaRPr lang="ko-KR" altLang="en-US" sz="4000" b="1" dirty="0">
              <a:ln w="0"/>
              <a:solidFill>
                <a:srgbClr val="002060"/>
              </a:solidFill>
              <a:effectLst>
                <a:outerShdw blurRad="38100" dist="25400" dir="5400000" algn="ctr" rotWithShape="0">
                  <a:srgbClr val="6E747A">
                    <a:alpha val="43000"/>
                  </a:srgbClr>
                </a:outerShdw>
              </a:effectLst>
            </a:endParaRPr>
          </a:p>
        </p:txBody>
      </p:sp>
      <p:sp>
        <p:nvSpPr>
          <p:cNvPr id="9" name="TextBox 8">
            <a:extLst>
              <a:ext uri="{FF2B5EF4-FFF2-40B4-BE49-F238E27FC236}">
                <a16:creationId xmlns:a16="http://schemas.microsoft.com/office/drawing/2014/main" id="{D192F4B5-5DEA-195C-406D-523189CFFBCE}"/>
              </a:ext>
            </a:extLst>
          </p:cNvPr>
          <p:cNvSpPr txBox="1"/>
          <p:nvPr/>
        </p:nvSpPr>
        <p:spPr>
          <a:xfrm>
            <a:off x="0" y="5975034"/>
            <a:ext cx="4802600" cy="646331"/>
          </a:xfrm>
          <a:prstGeom prst="rect">
            <a:avLst/>
          </a:prstGeom>
          <a:noFill/>
        </p:spPr>
        <p:txBody>
          <a:bodyPr wrap="square" rtlCol="0">
            <a:spAutoFit/>
          </a:bodyPr>
          <a:lstStyle/>
          <a:p>
            <a:pPr algn="ctr"/>
            <a:r>
              <a:rPr lang="en-US" sz="2000" b="1" dirty="0">
                <a:solidFill>
                  <a:schemeClr val="bg1">
                    <a:lumMod val="50000"/>
                  </a:schemeClr>
                </a:solidFill>
              </a:rPr>
              <a:t>Please send your queries @</a:t>
            </a:r>
          </a:p>
          <a:p>
            <a:pPr algn="ctr"/>
            <a:r>
              <a:rPr lang="en-US" sz="1600" b="1" dirty="0">
                <a:solidFill>
                  <a:srgbClr val="00B0F0"/>
                </a:solidFill>
                <a:hlinkClick r:id="rId3">
                  <a:extLst>
                    <a:ext uri="{A12FA001-AC4F-418D-AE19-62706E023703}">
                      <ahyp:hlinkClr xmlns:ahyp="http://schemas.microsoft.com/office/drawing/2018/hyperlinkcolor" val="tx"/>
                    </a:ext>
                  </a:extLst>
                </a:hlinkClick>
              </a:rPr>
              <a:t>info@ascent.mw</a:t>
            </a:r>
            <a:r>
              <a:rPr lang="en-US" sz="1600" b="1" dirty="0">
                <a:solidFill>
                  <a:srgbClr val="00B0F0"/>
                </a:solidFill>
              </a:rPr>
              <a:t> </a:t>
            </a:r>
          </a:p>
        </p:txBody>
      </p:sp>
    </p:spTree>
    <p:extLst>
      <p:ext uri="{BB962C8B-B14F-4D97-AF65-F5344CB8AC3E}">
        <p14:creationId xmlns:p14="http://schemas.microsoft.com/office/powerpoint/2010/main" val="685052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58774-2B43-63EE-CD8A-0D3FDDCC320D}"/>
            </a:ext>
          </a:extLst>
        </p:cNvPr>
        <p:cNvGrpSpPr/>
        <p:nvPr/>
      </p:nvGrpSpPr>
      <p:grpSpPr>
        <a:xfrm>
          <a:off x="0" y="0"/>
          <a:ext cx="0" cy="0"/>
          <a:chOff x="0" y="0"/>
          <a:chExt cx="0" cy="0"/>
        </a:xfrm>
      </p:grpSpPr>
      <p:sp>
        <p:nvSpPr>
          <p:cNvPr id="7" name="Content Placeholder 1">
            <a:extLst>
              <a:ext uri="{FF2B5EF4-FFF2-40B4-BE49-F238E27FC236}">
                <a16:creationId xmlns:a16="http://schemas.microsoft.com/office/drawing/2014/main" id="{1934C13E-D885-1871-DD3E-A08F3C427510}"/>
              </a:ext>
            </a:extLst>
          </p:cNvPr>
          <p:cNvSpPr>
            <a:spLocks noGrp="1"/>
          </p:cNvSpPr>
          <p:nvPr>
            <p:ph sz="half" idx="1"/>
          </p:nvPr>
        </p:nvSpPr>
        <p:spPr>
          <a:xfrm>
            <a:off x="304799" y="1368875"/>
            <a:ext cx="11183258" cy="4937760"/>
          </a:xfrm>
        </p:spPr>
        <p:txBody>
          <a:bodyPr vert="horz" lIns="91440" tIns="45720" rIns="91440" bIns="45720" rtlCol="0" anchor="t">
            <a:normAutofit/>
          </a:bodyPr>
          <a:lstStyle/>
          <a:p>
            <a:pPr lvl="0"/>
            <a:r>
              <a:rPr lang="en-NL" sz="1800" dirty="0">
                <a:cs typeface="Arial"/>
              </a:rPr>
              <a:t>Trade-offs in RBF Subsidy Design: Lessons from the BGFA Mid-Term Evaluation</a:t>
            </a:r>
            <a:r>
              <a:rPr lang="en-GB" sz="1800" dirty="0">
                <a:cs typeface="Arial"/>
              </a:rPr>
              <a:t>. September 30. </a:t>
            </a:r>
          </a:p>
          <a:p>
            <a:pPr lvl="0"/>
            <a:r>
              <a:rPr lang="en-GB" sz="1800" dirty="0">
                <a:cs typeface="Arial"/>
              </a:rPr>
              <a:t>Global Off-Grid Solar Forum &amp; Expo, 27-29 October, Kigali. </a:t>
            </a:r>
            <a:endParaRPr lang="en-NL" sz="1800" dirty="0">
              <a:cs typeface="Arial"/>
            </a:endParaRPr>
          </a:p>
          <a:p>
            <a:endParaRPr lang="en-GB" sz="1800" dirty="0">
              <a:cs typeface="Arial"/>
            </a:endParaRPr>
          </a:p>
          <a:p>
            <a:pPr marL="0" indent="0">
              <a:buNone/>
            </a:pPr>
            <a:endParaRPr lang="en-GB" sz="1800" b="1" dirty="0">
              <a:cs typeface="Arial"/>
            </a:endParaRPr>
          </a:p>
          <a:p>
            <a:pPr marL="0" indent="0">
              <a:buNone/>
            </a:pPr>
            <a:r>
              <a:rPr lang="en-GB" sz="1800" b="1" dirty="0">
                <a:cs typeface="Arial"/>
              </a:rPr>
              <a:t>Do reach out! </a:t>
            </a:r>
          </a:p>
          <a:p>
            <a:pPr fontAlgn="t">
              <a:lnSpc>
                <a:spcPts val="1500"/>
              </a:lnSpc>
              <a:buNone/>
            </a:pPr>
            <a:r>
              <a:rPr lang="en-US" sz="1800" dirty="0"/>
              <a:t>We'd love to hear from you:</a:t>
            </a:r>
          </a:p>
          <a:p>
            <a:pPr marL="411480">
              <a:lnSpc>
                <a:spcPct val="100000"/>
              </a:lnSpc>
              <a:spcBef>
                <a:spcPts val="600"/>
              </a:spcBef>
            </a:pPr>
            <a:r>
              <a:rPr lang="en-GB" sz="1800" dirty="0">
                <a:cs typeface="Arial"/>
              </a:rPr>
              <a:t>Share ideas, experiences, and innovations in subsidy and financing mechanisms</a:t>
            </a:r>
          </a:p>
          <a:p>
            <a:pPr marL="411480">
              <a:lnSpc>
                <a:spcPct val="100000"/>
              </a:lnSpc>
              <a:spcBef>
                <a:spcPts val="600"/>
              </a:spcBef>
            </a:pPr>
            <a:r>
              <a:rPr lang="en-GB" sz="1800" dirty="0">
                <a:cs typeface="Arial"/>
              </a:rPr>
              <a:t>Explore collaboration and partnership opportunities</a:t>
            </a:r>
          </a:p>
          <a:p>
            <a:pPr marL="411480">
              <a:lnSpc>
                <a:spcPct val="100000"/>
              </a:lnSpc>
              <a:spcBef>
                <a:spcPts val="600"/>
              </a:spcBef>
            </a:pPr>
            <a:r>
              <a:rPr lang="en-GB" sz="1800" dirty="0">
                <a:cs typeface="Arial"/>
              </a:rPr>
              <a:t>Seek support or exchange lessons learned from ongoing programs</a:t>
            </a:r>
          </a:p>
          <a:p>
            <a:pPr marL="411480">
              <a:lnSpc>
                <a:spcPct val="100000"/>
              </a:lnSpc>
              <a:spcBef>
                <a:spcPts val="600"/>
              </a:spcBef>
            </a:pPr>
            <a:r>
              <a:rPr lang="en-GB" sz="1800" dirty="0">
                <a:cs typeface="Arial"/>
              </a:rPr>
              <a:t>Provide feedback on this webinar and future Lab activities</a:t>
            </a:r>
          </a:p>
          <a:p>
            <a:pPr marL="0" indent="0">
              <a:lnSpc>
                <a:spcPct val="100000"/>
              </a:lnSpc>
              <a:spcBef>
                <a:spcPts val="1200"/>
              </a:spcBef>
              <a:buNone/>
            </a:pPr>
            <a:endParaRPr lang="en-GB" sz="1800" dirty="0">
              <a:cs typeface="Arial"/>
            </a:endParaRPr>
          </a:p>
          <a:p>
            <a:pPr marL="0" indent="0">
              <a:lnSpc>
                <a:spcPct val="100000"/>
              </a:lnSpc>
              <a:spcBef>
                <a:spcPts val="1200"/>
              </a:spcBef>
              <a:buNone/>
            </a:pPr>
            <a:r>
              <a:rPr lang="en-GB" sz="1800" dirty="0">
                <a:cs typeface="Arial"/>
              </a:rPr>
              <a:t>Contact: </a:t>
            </a:r>
            <a:r>
              <a:rPr lang="en-GB" sz="1800" dirty="0">
                <a:cs typeface="Arial"/>
                <a:hlinkClick r:id="rId2"/>
              </a:rPr>
              <a:t>jtracy@worldbank.org</a:t>
            </a:r>
            <a:endParaRPr lang="en-GB" sz="1800" dirty="0">
              <a:solidFill>
                <a:srgbClr val="0070C0"/>
              </a:solidFill>
            </a:endParaRPr>
          </a:p>
          <a:p>
            <a:endParaRPr lang="en-GB" sz="1800" dirty="0">
              <a:cs typeface="Arial"/>
            </a:endParaRPr>
          </a:p>
        </p:txBody>
      </p:sp>
      <p:sp>
        <p:nvSpPr>
          <p:cNvPr id="13" name="Subtitle 12">
            <a:extLst>
              <a:ext uri="{FF2B5EF4-FFF2-40B4-BE49-F238E27FC236}">
                <a16:creationId xmlns:a16="http://schemas.microsoft.com/office/drawing/2014/main" id="{A5BC0F6B-961E-D4B5-28E8-623BDC4AB5AD}"/>
              </a:ext>
            </a:extLst>
          </p:cNvPr>
          <p:cNvSpPr>
            <a:spLocks noGrp="1"/>
          </p:cNvSpPr>
          <p:nvPr>
            <p:ph type="subTitle" idx="13"/>
          </p:nvPr>
        </p:nvSpPr>
        <p:spPr/>
        <p:txBody>
          <a:bodyPr>
            <a:normAutofit fontScale="85000" lnSpcReduction="10000"/>
          </a:bodyPr>
          <a:lstStyle/>
          <a:p>
            <a:r>
              <a:rPr lang="en-US" dirty="0"/>
              <a:t>What’s Next</a:t>
            </a:r>
          </a:p>
        </p:txBody>
      </p:sp>
      <p:grpSp>
        <p:nvGrpSpPr>
          <p:cNvPr id="2" name="Group 1">
            <a:extLst>
              <a:ext uri="{FF2B5EF4-FFF2-40B4-BE49-F238E27FC236}">
                <a16:creationId xmlns:a16="http://schemas.microsoft.com/office/drawing/2014/main" id="{EE4CBD30-D539-3CE1-64C5-29DB5BF19B13}"/>
              </a:ext>
            </a:extLst>
          </p:cNvPr>
          <p:cNvGrpSpPr/>
          <p:nvPr/>
        </p:nvGrpSpPr>
        <p:grpSpPr>
          <a:xfrm>
            <a:off x="10083452" y="6313550"/>
            <a:ext cx="2121074" cy="457200"/>
            <a:chOff x="10070927" y="6110702"/>
            <a:chExt cx="2121074" cy="457200"/>
          </a:xfrm>
        </p:grpSpPr>
        <p:sp>
          <p:nvSpPr>
            <p:cNvPr id="3" name="Rectangle 2">
              <a:extLst>
                <a:ext uri="{FF2B5EF4-FFF2-40B4-BE49-F238E27FC236}">
                  <a16:creationId xmlns:a16="http://schemas.microsoft.com/office/drawing/2014/main" id="{5F4E4D90-B3DB-A3FC-79ED-C0A509CC6036}"/>
                </a:ext>
              </a:extLst>
            </p:cNvPr>
            <p:cNvSpPr/>
            <p:nvPr/>
          </p:nvSpPr>
          <p:spPr>
            <a:xfrm>
              <a:off x="10070927" y="6110702"/>
              <a:ext cx="2121074" cy="457200"/>
            </a:xfrm>
            <a:prstGeom prst="rect">
              <a:avLst/>
            </a:prstGeom>
            <a:solidFill>
              <a:srgbClr val="387D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dirty="0">
                  <a:latin typeface="+mj-lt"/>
                </a:rPr>
                <a:t> SUBSIDY LAB</a:t>
              </a:r>
            </a:p>
          </p:txBody>
        </p:sp>
        <p:pic>
          <p:nvPicPr>
            <p:cNvPr id="5" name="Picture 4">
              <a:extLst>
                <a:ext uri="{FF2B5EF4-FFF2-40B4-BE49-F238E27FC236}">
                  <a16:creationId xmlns:a16="http://schemas.microsoft.com/office/drawing/2014/main" id="{068CC0F5-3FA3-26A7-15A5-160FD9461A2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3000" contrast="-16000"/>
                      </a14:imgEffect>
                    </a14:imgLayer>
                  </a14:imgProps>
                </a:ext>
              </a:extLst>
            </a:blip>
            <a:srcRect/>
            <a:stretch>
              <a:fillRect/>
            </a:stretch>
          </p:blipFill>
          <p:spPr>
            <a:xfrm>
              <a:off x="11691819" y="6128275"/>
              <a:ext cx="411480" cy="411480"/>
            </a:xfrm>
            <a:prstGeom prst="rect">
              <a:avLst/>
            </a:prstGeom>
            <a:noFill/>
          </p:spPr>
        </p:pic>
      </p:grpSp>
      <p:sp>
        <p:nvSpPr>
          <p:cNvPr id="6" name="Title 3">
            <a:extLst>
              <a:ext uri="{FF2B5EF4-FFF2-40B4-BE49-F238E27FC236}">
                <a16:creationId xmlns:a16="http://schemas.microsoft.com/office/drawing/2014/main" id="{05B59078-8624-6893-7E2F-E020A38CA9C7}"/>
              </a:ext>
            </a:extLst>
          </p:cNvPr>
          <p:cNvSpPr txBox="1">
            <a:spLocks/>
          </p:cNvSpPr>
          <p:nvPr/>
        </p:nvSpPr>
        <p:spPr>
          <a:xfrm>
            <a:off x="457200" y="147842"/>
            <a:ext cx="11887200" cy="640080"/>
          </a:xfrm>
        </p:spPr>
        <p:txBody>
          <a:bodyPr anchor="b">
            <a:normAutofit/>
          </a:bodyPr>
          <a:lstStyle>
            <a:lvl1pPr marL="0" indent="0" algn="ctr" defTabSz="914400" rtl="0" eaLnBrk="1" latinLnBrk="0" hangingPunct="1">
              <a:spcBef>
                <a:spcPct val="0"/>
              </a:spcBef>
              <a:buNone/>
              <a:defRPr sz="3600" kern="1200" cap="small" baseline="0">
                <a:solidFill>
                  <a:srgbClr val="002345"/>
                </a:solidFill>
                <a:latin typeface="+mj-lt"/>
                <a:ea typeface="+mj-ea"/>
                <a:cs typeface="+mj-cs"/>
              </a:defRPr>
            </a:lvl1pPr>
          </a:lstStyle>
          <a:p>
            <a:pPr algn="l"/>
            <a:r>
              <a:rPr lang="en-US" dirty="0"/>
              <a:t>The Subsidy Lab</a:t>
            </a:r>
          </a:p>
        </p:txBody>
      </p:sp>
    </p:spTree>
    <p:extLst>
      <p:ext uri="{BB962C8B-B14F-4D97-AF65-F5344CB8AC3E}">
        <p14:creationId xmlns:p14="http://schemas.microsoft.com/office/powerpoint/2010/main" val="98825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B70D9-4F8F-7FA3-F794-5F52FFAF9B2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AB07CCE-8D4F-C3EA-23C6-AB2D87AA17B7}"/>
              </a:ext>
            </a:extLst>
          </p:cNvPr>
          <p:cNvSpPr/>
          <p:nvPr/>
        </p:nvSpPr>
        <p:spPr>
          <a:xfrm>
            <a:off x="0" y="0"/>
            <a:ext cx="12192000" cy="6858000"/>
          </a:xfrm>
          <a:prstGeom prst="rect">
            <a:avLst/>
          </a:prstGeom>
          <a:gradFill flip="none" rotWithShape="1">
            <a:gsLst>
              <a:gs pos="47000">
                <a:srgbClr val="103662"/>
              </a:gs>
              <a:gs pos="100000">
                <a:srgbClr val="175498"/>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e 8">
            <a:extLst>
              <a:ext uri="{FF2B5EF4-FFF2-40B4-BE49-F238E27FC236}">
                <a16:creationId xmlns:a16="http://schemas.microsoft.com/office/drawing/2014/main" id="{91CF4902-D5F3-B96C-2709-5C2B0ECA5E80}"/>
              </a:ext>
            </a:extLst>
          </p:cNvPr>
          <p:cNvSpPr/>
          <p:nvPr/>
        </p:nvSpPr>
        <p:spPr>
          <a:xfrm>
            <a:off x="587119" y="-4917546"/>
            <a:ext cx="11017762" cy="9835092"/>
          </a:xfrm>
          <a:prstGeom prst="pie">
            <a:avLst>
              <a:gd name="adj1" fmla="val 21590877"/>
              <a:gd name="adj2" fmla="val 10802091"/>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sp>
        <p:nvSpPr>
          <p:cNvPr id="16" name="object 32">
            <a:extLst>
              <a:ext uri="{FF2B5EF4-FFF2-40B4-BE49-F238E27FC236}">
                <a16:creationId xmlns:a16="http://schemas.microsoft.com/office/drawing/2014/main" id="{1455527A-5CB7-2A6D-2FC3-9935E2946B04}"/>
              </a:ext>
            </a:extLst>
          </p:cNvPr>
          <p:cNvSpPr/>
          <p:nvPr/>
        </p:nvSpPr>
        <p:spPr>
          <a:xfrm>
            <a:off x="0" y="6431691"/>
            <a:ext cx="12192000" cy="426309"/>
          </a:xfrm>
          <a:custGeom>
            <a:avLst/>
            <a:gdLst/>
            <a:ahLst/>
            <a:cxnLst/>
            <a:rect l="l" t="t" r="r" b="b"/>
            <a:pathLst>
              <a:path w="12192000" h="97790">
                <a:moveTo>
                  <a:pt x="12192000" y="0"/>
                </a:moveTo>
                <a:lnTo>
                  <a:pt x="0" y="0"/>
                </a:lnTo>
                <a:lnTo>
                  <a:pt x="0" y="97535"/>
                </a:lnTo>
                <a:lnTo>
                  <a:pt x="12192000" y="97535"/>
                </a:lnTo>
                <a:lnTo>
                  <a:pt x="12192000" y="0"/>
                </a:lnTo>
                <a:close/>
              </a:path>
            </a:pathLst>
          </a:custGeom>
          <a:solidFill>
            <a:srgbClr val="0E325D"/>
          </a:solidFill>
        </p:spPr>
        <p:txBody>
          <a:bodyPr wrap="square" lIns="0" tIns="0" rIns="0" bIns="0" rtlCol="0"/>
          <a:lstStyle/>
          <a:p>
            <a:endParaRPr>
              <a:solidFill>
                <a:srgbClr val="FFFF00"/>
              </a:solidFill>
            </a:endParaRPr>
          </a:p>
        </p:txBody>
      </p:sp>
      <p:sp>
        <p:nvSpPr>
          <p:cNvPr id="2" name="Title 1">
            <a:extLst>
              <a:ext uri="{FF2B5EF4-FFF2-40B4-BE49-F238E27FC236}">
                <a16:creationId xmlns:a16="http://schemas.microsoft.com/office/drawing/2014/main" id="{F0F6A797-14E0-E80A-1113-B99E05088634}"/>
              </a:ext>
            </a:extLst>
          </p:cNvPr>
          <p:cNvSpPr txBox="1">
            <a:spLocks/>
          </p:cNvSpPr>
          <p:nvPr/>
        </p:nvSpPr>
        <p:spPr>
          <a:xfrm>
            <a:off x="0" y="2279520"/>
            <a:ext cx="12191999" cy="104425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9600" spc="-50" dirty="0">
                <a:ln w="9525" cap="rnd" cmpd="sng" algn="ctr">
                  <a:noFill/>
                  <a:prstDash val="solid"/>
                  <a:bevel/>
                </a:ln>
                <a:solidFill>
                  <a:srgbClr val="387D9C"/>
                </a:solidFill>
                <a:latin typeface="Aparajita" panose="02020603050405020304" pitchFamily="18" charset="0"/>
                <a:cs typeface="Aparajita" panose="02020603050405020304" pitchFamily="18" charset="0"/>
              </a:rPr>
              <a:t>Thank You for Joining </a:t>
            </a:r>
            <a:endParaRPr lang="en-US" sz="9600" dirty="0">
              <a:solidFill>
                <a:srgbClr val="387D9C"/>
              </a:solidFill>
              <a:latin typeface="Aparajita" panose="02020603050405020304" pitchFamily="18" charset="0"/>
              <a:cs typeface="Aparajita" panose="02020603050405020304" pitchFamily="18" charset="0"/>
            </a:endParaRPr>
          </a:p>
        </p:txBody>
      </p:sp>
      <p:sp>
        <p:nvSpPr>
          <p:cNvPr id="5" name="TextBox 4">
            <a:extLst>
              <a:ext uri="{FF2B5EF4-FFF2-40B4-BE49-F238E27FC236}">
                <a16:creationId xmlns:a16="http://schemas.microsoft.com/office/drawing/2014/main" id="{6FB5FB50-B887-24FC-1B3E-DE7946BFD877}"/>
              </a:ext>
            </a:extLst>
          </p:cNvPr>
          <p:cNvSpPr txBox="1"/>
          <p:nvPr/>
        </p:nvSpPr>
        <p:spPr>
          <a:xfrm>
            <a:off x="0" y="97897"/>
            <a:ext cx="12192000" cy="658642"/>
          </a:xfrm>
          <a:prstGeom prst="rect">
            <a:avLst/>
          </a:prstGeom>
          <a:noFill/>
        </p:spPr>
        <p:txBody>
          <a:bodyPr wrap="square">
            <a:spAutoFit/>
          </a:bodyPr>
          <a:lstStyle/>
          <a:p>
            <a:pPr marL="0" marR="0" algn="ctr">
              <a:lnSpc>
                <a:spcPct val="115000"/>
              </a:lnSpc>
              <a:buNone/>
            </a:pPr>
            <a:r>
              <a:rPr lang="en-US" sz="3200" kern="100" dirty="0">
                <a:solidFill>
                  <a:schemeClr val="tx2">
                    <a:lumMod val="25000"/>
                    <a:lumOff val="75000"/>
                  </a:schemeClr>
                </a:solidFill>
                <a:effectLst/>
                <a:latin typeface="Aparajita" panose="02020603050405020304" pitchFamily="18" charset="0"/>
                <a:ea typeface="Aptos" panose="020B0004020202020204" pitchFamily="34" charset="0"/>
                <a:cs typeface="Aparajita" panose="02020603050405020304" pitchFamily="18" charset="0"/>
              </a:rPr>
              <a:t>Subsidy Lab       Addressing Affordability and Last Mile Sustained Energy Access</a:t>
            </a:r>
          </a:p>
        </p:txBody>
      </p:sp>
      <p:grpSp>
        <p:nvGrpSpPr>
          <p:cNvPr id="3" name="Group 2">
            <a:extLst>
              <a:ext uri="{FF2B5EF4-FFF2-40B4-BE49-F238E27FC236}">
                <a16:creationId xmlns:a16="http://schemas.microsoft.com/office/drawing/2014/main" id="{D38D04A3-406C-3A9C-088B-5621817630F7}"/>
              </a:ext>
            </a:extLst>
          </p:cNvPr>
          <p:cNvGrpSpPr/>
          <p:nvPr/>
        </p:nvGrpSpPr>
        <p:grpSpPr>
          <a:xfrm rot="10800000">
            <a:off x="267236" y="5073173"/>
            <a:ext cx="91440" cy="1784827"/>
            <a:chOff x="121875" y="0"/>
            <a:chExt cx="91440" cy="1224570"/>
          </a:xfrm>
        </p:grpSpPr>
        <p:sp>
          <p:nvSpPr>
            <p:cNvPr id="4" name="Rectangle 3">
              <a:extLst>
                <a:ext uri="{FF2B5EF4-FFF2-40B4-BE49-F238E27FC236}">
                  <a16:creationId xmlns:a16="http://schemas.microsoft.com/office/drawing/2014/main" id="{20B4F9B8-869E-7271-2569-7B2562C4A879}"/>
                </a:ext>
              </a:extLst>
            </p:cNvPr>
            <p:cNvSpPr/>
            <p:nvPr/>
          </p:nvSpPr>
          <p:spPr>
            <a:xfrm>
              <a:off x="121875" y="675930"/>
              <a:ext cx="91440" cy="548640"/>
            </a:xfrm>
            <a:prstGeom prst="rect">
              <a:avLst/>
            </a:prstGeom>
            <a:solidFill>
              <a:srgbClr val="FBE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C5A5232-6637-C857-16EE-4D6A0017B911}"/>
                </a:ext>
              </a:extLst>
            </p:cNvPr>
            <p:cNvSpPr/>
            <p:nvPr/>
          </p:nvSpPr>
          <p:spPr>
            <a:xfrm>
              <a:off x="121875" y="0"/>
              <a:ext cx="91440" cy="731520"/>
            </a:xfrm>
            <a:prstGeom prst="rect">
              <a:avLst/>
            </a:prstGeom>
            <a:solidFill>
              <a:srgbClr val="387D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89ED33A2-D02E-ADE1-C619-3F80858810A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3000" contrast="-16000"/>
                    </a14:imgEffect>
                  </a14:imgLayer>
                </a14:imgProps>
              </a:ext>
            </a:extLst>
          </a:blip>
          <a:srcRect/>
          <a:stretch>
            <a:fillRect/>
          </a:stretch>
        </p:blipFill>
        <p:spPr>
          <a:xfrm>
            <a:off x="2380610" y="216416"/>
            <a:ext cx="457200" cy="457200"/>
          </a:xfrm>
          <a:prstGeom prst="rect">
            <a:avLst/>
          </a:prstGeom>
          <a:noFill/>
        </p:spPr>
      </p:pic>
      <p:pic>
        <p:nvPicPr>
          <p:cNvPr id="6" name="Picture 5">
            <a:extLst>
              <a:ext uri="{FF2B5EF4-FFF2-40B4-BE49-F238E27FC236}">
                <a16:creationId xmlns:a16="http://schemas.microsoft.com/office/drawing/2014/main" id="{2D1CE97E-D170-0321-8990-912F259233EE}"/>
              </a:ext>
            </a:extLst>
          </p:cNvPr>
          <p:cNvPicPr>
            <a:picLocks noChangeAspect="1"/>
          </p:cNvPicPr>
          <p:nvPr/>
        </p:nvPicPr>
        <p:blipFill>
          <a:blip r:embed="rId4"/>
          <a:stretch>
            <a:fillRect/>
          </a:stretch>
        </p:blipFill>
        <p:spPr>
          <a:xfrm>
            <a:off x="785524" y="4917546"/>
            <a:ext cx="1374764" cy="1374764"/>
          </a:xfrm>
          <a:prstGeom prst="rect">
            <a:avLst/>
          </a:prstGeom>
        </p:spPr>
      </p:pic>
      <p:pic>
        <p:nvPicPr>
          <p:cNvPr id="12" name="Picture 11">
            <a:extLst>
              <a:ext uri="{FF2B5EF4-FFF2-40B4-BE49-F238E27FC236}">
                <a16:creationId xmlns:a16="http://schemas.microsoft.com/office/drawing/2014/main" id="{00562995-ABBA-C2C1-2B62-95C575A5DAA5}"/>
              </a:ext>
            </a:extLst>
          </p:cNvPr>
          <p:cNvPicPr>
            <a:picLocks noChangeAspect="1"/>
          </p:cNvPicPr>
          <p:nvPr/>
        </p:nvPicPr>
        <p:blipFill>
          <a:blip r:embed="rId5"/>
          <a:stretch>
            <a:fillRect/>
          </a:stretch>
        </p:blipFill>
        <p:spPr>
          <a:xfrm>
            <a:off x="8966201" y="4959260"/>
            <a:ext cx="2260599" cy="1349294"/>
          </a:xfrm>
          <a:prstGeom prst="rect">
            <a:avLst/>
          </a:prstGeom>
        </p:spPr>
      </p:pic>
      <p:grpSp>
        <p:nvGrpSpPr>
          <p:cNvPr id="19" name="Group 18">
            <a:extLst>
              <a:ext uri="{FF2B5EF4-FFF2-40B4-BE49-F238E27FC236}">
                <a16:creationId xmlns:a16="http://schemas.microsoft.com/office/drawing/2014/main" id="{77390008-42E3-DA1D-D47C-59C183FD8154}"/>
              </a:ext>
            </a:extLst>
          </p:cNvPr>
          <p:cNvGrpSpPr>
            <a:grpSpLocks noChangeAspect="1"/>
          </p:cNvGrpSpPr>
          <p:nvPr/>
        </p:nvGrpSpPr>
        <p:grpSpPr>
          <a:xfrm>
            <a:off x="2722791" y="5225384"/>
            <a:ext cx="2229776" cy="914400"/>
            <a:chOff x="310392" y="5336341"/>
            <a:chExt cx="2340694" cy="959886"/>
          </a:xfrm>
        </p:grpSpPr>
        <p:pic>
          <p:nvPicPr>
            <p:cNvPr id="21" name="Picture 20">
              <a:extLst>
                <a:ext uri="{FF2B5EF4-FFF2-40B4-BE49-F238E27FC236}">
                  <a16:creationId xmlns:a16="http://schemas.microsoft.com/office/drawing/2014/main" id="{5FC7F06D-EC01-F84A-C2DB-EC665554953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310392" y="5336341"/>
              <a:ext cx="2332976" cy="945661"/>
            </a:xfrm>
            <a:prstGeom prst="rect">
              <a:avLst/>
            </a:prstGeom>
          </p:spPr>
        </p:pic>
        <p:pic>
          <p:nvPicPr>
            <p:cNvPr id="23" name="Picture 22">
              <a:extLst>
                <a:ext uri="{FF2B5EF4-FFF2-40B4-BE49-F238E27FC236}">
                  <a16:creationId xmlns:a16="http://schemas.microsoft.com/office/drawing/2014/main" id="{870A8EF0-1C5C-0A3F-3574-B932D0E91A92}"/>
                </a:ext>
              </a:extLst>
            </p:cNvPr>
            <p:cNvPicPr>
              <a:picLocks noChangeAspect="1"/>
            </p:cNvPicPr>
            <p:nvPr/>
          </p:nvPicPr>
          <p:blipFill>
            <a:blip r:embed="rId6">
              <a:duotone>
                <a:schemeClr val="accent4">
                  <a:shade val="45000"/>
                  <a:satMod val="135000"/>
                </a:schemeClr>
                <a:prstClr val="white"/>
              </a:duotone>
              <a:extLst>
                <a:ext uri="{BEBA8EAE-BF5A-486C-A8C5-ECC9F3942E4B}">
                  <a14:imgProps xmlns:a14="http://schemas.microsoft.com/office/drawing/2010/main">
                    <a14:imgLayer r:embed="rId8">
                      <a14:imgEffect>
                        <a14:sharpenSoften amount="50000"/>
                      </a14:imgEffect>
                    </a14:imgLayer>
                  </a14:imgProps>
                </a:ext>
              </a:extLst>
            </a:blip>
            <a:srcRect l="40893"/>
            <a:stretch>
              <a:fillRect/>
            </a:stretch>
          </p:blipFill>
          <p:spPr>
            <a:xfrm>
              <a:off x="1272126" y="5350566"/>
              <a:ext cx="1378960" cy="945661"/>
            </a:xfrm>
            <a:prstGeom prst="rect">
              <a:avLst/>
            </a:prstGeom>
          </p:spPr>
        </p:pic>
      </p:grpSp>
      <p:pic>
        <p:nvPicPr>
          <p:cNvPr id="24" name="Picture 23">
            <a:extLst>
              <a:ext uri="{FF2B5EF4-FFF2-40B4-BE49-F238E27FC236}">
                <a16:creationId xmlns:a16="http://schemas.microsoft.com/office/drawing/2014/main" id="{FC42B2DD-DB12-5876-7534-27A60797DD15}"/>
              </a:ext>
            </a:extLst>
          </p:cNvPr>
          <p:cNvPicPr>
            <a:picLocks noChangeAspect="1"/>
          </p:cNvPicPr>
          <p:nvPr/>
        </p:nvPicPr>
        <p:blipFill>
          <a:blip r:embed="rId9"/>
          <a:stretch>
            <a:fillRect/>
          </a:stretch>
        </p:blipFill>
        <p:spPr>
          <a:xfrm>
            <a:off x="5345302" y="5101341"/>
            <a:ext cx="3228164" cy="1137122"/>
          </a:xfrm>
          <a:prstGeom prst="rect">
            <a:avLst/>
          </a:prstGeom>
        </p:spPr>
      </p:pic>
    </p:spTree>
    <p:extLst>
      <p:ext uri="{BB962C8B-B14F-4D97-AF65-F5344CB8AC3E}">
        <p14:creationId xmlns:p14="http://schemas.microsoft.com/office/powerpoint/2010/main" val="21424851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E4D8882-C346-444C-AE5D-EDD18D3BC817}">
  <we:reference id="wa200010001" version="1.0.0.1" store="en-US" storeType="OMEX"/>
  <we:alternateReferences>
    <we:reference id="WA200010001" version="1.0.0.1" store="WA200010001" storeType="OMEX"/>
  </we:alternateReferences>
  <we:properties>
    <we:property name="claude.fileId" value="&quot;ac422854-d07e-45a6-8547-2b4508f2ecff&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10901</TotalTime>
  <Words>2905</Words>
  <Application>Microsoft Office PowerPoint</Application>
  <PresentationFormat>Widescreen</PresentationFormat>
  <Paragraphs>362</Paragraphs>
  <Slides>30</Slides>
  <Notes>24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30</vt:i4>
      </vt:variant>
    </vt:vector>
  </HeadingPairs>
  <TitlesOfParts>
    <vt:vector size="45" baseType="lpstr">
      <vt:lpstr>Andes</vt:lpstr>
      <vt:lpstr>Andes ExtraLight</vt:lpstr>
      <vt:lpstr>Aparajita</vt:lpstr>
      <vt:lpstr>Aptos</vt:lpstr>
      <vt:lpstr>Arial</vt:lpstr>
      <vt:lpstr>Arial Black</vt:lpstr>
      <vt:lpstr>Calibri</vt:lpstr>
      <vt:lpstr>Cambria</vt:lpstr>
      <vt:lpstr>Open Sans</vt:lpstr>
      <vt:lpstr>Play</vt:lpstr>
      <vt:lpstr>Source Sans Pro</vt:lpstr>
      <vt:lpstr>Source Sans Pro Light</vt:lpstr>
      <vt:lpstr>Source Sans Pro SemiBold</vt:lpstr>
      <vt:lpstr>Wingdings</vt:lpstr>
      <vt:lpstr>Office Theme</vt:lpstr>
      <vt:lpstr>PowerPoint Presentation</vt:lpstr>
      <vt:lpstr>The Subsidy Lab</vt:lpstr>
      <vt:lpstr>Guidance for PAYGo RBFs: Strengthening how we Measure and Incentivize Sustained Energy Access</vt:lpstr>
      <vt:lpstr>GOGLA’s Guidance Note in Brief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GOGLA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PAYGo PERFORM KPIs - Introductory Webinar Walkthrough</dc:title>
  <dc:subject>Introductory webinar deck synthesizing 2026 PAYGo PERFORM KPIs</dc:subject>
  <dc:creator>PAYGoWise / GOGLA</dc:creator>
  <cp:lastModifiedBy>Drew Corbyn</cp:lastModifiedBy>
  <cp:revision>76</cp:revision>
  <dcterms:created xsi:type="dcterms:W3CDTF">2026-07-28T16:12:30Z</dcterms:created>
  <dcterms:modified xsi:type="dcterms:W3CDTF">2026-09-16T14:38:51Z</dcterms:modified>
</cp:coreProperties>
</file>