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24"/>
  </p:notesMasterIdLst>
  <p:sldIdLst>
    <p:sldId id="261" r:id="rId8"/>
    <p:sldId id="284" r:id="rId9"/>
    <p:sldId id="285" r:id="rId10"/>
    <p:sldId id="283" r:id="rId11"/>
    <p:sldId id="272" r:id="rId12"/>
    <p:sldId id="2147472162" r:id="rId13"/>
    <p:sldId id="2147472164" r:id="rId14"/>
    <p:sldId id="282" r:id="rId15"/>
    <p:sldId id="273" r:id="rId16"/>
    <p:sldId id="2147472165" r:id="rId17"/>
    <p:sldId id="275" r:id="rId18"/>
    <p:sldId id="280" r:id="rId19"/>
    <p:sldId id="274" r:id="rId20"/>
    <p:sldId id="2147472168" r:id="rId21"/>
    <p:sldId id="2147472166" r:id="rId22"/>
    <p:sldId id="2147472167" r:id="rId23"/>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RMELINGER Martin, DAF/INV" initials="WMD" lastIdx="9" clrIdx="0">
    <p:extLst>
      <p:ext uri="{19B8F6BF-5375-455C-9EA6-DF929625EA0E}">
        <p15:presenceInfo xmlns:p15="http://schemas.microsoft.com/office/powerpoint/2012/main" userId="S-1-5-21-2146598497-832928401-1254845835-55354" providerId="AD"/>
      </p:ext>
    </p:extLst>
  </p:cmAuthor>
  <p:cmAuthor id="2" name="AL HUSSAMI Fares, DAF/INV" initials="AHFD" lastIdx="5" clrIdx="1">
    <p:extLst>
      <p:ext uri="{19B8F6BF-5375-455C-9EA6-DF929625EA0E}">
        <p15:presenceInfo xmlns:p15="http://schemas.microsoft.com/office/powerpoint/2012/main" userId="S-1-5-21-2146598497-832928401-1254845835-55453" providerId="AD"/>
      </p:ext>
    </p:extLst>
  </p:cmAuthor>
  <p:cmAuthor id="3" name="BULE Tihana, DAF/RBC" initials="BTD" lastIdx="4" clrIdx="2">
    <p:extLst>
      <p:ext uri="{19B8F6BF-5375-455C-9EA6-DF929625EA0E}">
        <p15:presenceInfo xmlns:p15="http://schemas.microsoft.com/office/powerpoint/2012/main" userId="S-1-5-21-2146598497-832928401-1254845835-53890" providerId="AD"/>
      </p:ext>
    </p:extLst>
  </p:cmAuthor>
  <p:cmAuthor id="4" name="GNYCH Sophia, DAF/RBC" initials="GSD" lastIdx="1" clrIdx="3">
    <p:extLst>
      <p:ext uri="{19B8F6BF-5375-455C-9EA6-DF929625EA0E}">
        <p15:presenceInfo xmlns:p15="http://schemas.microsoft.com/office/powerpoint/2012/main" userId="S-1-5-21-2146598497-832928401-1254845835-2158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2060"/>
    <a:srgbClr val="4F81BD"/>
    <a:srgbClr val="99DFB9"/>
    <a:srgbClr val="E5F7ED"/>
    <a:srgbClr val="FFFFFF"/>
    <a:srgbClr val="F2F2F2"/>
    <a:srgbClr val="CADEFE"/>
    <a:srgbClr val="006299"/>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0469" autoAdjust="0"/>
  </p:normalViewPr>
  <p:slideViewPr>
    <p:cSldViewPr snapToGrid="0">
      <p:cViewPr varScale="1">
        <p:scale>
          <a:sx n="98" d="100"/>
          <a:sy n="98" d="100"/>
        </p:scale>
        <p:origin x="894" y="9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portal.oecd.org/eshare/env/pc/Deliverables/CEFIM/Cross-cutting/Hydrogen/2024%20Report/Figures/Graph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portal.oecd.org/eshare/env/pc/Deliverables/CEFIM/Cross-cutting/Hydrogen/2024%20Report/Figures/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Narrow" panose="020B0606020202030204" pitchFamily="34" charset="0"/>
                <a:ea typeface="+mn-ea"/>
                <a:cs typeface="Arial" panose="020B0604020202020204" pitchFamily="34" charset="0"/>
              </a:defRPr>
            </a:pPr>
            <a:r>
              <a:rPr lang="en-US" b="1" dirty="0">
                <a:solidFill>
                  <a:schemeClr val="tx2"/>
                </a:solidFill>
              </a:rPr>
              <a:t>For a project in a country with BBB credit ratings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Narrow" panose="020B060602020203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'https://portal.oecd.org/eshare/env/pc/Deliverables/CEFIM/Cross-cutting/Hydrogen/2024 Working Paper/Survey/[Risk mitigation instruments Survey_rev.xlsx]Question 34_without 2 instr'!$K$6</c:f>
              <c:strCache>
                <c:ptCount val="1"/>
                <c:pt idx="0">
                  <c:v>A project in a country with BBB- credit ratings</c:v>
                </c:pt>
              </c:strCache>
            </c:strRef>
          </c:tx>
          <c:spPr>
            <a:solidFill>
              <a:srgbClr val="002060"/>
            </a:solidFill>
            <a:ln>
              <a:no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0-4E21-465D-A80C-D87BC86FAD6A}"/>
                </c:ext>
              </c:extLst>
            </c:dLbl>
            <c:dLbl>
              <c:idx val="11"/>
              <c:delete val="1"/>
              <c:extLst>
                <c:ext xmlns:c15="http://schemas.microsoft.com/office/drawing/2012/chart" uri="{CE6537A1-D6FC-4f65-9D91-7224C49458BB}"/>
                <c:ext xmlns:c16="http://schemas.microsoft.com/office/drawing/2014/chart" uri="{C3380CC4-5D6E-409C-BE32-E72D297353CC}">
                  <c16:uniqueId val="{00000001-4E21-465D-A80C-D87BC86FAD6A}"/>
                </c:ext>
              </c:extLst>
            </c:dLbl>
            <c:dLbl>
              <c:idx val="12"/>
              <c:delete val="1"/>
              <c:extLst>
                <c:ext xmlns:c15="http://schemas.microsoft.com/office/drawing/2012/chart" uri="{CE6537A1-D6FC-4f65-9D91-7224C49458BB}"/>
                <c:ext xmlns:c16="http://schemas.microsoft.com/office/drawing/2014/chart" uri="{C3380CC4-5D6E-409C-BE32-E72D297353CC}">
                  <c16:uniqueId val="{00000002-4E21-465D-A80C-D87BC86FAD6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'https://portal.oecd.org/eshare/env/pc/Deliverables/CEFIM/Cross-cutting/Hydrogen/2024 Working Paper/Survey/[Risk mitigation instruments Survey_rev.xlsx]Question 34_without 2 instr'!$J$7:$J$19</c:f>
              <c:strCache>
                <c:ptCount val="13"/>
                <c:pt idx="0">
                  <c:v>Offtake guarantee</c:v>
                </c:pt>
                <c:pt idx="1">
                  <c:v>Foreign Currency Guarantee</c:v>
                </c:pt>
                <c:pt idx="2">
                  <c:v>Political Risk/Foreign Investment Insurance</c:v>
                </c:pt>
                <c:pt idx="3">
                  <c:v>Performance guarantees</c:v>
                </c:pt>
                <c:pt idx="4">
                  <c:v>Liquidated damages</c:v>
                </c:pt>
                <c:pt idx="5">
                  <c:v>Partial credit guarantee</c:v>
                </c:pt>
                <c:pt idx="6">
                  <c:v>Contractors-all-risk insurance</c:v>
                </c:pt>
                <c:pt idx="7">
                  <c:v>Interest rate swaps</c:v>
                </c:pt>
                <c:pt idx="8">
                  <c:v>Loan loss reserve (LLR)</c:v>
                </c:pt>
                <c:pt idx="9">
                  <c:v>Syndicated loan</c:v>
                </c:pt>
                <c:pt idx="10">
                  <c:v>Buyer Credit Guarantees</c:v>
                </c:pt>
                <c:pt idx="11">
                  <c:v>Contracts for Difference</c:v>
                </c:pt>
                <c:pt idx="12">
                  <c:v>Credit default swaps</c:v>
                </c:pt>
              </c:strCache>
            </c:strRef>
          </c:cat>
          <c:val>
            <c:numRef>
              <c:f>'https://portal.oecd.org/eshare/env/pc/Deliverables/CEFIM/Cross-cutting/Hydrogen/2024 Working Paper/Survey/[Risk mitigation instruments Survey_rev.xlsx]Question 34_without 2 instr'!$K$7:$K$19</c:f>
              <c:numCache>
                <c:formatCode>General</c:formatCode>
                <c:ptCount val="13"/>
                <c:pt idx="0">
                  <c:v>0.72</c:v>
                </c:pt>
                <c:pt idx="1">
                  <c:v>0.48</c:v>
                </c:pt>
                <c:pt idx="2">
                  <c:v>0.48</c:v>
                </c:pt>
                <c:pt idx="3">
                  <c:v>0.24</c:v>
                </c:pt>
                <c:pt idx="4">
                  <c:v>0.24</c:v>
                </c:pt>
                <c:pt idx="5">
                  <c:v>0.24</c:v>
                </c:pt>
                <c:pt idx="6">
                  <c:v>0.24</c:v>
                </c:pt>
                <c:pt idx="7">
                  <c:v>0.12</c:v>
                </c:pt>
                <c:pt idx="8">
                  <c:v>0.12</c:v>
                </c:pt>
                <c:pt idx="9">
                  <c:v>0.12</c:v>
                </c:pt>
                <c:pt idx="10">
                  <c:v>0</c:v>
                </c:pt>
                <c:pt idx="11">
                  <c:v>0</c:v>
                </c:pt>
                <c:pt idx="12">
                  <c:v>0</c:v>
                </c:pt>
              </c:numCache>
            </c:numRef>
          </c:val>
          <c:extLst>
            <c:ext xmlns:c16="http://schemas.microsoft.com/office/drawing/2014/chart" uri="{C3380CC4-5D6E-409C-BE32-E72D297353CC}">
              <c16:uniqueId val="{00000003-4E21-465D-A80C-D87BC86FAD6A}"/>
            </c:ext>
          </c:extLst>
        </c:ser>
        <c:dLbls>
          <c:showLegendKey val="0"/>
          <c:showVal val="0"/>
          <c:showCatName val="0"/>
          <c:showSerName val="0"/>
          <c:showPercent val="0"/>
          <c:showBubbleSize val="0"/>
        </c:dLbls>
        <c:gapWidth val="219"/>
        <c:overlap val="-27"/>
        <c:axId val="515197807"/>
        <c:axId val="373906896"/>
      </c:barChart>
      <c:catAx>
        <c:axId val="51519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Arial" panose="020B0604020202020204" pitchFamily="34" charset="0"/>
              </a:defRPr>
            </a:pPr>
            <a:endParaRPr lang="en-US"/>
          </a:p>
        </c:txPr>
        <c:crossAx val="373906896"/>
        <c:crosses val="autoZero"/>
        <c:auto val="1"/>
        <c:lblAlgn val="ctr"/>
        <c:lblOffset val="100"/>
        <c:noMultiLvlLbl val="0"/>
      </c:catAx>
      <c:valAx>
        <c:axId val="373906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Arial" panose="020B0604020202020204" pitchFamily="34" charset="0"/>
              </a:defRPr>
            </a:pPr>
            <a:endParaRPr lang="en-US"/>
          </a:p>
        </c:txPr>
        <c:crossAx val="515197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Narrow" panose="020B060602020203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Narrow" panose="020B0606020202030204" pitchFamily="34" charset="0"/>
                <a:ea typeface="+mn-ea"/>
                <a:cs typeface="Arial" panose="020B0604020202020204" pitchFamily="34" charset="0"/>
              </a:defRPr>
            </a:pPr>
            <a:r>
              <a:rPr lang="en-US" b="1" dirty="0">
                <a:solidFill>
                  <a:schemeClr val="tx2"/>
                </a:solidFill>
              </a:rPr>
              <a:t>For a project in a country with A credit ratings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Narrow" panose="020B060602020203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'https://portal.oecd.org/eshare/env/pc/Deliverables/CEFIM/Cross-cutting/Hydrogen/2024 Working Paper/Survey/[Risk mitigation instruments Survey_rev.xlsx]Question 34_without 2 instr'!$G$6</c:f>
              <c:strCache>
                <c:ptCount val="1"/>
                <c:pt idx="0">
                  <c:v>A project in a country with A credit ratings</c:v>
                </c:pt>
              </c:strCache>
            </c:strRef>
          </c:tx>
          <c:spPr>
            <a:solidFill>
              <a:srgbClr val="C0504D"/>
            </a:solidFill>
            <a:ln>
              <a:noFill/>
            </a:ln>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0-B64B-4EBB-BE22-D8528C4B3669}"/>
                </c:ext>
              </c:extLst>
            </c:dLbl>
            <c:dLbl>
              <c:idx val="11"/>
              <c:delete val="1"/>
              <c:extLst>
                <c:ext xmlns:c15="http://schemas.microsoft.com/office/drawing/2012/chart" uri="{CE6537A1-D6FC-4f65-9D91-7224C49458BB}"/>
                <c:ext xmlns:c16="http://schemas.microsoft.com/office/drawing/2014/chart" uri="{C3380CC4-5D6E-409C-BE32-E72D297353CC}">
                  <c16:uniqueId val="{00000001-B64B-4EBB-BE22-D8528C4B3669}"/>
                </c:ext>
              </c:extLst>
            </c:dLbl>
            <c:dLbl>
              <c:idx val="12"/>
              <c:delete val="1"/>
              <c:extLst>
                <c:ext xmlns:c15="http://schemas.microsoft.com/office/drawing/2012/chart" uri="{CE6537A1-D6FC-4f65-9D91-7224C49458BB}"/>
                <c:ext xmlns:c16="http://schemas.microsoft.com/office/drawing/2014/chart" uri="{C3380CC4-5D6E-409C-BE32-E72D297353CC}">
                  <c16:uniqueId val="{00000002-B64B-4EBB-BE22-D8528C4B366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Arial Narrow" panose="020B060602020203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'https://portal.oecd.org/eshare/env/pc/Deliverables/CEFIM/Cross-cutting/Hydrogen/2024 Working Paper/Survey/[Risk mitigation instruments Survey_rev.xlsx]Question 34_without 2 instr'!$F$7:$F$19</c:f>
              <c:strCache>
                <c:ptCount val="13"/>
                <c:pt idx="0">
                  <c:v>Offtake guarantee</c:v>
                </c:pt>
                <c:pt idx="1">
                  <c:v>Performance guarantees</c:v>
                </c:pt>
                <c:pt idx="2">
                  <c:v>Buyer Credit Guarantees</c:v>
                </c:pt>
                <c:pt idx="3">
                  <c:v>Liquidated damages</c:v>
                </c:pt>
                <c:pt idx="4">
                  <c:v>Contractors-all-risk insurance</c:v>
                </c:pt>
                <c:pt idx="5">
                  <c:v>Credit default swaps</c:v>
                </c:pt>
                <c:pt idx="6">
                  <c:v>Interest rate swaps</c:v>
                </c:pt>
                <c:pt idx="7">
                  <c:v>Contracts for Difference</c:v>
                </c:pt>
                <c:pt idx="8">
                  <c:v>Loan loss reserve (LLR)</c:v>
                </c:pt>
                <c:pt idx="9">
                  <c:v>Syndicated loan</c:v>
                </c:pt>
                <c:pt idx="10">
                  <c:v>Foreign Currency Guarantee</c:v>
                </c:pt>
                <c:pt idx="11">
                  <c:v>Partial credit guarantee</c:v>
                </c:pt>
                <c:pt idx="12">
                  <c:v>Political Risk/Foreign Investment Insurance</c:v>
                </c:pt>
              </c:strCache>
            </c:strRef>
          </c:cat>
          <c:val>
            <c:numRef>
              <c:f>'https://portal.oecd.org/eshare/env/pc/Deliverables/CEFIM/Cross-cutting/Hydrogen/2024 Working Paper/Survey/[Risk mitigation instruments Survey_rev.xlsx]Question 34_without 2 instr'!$G$7:$G$19</c:f>
              <c:numCache>
                <c:formatCode>General</c:formatCode>
                <c:ptCount val="13"/>
                <c:pt idx="0">
                  <c:v>0.8</c:v>
                </c:pt>
                <c:pt idx="1">
                  <c:v>0.57692307692307698</c:v>
                </c:pt>
                <c:pt idx="2">
                  <c:v>0.46153846153846156</c:v>
                </c:pt>
                <c:pt idx="3">
                  <c:v>0.23076923076923078</c:v>
                </c:pt>
                <c:pt idx="4">
                  <c:v>0.23076923076923078</c:v>
                </c:pt>
                <c:pt idx="5">
                  <c:v>0.11538461538461539</c:v>
                </c:pt>
                <c:pt idx="6">
                  <c:v>0.11538461538461539</c:v>
                </c:pt>
                <c:pt idx="7">
                  <c:v>0.11538461538461539</c:v>
                </c:pt>
                <c:pt idx="8">
                  <c:v>0.11538461538461539</c:v>
                </c:pt>
                <c:pt idx="9">
                  <c:v>0.11538461538461539</c:v>
                </c:pt>
                <c:pt idx="10">
                  <c:v>0</c:v>
                </c:pt>
                <c:pt idx="11">
                  <c:v>0</c:v>
                </c:pt>
                <c:pt idx="12">
                  <c:v>0</c:v>
                </c:pt>
              </c:numCache>
            </c:numRef>
          </c:val>
          <c:extLst>
            <c:ext xmlns:c16="http://schemas.microsoft.com/office/drawing/2014/chart" uri="{C3380CC4-5D6E-409C-BE32-E72D297353CC}">
              <c16:uniqueId val="{00000003-B64B-4EBB-BE22-D8528C4B3669}"/>
            </c:ext>
          </c:extLst>
        </c:ser>
        <c:dLbls>
          <c:showLegendKey val="0"/>
          <c:showVal val="0"/>
          <c:showCatName val="0"/>
          <c:showSerName val="0"/>
          <c:showPercent val="0"/>
          <c:showBubbleSize val="0"/>
        </c:dLbls>
        <c:gapWidth val="219"/>
        <c:overlap val="-27"/>
        <c:axId val="515197807"/>
        <c:axId val="373906896"/>
      </c:barChart>
      <c:catAx>
        <c:axId val="51519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arrow" panose="020B0606020202030204" pitchFamily="34" charset="0"/>
                <a:ea typeface="+mn-ea"/>
                <a:cs typeface="Arial" panose="020B0604020202020204" pitchFamily="34" charset="0"/>
              </a:defRPr>
            </a:pPr>
            <a:endParaRPr lang="en-US"/>
          </a:p>
        </c:txPr>
        <c:crossAx val="373906896"/>
        <c:crosses val="autoZero"/>
        <c:auto val="1"/>
        <c:lblAlgn val="ctr"/>
        <c:lblOffset val="100"/>
        <c:noMultiLvlLbl val="0"/>
      </c:catAx>
      <c:valAx>
        <c:axId val="373906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Arial" panose="020B0604020202020204" pitchFamily="34" charset="0"/>
              </a:defRPr>
            </a:pPr>
            <a:endParaRPr lang="en-US"/>
          </a:p>
        </c:txPr>
        <c:crossAx val="515197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Narrow" panose="020B060602020203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0659DA73-D8A9-4C96-89FC-AED6D5D1FAF6}" type="datetimeFigureOut">
              <a:rPr lang="en-GB" smtClean="0"/>
              <a:t>11/02/2025</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73EA0D4-9A83-4D1B-8A07-26573FAD766C}" type="slidenum">
              <a:rPr lang="en-GB" smtClean="0"/>
              <a:t>‹#›</a:t>
            </a:fld>
            <a:endParaRPr lang="en-GB"/>
          </a:p>
        </p:txBody>
      </p:sp>
    </p:spTree>
    <p:extLst>
      <p:ext uri="{BB962C8B-B14F-4D97-AF65-F5344CB8AC3E}">
        <p14:creationId xmlns:p14="http://schemas.microsoft.com/office/powerpoint/2010/main" val="248600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3EA0D4-9A83-4D1B-8A07-26573FAD766C}" type="slidenum">
              <a:rPr lang="en-GB" smtClean="0"/>
              <a:t>6</a:t>
            </a:fld>
            <a:endParaRPr lang="en-GB"/>
          </a:p>
        </p:txBody>
      </p:sp>
    </p:spTree>
    <p:extLst>
      <p:ext uri="{BB962C8B-B14F-4D97-AF65-F5344CB8AC3E}">
        <p14:creationId xmlns:p14="http://schemas.microsoft.com/office/powerpoint/2010/main" val="175550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3EA0D4-9A83-4D1B-8A07-26573FAD766C}" type="slidenum">
              <a:rPr lang="en-GB" smtClean="0"/>
              <a:t>7</a:t>
            </a:fld>
            <a:endParaRPr lang="en-GB"/>
          </a:p>
        </p:txBody>
      </p:sp>
    </p:spTree>
    <p:extLst>
      <p:ext uri="{BB962C8B-B14F-4D97-AF65-F5344CB8AC3E}">
        <p14:creationId xmlns:p14="http://schemas.microsoft.com/office/powerpoint/2010/main" val="2108793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EA0D4-9A83-4D1B-8A07-26573FAD766C}" type="slidenum">
              <a:rPr lang="en-GB" smtClean="0"/>
              <a:t>8</a:t>
            </a:fld>
            <a:endParaRPr lang="en-GB"/>
          </a:p>
        </p:txBody>
      </p:sp>
    </p:spTree>
    <p:extLst>
      <p:ext uri="{BB962C8B-B14F-4D97-AF65-F5344CB8AC3E}">
        <p14:creationId xmlns:p14="http://schemas.microsoft.com/office/powerpoint/2010/main" val="1528499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EA0D4-9A83-4D1B-8A07-26573FAD766C}" type="slidenum">
              <a:rPr lang="en-GB" smtClean="0"/>
              <a:t>13</a:t>
            </a:fld>
            <a:endParaRPr lang="en-GB"/>
          </a:p>
        </p:txBody>
      </p:sp>
    </p:spTree>
    <p:extLst>
      <p:ext uri="{BB962C8B-B14F-4D97-AF65-F5344CB8AC3E}">
        <p14:creationId xmlns:p14="http://schemas.microsoft.com/office/powerpoint/2010/main" val="3058555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EA0D4-9A83-4D1B-8A07-26573FAD766C}" type="slidenum">
              <a:rPr lang="en-GB" smtClean="0"/>
              <a:t>15</a:t>
            </a:fld>
            <a:endParaRPr lang="en-GB"/>
          </a:p>
        </p:txBody>
      </p:sp>
    </p:spTree>
    <p:extLst>
      <p:ext uri="{BB962C8B-B14F-4D97-AF65-F5344CB8AC3E}">
        <p14:creationId xmlns:p14="http://schemas.microsoft.com/office/powerpoint/2010/main" val="1238867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a:t>Click to edit Presentation title</a:t>
            </a:r>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Click to </a:t>
            </a:r>
            <a:r>
              <a:rPr kumimoji="0" lang="fr-FR" dirty="0" err="1"/>
              <a:t>edit</a:t>
            </a:r>
            <a:r>
              <a:rPr kumimoji="0" lang="fr-FR" dirty="0"/>
              <a:t> </a:t>
            </a:r>
            <a:r>
              <a:rPr kumimoji="0" lang="fr-FR" dirty="0" err="1"/>
              <a:t>Subtitle</a:t>
            </a:r>
            <a:endParaRPr kumimoji="0" lang="en-US" dirty="0"/>
          </a:p>
        </p:txBody>
      </p:sp>
      <p:pic>
        <p:nvPicPr>
          <p:cNvPr id="37" name="Image 11"/>
          <p:cNvPicPr>
            <a:picLocks noChangeAspect="1"/>
          </p:cNvPicPr>
          <p:nvPr/>
        </p:nvPicPr>
        <p:blipFill>
          <a:blip r:embed="rId3"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r>
              <a:rPr lang="en-US" dirty="0"/>
              <a:t>17-18 Oct 2024</a:t>
            </a:r>
            <a:endParaRPr lang="en-GB" dirty="0"/>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r>
              <a:rPr lang="en-US" dirty="0"/>
              <a:t>Third meeting of the WPFIEG</a:t>
            </a:r>
            <a:endParaRPr lang="en-GB" dirty="0"/>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1747" y="6055201"/>
            <a:ext cx="1982196" cy="578821"/>
          </a:xfrm>
          <a:prstGeom prst="rect">
            <a:avLst/>
          </a:prstGeom>
        </p:spPr>
      </p:pic>
    </p:spTree>
    <p:extLst>
      <p:ext uri="{BB962C8B-B14F-4D97-AF65-F5344CB8AC3E}">
        <p14:creationId xmlns:p14="http://schemas.microsoft.com/office/powerpoint/2010/main" val="424436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3"/>
          <p:cNvSpPr>
            <a:spLocks noGrp="1"/>
          </p:cNvSpPr>
          <p:nvPr>
            <p:ph type="dt" sz="half" idx="2"/>
          </p:nvPr>
        </p:nvSpPr>
        <p:spPr>
          <a:xfrm>
            <a:off x="537600" y="6471234"/>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r>
              <a:rPr lang="en-US" dirty="0"/>
              <a:t>17-18 Oct 2024</a:t>
            </a:r>
            <a:endParaRPr lang="en-GB" dirty="0"/>
          </a:p>
        </p:txBody>
      </p:sp>
      <p:sp>
        <p:nvSpPr>
          <p:cNvPr id="9" name="Footer Placeholder 4"/>
          <p:cNvSpPr>
            <a:spLocks noGrp="1"/>
          </p:cNvSpPr>
          <p:nvPr>
            <p:ph type="ftr" sz="quarter" idx="3"/>
          </p:nvPr>
        </p:nvSpPr>
        <p:spPr>
          <a:xfrm>
            <a:off x="1824000" y="6471234"/>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r>
              <a:rPr lang="en-US" dirty="0"/>
              <a:t>Third meeting of the WPFIEG</a:t>
            </a:r>
            <a:endParaRPr lang="en-GB" dirty="0"/>
          </a:p>
        </p:txBody>
      </p:sp>
      <p:sp>
        <p:nvSpPr>
          <p:cNvPr id="10" name="Slide Number Placeholder 5"/>
          <p:cNvSpPr>
            <a:spLocks noGrp="1"/>
          </p:cNvSpPr>
          <p:nvPr>
            <p:ph type="sldNum" sz="quarter" idx="4"/>
          </p:nvPr>
        </p:nvSpPr>
        <p:spPr>
          <a:xfrm>
            <a:off x="11520000" y="6471234"/>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7F8ADCBE-89A5-4659-A3C7-F25B7F48E9E3}" type="slidenum">
              <a:rPr lang="en-GB" smtClean="0"/>
              <a:t>‹#›</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b="1">
                <a:solidFill>
                  <a:schemeClr val="tx1"/>
                </a:solidFill>
              </a:defRPr>
            </a:lvl1pPr>
          </a:lstStyle>
          <a:p>
            <a:r>
              <a:rPr lang="en-US"/>
              <a:t>Click to edit Slide title</a:t>
            </a:r>
            <a:br>
              <a:rPr lang="en-US"/>
            </a:br>
            <a:r>
              <a:rPr lang="en-US"/>
              <a:t>Slide title can be extended to two lines</a:t>
            </a:r>
          </a:p>
        </p:txBody>
      </p:sp>
    </p:spTree>
    <p:extLst>
      <p:ext uri="{BB962C8B-B14F-4D97-AF65-F5344CB8AC3E}">
        <p14:creationId xmlns:p14="http://schemas.microsoft.com/office/powerpoint/2010/main" val="17987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en-US"/>
              <a:t>Click to edit Section Header title</a:t>
            </a:r>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r>
              <a:rPr lang="en-US" dirty="0"/>
              <a:t>17-18 Oct 2024</a:t>
            </a:r>
            <a:endParaRPr lang="en-GB" dirty="0"/>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r>
              <a:rPr lang="en-US" dirty="0"/>
              <a:t>Third meeting of the WPFIEG</a:t>
            </a:r>
            <a:endParaRPr lang="en-GB" dirty="0"/>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7F8ADCBE-89A5-4659-A3C7-F25B7F48E9E3}" type="slidenum">
              <a:rPr lang="en-GB" smtClean="0"/>
              <a:t>‹#›</a:t>
            </a:fld>
            <a:endParaRPr lang="en-GB"/>
          </a:p>
        </p:txBody>
      </p:sp>
    </p:spTree>
    <p:extLst>
      <p:ext uri="{BB962C8B-B14F-4D97-AF65-F5344CB8AC3E}">
        <p14:creationId xmlns:p14="http://schemas.microsoft.com/office/powerpoint/2010/main" val="1872840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sp>
        <p:nvSpPr>
          <p:cNvPr id="21" name="Rectangle 20"/>
          <p:cNvSpPr/>
          <p:nvPr/>
        </p:nvSpPr>
        <p:spPr bwMode="auto">
          <a:xfrm>
            <a:off x="672000" y="1306800"/>
            <a:ext cx="10872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667201" y="288000"/>
            <a:ext cx="611537" cy="954000"/>
          </a:xfrm>
          <a:prstGeom prst="rect">
            <a:avLst/>
          </a:prstGeom>
        </p:spPr>
      </p:pic>
      <p:sp>
        <p:nvSpPr>
          <p:cNvPr id="13" name="Text Placeholder 12"/>
          <p:cNvSpPr>
            <a:spLocks noGrp="1"/>
          </p:cNvSpPr>
          <p:nvPr>
            <p:ph type="body" idx="1"/>
          </p:nvPr>
        </p:nvSpPr>
        <p:spPr>
          <a:xfrm>
            <a:off x="624000" y="1602000"/>
            <a:ext cx="10958400" cy="452520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en-US"/>
              <a:t>Click to edit Slide title</a:t>
            </a:r>
            <a:br>
              <a:rPr lang="en-US"/>
            </a:br>
            <a:r>
              <a:rPr lang="en-US"/>
              <a:t>Slide title can be extended to two lines</a:t>
            </a:r>
          </a:p>
        </p:txBody>
      </p:sp>
      <p:sp>
        <p:nvSpPr>
          <p:cNvPr id="26" name="Date Placeholder 3"/>
          <p:cNvSpPr>
            <a:spLocks noGrp="1"/>
          </p:cNvSpPr>
          <p:nvPr>
            <p:ph type="dt" sz="half" idx="2"/>
          </p:nvPr>
        </p:nvSpPr>
        <p:spPr>
          <a:xfrm>
            <a:off x="537600" y="6481173"/>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r>
              <a:rPr lang="en-US" dirty="0"/>
              <a:t>17-18 Oct 2024</a:t>
            </a:r>
            <a:endParaRPr lang="en-GB" dirty="0"/>
          </a:p>
        </p:txBody>
      </p:sp>
      <p:sp>
        <p:nvSpPr>
          <p:cNvPr id="27" name="Footer Placeholder 4"/>
          <p:cNvSpPr>
            <a:spLocks noGrp="1"/>
          </p:cNvSpPr>
          <p:nvPr>
            <p:ph type="ftr" sz="quarter" idx="3"/>
          </p:nvPr>
        </p:nvSpPr>
        <p:spPr>
          <a:xfrm>
            <a:off x="1824000" y="6481173"/>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r>
              <a:rPr lang="en-US" dirty="0"/>
              <a:t>Third meeting of the WPFIEG</a:t>
            </a:r>
            <a:endParaRPr lang="en-GB" dirty="0"/>
          </a:p>
        </p:txBody>
      </p:sp>
      <p:sp>
        <p:nvSpPr>
          <p:cNvPr id="41" name="Slide Number Placeholder 5"/>
          <p:cNvSpPr>
            <a:spLocks noGrp="1"/>
          </p:cNvSpPr>
          <p:nvPr>
            <p:ph type="sldNum" sz="quarter" idx="4"/>
          </p:nvPr>
        </p:nvSpPr>
        <p:spPr>
          <a:xfrm>
            <a:off x="11520000" y="6481173"/>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7F8ADCBE-89A5-4659-A3C7-F25B7F48E9E3}" type="slidenum">
              <a:rPr lang="en-GB" smtClean="0"/>
              <a:t>‹#›</a:t>
            </a:fld>
            <a:endParaRPr lang="en-GB"/>
          </a:p>
        </p:txBody>
      </p:sp>
      <p:sp>
        <p:nvSpPr>
          <p:cNvPr id="3" name="TextBox 2">
            <a:extLst>
              <a:ext uri="{FF2B5EF4-FFF2-40B4-BE49-F238E27FC236}">
                <a16:creationId xmlns:a16="http://schemas.microsoft.com/office/drawing/2014/main" id="{BFD03BC1-34D3-260C-05E8-2455B9950C68}"/>
              </a:ext>
            </a:extLst>
          </p:cNvPr>
          <p:cNvSpPr txBox="1"/>
          <p:nvPr userDrawn="1">
            <p:extLst>
              <p:ext uri="{1162E1C5-73C7-4A58-AE30-91384D911F3F}">
                <p184:classification xmlns:p184="http://schemas.microsoft.com/office/powerpoint/2018/4/main" val="ftr"/>
              </p:ext>
            </p:extLst>
          </p:nvPr>
        </p:nvSpPr>
        <p:spPr>
          <a:xfrm>
            <a:off x="5237163" y="6642100"/>
            <a:ext cx="1746250" cy="152400"/>
          </a:xfrm>
          <a:prstGeom prst="rect">
            <a:avLst/>
          </a:prstGeom>
        </p:spPr>
        <p:txBody>
          <a:bodyPr horzOverflow="overflow" lIns="0" tIns="0" rIns="0" bIns="0">
            <a:spAutoFit/>
          </a:bodyPr>
          <a:lstStyle/>
          <a:p>
            <a:pPr algn="l"/>
            <a:r>
              <a:rPr lang="en-US" sz="1000">
                <a:solidFill>
                  <a:srgbClr val="0000FF"/>
                </a:solidFill>
                <a:latin typeface="Calibri" panose="020F0502020204030204" pitchFamily="34" charset="0"/>
                <a:ea typeface="Calibri" panose="020F0502020204030204" pitchFamily="34" charset="0"/>
                <a:cs typeface="Calibri" panose="020F0502020204030204" pitchFamily="34" charset="0"/>
              </a:rPr>
              <a:t>Restricted Use - À usage restreint</a:t>
            </a:r>
          </a:p>
        </p:txBody>
      </p:sp>
    </p:spTree>
    <p:extLst>
      <p:ext uri="{BB962C8B-B14F-4D97-AF65-F5344CB8AC3E}">
        <p14:creationId xmlns:p14="http://schemas.microsoft.com/office/powerpoint/2010/main" val="1917315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p:txStyles>
    <p:titleStyle>
      <a:lvl1pPr algn="l" rtl="0" eaLnBrk="1" latinLnBrk="0" hangingPunct="1">
        <a:spcBef>
          <a:spcPct val="0"/>
        </a:spcBef>
        <a:buNone/>
        <a:defRPr kumimoji="0" sz="3200" b="1"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j-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j-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j-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moongyung.lee@oecd.org" TargetMode="External"/><Relationship Id="rId7" Type="http://schemas.openxmlformats.org/officeDocument/2006/relationships/hyperlink" Target="mailto:slopezrocha@oecd.org" TargetMode="External"/><Relationship Id="rId2" Type="http://schemas.openxmlformats.org/officeDocument/2006/relationships/hyperlink" Target="mailto:joseph.cordonnier@oecd.org" TargetMode="External"/><Relationship Id="rId1" Type="http://schemas.openxmlformats.org/officeDocument/2006/relationships/slideLayout" Target="../slideLayouts/slideLayout1.xml"/><Relationship Id="rId6" Type="http://schemas.openxmlformats.org/officeDocument/2006/relationships/hyperlink" Target="mailto:dgielen@worldbank.org" TargetMode="External"/><Relationship Id="rId11" Type="http://schemas.openxmlformats.org/officeDocument/2006/relationships/image" Target="../media/image12.png"/><Relationship Id="rId5" Type="http://schemas.openxmlformats.org/officeDocument/2006/relationships/hyperlink" Target="mailto:deger.saygin@oecd.org" TargetMode="External"/><Relationship Id="rId10" Type="http://schemas.openxmlformats.org/officeDocument/2006/relationships/hyperlink" Target="https://www.oecd.org/en/publications/2024/12/leveraging-de-risking-instruments-and-international-co-ordination-to-catalyse-investment-in-clean-hydrogen_69b44f47.html" TargetMode="External"/><Relationship Id="rId4" Type="http://schemas.openxmlformats.org/officeDocument/2006/relationships/hyperlink" Target="mailto:joana.argemiribalta@oecd.org" TargetMode="Externa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hyperlink" Target="https://www.esmap.org/Hydrogen_Financing_for_Development" TargetMode="External"/><Relationship Id="rId1" Type="http://schemas.openxmlformats.org/officeDocument/2006/relationships/slideLayout" Target="../slideLayouts/slideLayout2.xml"/><Relationship Id="rId6" Type="http://schemas.openxmlformats.org/officeDocument/2006/relationships/hyperlink" Target="https://www.oecd.org/en/publications/2024/12/leveraging-de-risking-instruments-and-international-co-ordination-to-catalyse-investment-in-clean-hydrogen_69b44f47.html" TargetMode="External"/><Relationship Id="rId5" Type="http://schemas.openxmlformats.org/officeDocument/2006/relationships/image" Target="../media/image11.png"/><Relationship Id="rId4" Type="http://schemas.openxmlformats.org/officeDocument/2006/relationships/hyperlink" Target="https://www.oecd.org/en/publications/scaling-hydrogen-financing-for-development_0287b22e-en.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 Id="rId9" Type="http://schemas.openxmlformats.org/officeDocument/2006/relationships/image" Target="../media/image1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D06C6-8F75-5FCC-4FE1-9CC4406D8EC3}"/>
              </a:ext>
            </a:extLst>
          </p:cNvPr>
          <p:cNvSpPr>
            <a:spLocks noGrp="1"/>
          </p:cNvSpPr>
          <p:nvPr>
            <p:ph type="ctrTitle"/>
          </p:nvPr>
        </p:nvSpPr>
        <p:spPr>
          <a:xfrm>
            <a:off x="1824000" y="1872862"/>
            <a:ext cx="8696127" cy="1760610"/>
          </a:xfrm>
        </p:spPr>
        <p:txBody>
          <a:bodyPr/>
          <a:lstStyle/>
          <a:p>
            <a:r>
              <a:rPr lang="en-GB" sz="3200" b="1" dirty="0">
                <a:effectLst/>
                <a:latin typeface="Arial Narrow" panose="020B0606020202030204" pitchFamily="34" charset="0"/>
                <a:ea typeface="Arial" panose="020B0604020202020204" pitchFamily="34" charset="0"/>
                <a:cs typeface="Times New Roman" panose="02020603050405020304" pitchFamily="18" charset="0"/>
              </a:rPr>
              <a:t>Leveraging de-risking instruments and international co-ordination to catalyse investment in clean hydrogen</a:t>
            </a:r>
            <a:endParaRPr lang="en-US" sz="8000" dirty="0"/>
          </a:p>
        </p:txBody>
      </p:sp>
      <p:sp>
        <p:nvSpPr>
          <p:cNvPr id="4" name="Date Placeholder 3">
            <a:extLst>
              <a:ext uri="{FF2B5EF4-FFF2-40B4-BE49-F238E27FC236}">
                <a16:creationId xmlns:a16="http://schemas.microsoft.com/office/drawing/2014/main" id="{375BFEAF-04DC-55AA-3D5C-B817FD352C63}"/>
              </a:ext>
            </a:extLst>
          </p:cNvPr>
          <p:cNvSpPr>
            <a:spLocks noGrp="1"/>
          </p:cNvSpPr>
          <p:nvPr>
            <p:ph type="dt" sz="half" idx="2"/>
          </p:nvPr>
        </p:nvSpPr>
        <p:spPr/>
        <p:txBody>
          <a:bodyPr/>
          <a:lstStyle/>
          <a:p>
            <a:r>
              <a:rPr lang="en-US" dirty="0"/>
              <a:t>11 February 2025</a:t>
            </a:r>
            <a:endParaRPr lang="en-GB" dirty="0"/>
          </a:p>
        </p:txBody>
      </p:sp>
      <p:sp>
        <p:nvSpPr>
          <p:cNvPr id="5" name="Footer Placeholder 4">
            <a:extLst>
              <a:ext uri="{FF2B5EF4-FFF2-40B4-BE49-F238E27FC236}">
                <a16:creationId xmlns:a16="http://schemas.microsoft.com/office/drawing/2014/main" id="{8C72C69C-945D-6161-C792-C4525D2E2AA6}"/>
              </a:ext>
            </a:extLst>
          </p:cNvPr>
          <p:cNvSpPr>
            <a:spLocks noGrp="1"/>
          </p:cNvSpPr>
          <p:nvPr>
            <p:ph type="ftr" sz="quarter" idx="3"/>
          </p:nvPr>
        </p:nvSpPr>
        <p:spPr/>
        <p:txBody>
          <a:bodyPr/>
          <a:lstStyle/>
          <a:p>
            <a:r>
              <a:rPr lang="en-US" dirty="0"/>
              <a:t>ESMAP Webinar</a:t>
            </a:r>
            <a:endParaRPr lang="en-GB" dirty="0"/>
          </a:p>
        </p:txBody>
      </p:sp>
      <p:sp>
        <p:nvSpPr>
          <p:cNvPr id="7" name="TextBox 6">
            <a:extLst>
              <a:ext uri="{FF2B5EF4-FFF2-40B4-BE49-F238E27FC236}">
                <a16:creationId xmlns:a16="http://schemas.microsoft.com/office/drawing/2014/main" id="{DA58FBC6-4B11-94D6-4815-B4B15F1EA8CD}"/>
              </a:ext>
            </a:extLst>
          </p:cNvPr>
          <p:cNvSpPr txBox="1"/>
          <p:nvPr/>
        </p:nvSpPr>
        <p:spPr>
          <a:xfrm>
            <a:off x="1823999" y="4328420"/>
            <a:ext cx="7261385" cy="1477328"/>
          </a:xfrm>
          <a:prstGeom prst="rect">
            <a:avLst/>
          </a:prstGeom>
          <a:noFill/>
        </p:spPr>
        <p:txBody>
          <a:bodyPr wrap="square" rtlCol="0">
            <a:spAutoFit/>
          </a:bodyPr>
          <a:lstStyle/>
          <a:p>
            <a:r>
              <a:rPr lang="en-GB" dirty="0">
                <a:solidFill>
                  <a:schemeClr val="bg1"/>
                </a:solidFill>
                <a:latin typeface="+mj-lt"/>
              </a:rPr>
              <a:t>Joseph Cordonnier</a:t>
            </a:r>
          </a:p>
          <a:p>
            <a:r>
              <a:rPr lang="en-US" dirty="0">
                <a:solidFill>
                  <a:schemeClr val="bg1"/>
                </a:solidFill>
                <a:latin typeface="+mj-lt"/>
              </a:rPr>
              <a:t>OECD Environment Directorate</a:t>
            </a:r>
          </a:p>
          <a:p>
            <a:endParaRPr lang="en-US" dirty="0">
              <a:solidFill>
                <a:schemeClr val="bg1"/>
              </a:solidFill>
              <a:latin typeface="+mj-lt"/>
            </a:endParaRPr>
          </a:p>
          <a:p>
            <a:r>
              <a:rPr lang="en-GB" dirty="0">
                <a:solidFill>
                  <a:schemeClr val="bg1"/>
                </a:solidFill>
                <a:latin typeface="+mj-lt"/>
              </a:rPr>
              <a:t>Moongyung Lee</a:t>
            </a:r>
            <a:endParaRPr lang="en-US" dirty="0">
              <a:solidFill>
                <a:schemeClr val="bg1"/>
              </a:solidFill>
              <a:latin typeface="+mj-lt"/>
            </a:endParaRPr>
          </a:p>
          <a:p>
            <a:r>
              <a:rPr lang="en-US" dirty="0">
                <a:solidFill>
                  <a:schemeClr val="bg1"/>
                </a:solidFill>
                <a:latin typeface="+mj-lt"/>
              </a:rPr>
              <a:t>OECD Environment Directorate</a:t>
            </a:r>
          </a:p>
        </p:txBody>
      </p:sp>
      <p:pic>
        <p:nvPicPr>
          <p:cNvPr id="6" name="Picture 5">
            <a:extLst>
              <a:ext uri="{FF2B5EF4-FFF2-40B4-BE49-F238E27FC236}">
                <a16:creationId xmlns:a16="http://schemas.microsoft.com/office/drawing/2014/main" id="{15EB3FC6-24F8-76C3-E145-A22826EE0CD1}"/>
              </a:ext>
            </a:extLst>
          </p:cNvPr>
          <p:cNvPicPr>
            <a:picLocks noChangeAspect="1"/>
          </p:cNvPicPr>
          <p:nvPr/>
        </p:nvPicPr>
        <p:blipFill>
          <a:blip r:embed="rId2"/>
          <a:stretch>
            <a:fillRect/>
          </a:stretch>
        </p:blipFill>
        <p:spPr>
          <a:xfrm>
            <a:off x="7538936" y="6022654"/>
            <a:ext cx="1829322" cy="633746"/>
          </a:xfrm>
          <a:prstGeom prst="rect">
            <a:avLst/>
          </a:prstGeom>
        </p:spPr>
      </p:pic>
      <p:pic>
        <p:nvPicPr>
          <p:cNvPr id="9" name="Picture 8">
            <a:extLst>
              <a:ext uri="{FF2B5EF4-FFF2-40B4-BE49-F238E27FC236}">
                <a16:creationId xmlns:a16="http://schemas.microsoft.com/office/drawing/2014/main" id="{24100012-6E6D-DC9E-4C41-48A7F33FEDB8}"/>
              </a:ext>
            </a:extLst>
          </p:cNvPr>
          <p:cNvPicPr>
            <a:picLocks noChangeAspect="1"/>
          </p:cNvPicPr>
          <p:nvPr/>
        </p:nvPicPr>
        <p:blipFill>
          <a:blip r:embed="rId3"/>
          <a:stretch>
            <a:fillRect/>
          </a:stretch>
        </p:blipFill>
        <p:spPr>
          <a:xfrm>
            <a:off x="4201710" y="6022654"/>
            <a:ext cx="3079186" cy="634689"/>
          </a:xfrm>
          <a:prstGeom prst="rect">
            <a:avLst/>
          </a:prstGeom>
        </p:spPr>
      </p:pic>
    </p:spTree>
    <p:extLst>
      <p:ext uri="{BB962C8B-B14F-4D97-AF65-F5344CB8AC3E}">
        <p14:creationId xmlns:p14="http://schemas.microsoft.com/office/powerpoint/2010/main" val="739666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E0C6EF-D5D4-7DF1-D177-43AD296C3DA5}"/>
              </a:ext>
            </a:extLst>
          </p:cNvPr>
          <p:cNvSpPr>
            <a:spLocks noGrp="1"/>
          </p:cNvSpPr>
          <p:nvPr>
            <p:ph type="sldNum" sz="quarter" idx="4"/>
          </p:nvPr>
        </p:nvSpPr>
        <p:spPr/>
        <p:txBody>
          <a:bodyPr/>
          <a:lstStyle/>
          <a:p>
            <a:fld id="{7F8ADCBE-89A5-4659-A3C7-F25B7F48E9E3}" type="slidenum">
              <a:rPr lang="en-GB" smtClean="0"/>
              <a:t>10</a:t>
            </a:fld>
            <a:endParaRPr lang="en-GB"/>
          </a:p>
        </p:txBody>
      </p:sp>
      <p:sp>
        <p:nvSpPr>
          <p:cNvPr id="6" name="Title 5">
            <a:extLst>
              <a:ext uri="{FF2B5EF4-FFF2-40B4-BE49-F238E27FC236}">
                <a16:creationId xmlns:a16="http://schemas.microsoft.com/office/drawing/2014/main" id="{187AB2B8-D1D0-747A-0C2E-89FCFD5F663A}"/>
              </a:ext>
            </a:extLst>
          </p:cNvPr>
          <p:cNvSpPr>
            <a:spLocks noGrp="1"/>
          </p:cNvSpPr>
          <p:nvPr>
            <p:ph type="title"/>
          </p:nvPr>
        </p:nvSpPr>
        <p:spPr/>
        <p:txBody>
          <a:bodyPr/>
          <a:lstStyle/>
          <a:p>
            <a:r>
              <a:rPr lang="en-US" dirty="0" err="1"/>
              <a:t>Prioritisation</a:t>
            </a:r>
            <a:r>
              <a:rPr lang="en-US" dirty="0"/>
              <a:t> of de-risking instruments for project financing, depending on a country’s credit rating</a:t>
            </a:r>
            <a:endParaRPr lang="en-GB" dirty="0"/>
          </a:p>
        </p:txBody>
      </p:sp>
      <p:sp>
        <p:nvSpPr>
          <p:cNvPr id="11" name="Footer Placeholder 3">
            <a:extLst>
              <a:ext uri="{FF2B5EF4-FFF2-40B4-BE49-F238E27FC236}">
                <a16:creationId xmlns:a16="http://schemas.microsoft.com/office/drawing/2014/main" id="{5CD10FE7-77E3-E365-1454-9686844C7E32}"/>
              </a:ext>
            </a:extLst>
          </p:cNvPr>
          <p:cNvSpPr txBox="1">
            <a:spLocks/>
          </p:cNvSpPr>
          <p:nvPr/>
        </p:nvSpPr>
        <p:spPr>
          <a:xfrm>
            <a:off x="8064000" y="6447417"/>
            <a:ext cx="3162715" cy="244800"/>
          </a:xfrm>
          <a:prstGeom prst="rect">
            <a:avLst/>
          </a:prstGeom>
        </p:spPr>
        <p:txBody>
          <a:bodyPr vert="horz" lIns="91440" tIns="45720" rIns="91440" bIns="45720" rtlCol="0" anchor="t" anchorCtr="0"/>
          <a:lstStyle>
            <a:defPPr>
              <a:defRPr lang="fr-FR"/>
            </a:defPPr>
            <a:lvl1pPr marL="0" algn="l" defTabSz="914400" rtl="0" eaLnBrk="1" latinLnBrk="0" hangingPunct="1">
              <a:defRPr sz="1000" kern="1200" baseline="0">
                <a:solidFill>
                  <a:srgbClr val="727272"/>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Survey conducted in June/July 2024, with 41 respondents.</a:t>
            </a:r>
          </a:p>
        </p:txBody>
      </p:sp>
      <p:sp>
        <p:nvSpPr>
          <p:cNvPr id="8" name="Date Placeholder 2">
            <a:extLst>
              <a:ext uri="{FF2B5EF4-FFF2-40B4-BE49-F238E27FC236}">
                <a16:creationId xmlns:a16="http://schemas.microsoft.com/office/drawing/2014/main" id="{35BCEF16-4D16-6AB9-D9DF-53790C75034F}"/>
              </a:ext>
            </a:extLst>
          </p:cNvPr>
          <p:cNvSpPr>
            <a:spLocks noGrp="1"/>
          </p:cNvSpPr>
          <p:nvPr>
            <p:ph type="dt" sz="half" idx="2"/>
          </p:nvPr>
        </p:nvSpPr>
        <p:spPr>
          <a:xfrm>
            <a:off x="537600" y="6471234"/>
            <a:ext cx="1200000" cy="244800"/>
          </a:xfrm>
        </p:spPr>
        <p:txBody>
          <a:bodyPr/>
          <a:lstStyle/>
          <a:p>
            <a:r>
              <a:rPr lang="en-US" dirty="0"/>
              <a:t>11 February 2025</a:t>
            </a:r>
            <a:endParaRPr lang="en-GB" dirty="0"/>
          </a:p>
        </p:txBody>
      </p:sp>
      <p:sp>
        <p:nvSpPr>
          <p:cNvPr id="14" name="Footer Placeholder 3">
            <a:extLst>
              <a:ext uri="{FF2B5EF4-FFF2-40B4-BE49-F238E27FC236}">
                <a16:creationId xmlns:a16="http://schemas.microsoft.com/office/drawing/2014/main" id="{5EE789F7-0CDC-BD0E-67DE-2777C54963C1}"/>
              </a:ext>
            </a:extLst>
          </p:cNvPr>
          <p:cNvSpPr>
            <a:spLocks noGrp="1"/>
          </p:cNvSpPr>
          <p:nvPr>
            <p:ph type="ftr" sz="quarter" idx="3"/>
          </p:nvPr>
        </p:nvSpPr>
        <p:spPr>
          <a:xfrm>
            <a:off x="1824000" y="6471234"/>
            <a:ext cx="6045857" cy="244800"/>
          </a:xfrm>
        </p:spPr>
        <p:txBody>
          <a:bodyPr/>
          <a:lstStyle/>
          <a:p>
            <a:r>
              <a:rPr lang="en-US" dirty="0"/>
              <a:t>ESMAP Webinar</a:t>
            </a:r>
            <a:endParaRPr lang="en-GB" dirty="0"/>
          </a:p>
        </p:txBody>
      </p:sp>
      <p:graphicFrame>
        <p:nvGraphicFramePr>
          <p:cNvPr id="4" name="Chart 3">
            <a:extLst>
              <a:ext uri="{FF2B5EF4-FFF2-40B4-BE49-F238E27FC236}">
                <a16:creationId xmlns:a16="http://schemas.microsoft.com/office/drawing/2014/main" id="{ADA32BF3-577A-4A43-D2CA-223039971109}"/>
              </a:ext>
            </a:extLst>
          </p:cNvPr>
          <p:cNvGraphicFramePr>
            <a:graphicFrameLocks/>
          </p:cNvGraphicFramePr>
          <p:nvPr>
            <p:extLst>
              <p:ext uri="{D42A27DB-BD31-4B8C-83A1-F6EECF244321}">
                <p14:modId xmlns:p14="http://schemas.microsoft.com/office/powerpoint/2010/main" val="685714717"/>
              </p:ext>
            </p:extLst>
          </p:nvPr>
        </p:nvGraphicFramePr>
        <p:xfrm>
          <a:off x="5842733" y="1595887"/>
          <a:ext cx="5905267" cy="40544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F58F80AD-11D8-DEF4-868A-EBC9B89FBC30}"/>
              </a:ext>
            </a:extLst>
          </p:cNvPr>
          <p:cNvGraphicFramePr>
            <a:graphicFrameLocks/>
          </p:cNvGraphicFramePr>
          <p:nvPr>
            <p:extLst>
              <p:ext uri="{D42A27DB-BD31-4B8C-83A1-F6EECF244321}">
                <p14:modId xmlns:p14="http://schemas.microsoft.com/office/powerpoint/2010/main" val="4250088541"/>
              </p:ext>
            </p:extLst>
          </p:nvPr>
        </p:nvGraphicFramePr>
        <p:xfrm>
          <a:off x="138023" y="1595887"/>
          <a:ext cx="5564037" cy="40544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115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E0C6EF-D5D4-7DF1-D177-43AD296C3DA5}"/>
              </a:ext>
            </a:extLst>
          </p:cNvPr>
          <p:cNvSpPr>
            <a:spLocks noGrp="1"/>
          </p:cNvSpPr>
          <p:nvPr>
            <p:ph type="sldNum" sz="quarter" idx="4"/>
          </p:nvPr>
        </p:nvSpPr>
        <p:spPr/>
        <p:txBody>
          <a:bodyPr/>
          <a:lstStyle/>
          <a:p>
            <a:fld id="{7F8ADCBE-89A5-4659-A3C7-F25B7F48E9E3}" type="slidenum">
              <a:rPr lang="en-GB" smtClean="0"/>
              <a:t>11</a:t>
            </a:fld>
            <a:endParaRPr lang="en-GB"/>
          </a:p>
        </p:txBody>
      </p:sp>
      <p:sp>
        <p:nvSpPr>
          <p:cNvPr id="6" name="Title 5">
            <a:extLst>
              <a:ext uri="{FF2B5EF4-FFF2-40B4-BE49-F238E27FC236}">
                <a16:creationId xmlns:a16="http://schemas.microsoft.com/office/drawing/2014/main" id="{187AB2B8-D1D0-747A-0C2E-89FCFD5F663A}"/>
              </a:ext>
            </a:extLst>
          </p:cNvPr>
          <p:cNvSpPr>
            <a:spLocks noGrp="1"/>
          </p:cNvSpPr>
          <p:nvPr>
            <p:ph type="title"/>
          </p:nvPr>
        </p:nvSpPr>
        <p:spPr/>
        <p:txBody>
          <a:bodyPr/>
          <a:lstStyle/>
          <a:p>
            <a:r>
              <a:rPr lang="en-US" dirty="0"/>
              <a:t>How can international co-ordination scale </a:t>
            </a:r>
            <a:br>
              <a:rPr lang="en-US" dirty="0"/>
            </a:br>
            <a:r>
              <a:rPr lang="en-US" dirty="0"/>
              <a:t>clean hydrogen financing?</a:t>
            </a:r>
            <a:endParaRPr lang="en-GB" dirty="0"/>
          </a:p>
        </p:txBody>
      </p:sp>
      <p:pic>
        <p:nvPicPr>
          <p:cNvPr id="2" name="Picture 1">
            <a:extLst>
              <a:ext uri="{FF2B5EF4-FFF2-40B4-BE49-F238E27FC236}">
                <a16:creationId xmlns:a16="http://schemas.microsoft.com/office/drawing/2014/main" id="{66B57426-5BB7-D8B7-B2DF-E2F9844A82A6}"/>
              </a:ext>
            </a:extLst>
          </p:cNvPr>
          <p:cNvPicPr/>
          <p:nvPr/>
        </p:nvPicPr>
        <p:blipFill>
          <a:blip r:embed="rId2">
            <a:extLst>
              <a:ext uri="{28A0092B-C50C-407E-A947-70E740481C1C}">
                <a14:useLocalDpi xmlns:a14="http://schemas.microsoft.com/office/drawing/2010/main" val="0"/>
              </a:ext>
            </a:extLst>
          </a:blip>
          <a:stretch>
            <a:fillRect/>
          </a:stretch>
        </p:blipFill>
        <p:spPr>
          <a:xfrm>
            <a:off x="247050" y="1395094"/>
            <a:ext cx="7670925" cy="5076140"/>
          </a:xfrm>
          <a:prstGeom prst="rect">
            <a:avLst/>
          </a:prstGeom>
        </p:spPr>
      </p:pic>
      <p:sp>
        <p:nvSpPr>
          <p:cNvPr id="7" name="TextBox 6">
            <a:extLst>
              <a:ext uri="{FF2B5EF4-FFF2-40B4-BE49-F238E27FC236}">
                <a16:creationId xmlns:a16="http://schemas.microsoft.com/office/drawing/2014/main" id="{CBB93F7F-79FF-3FF2-71ED-441C623AA45E}"/>
              </a:ext>
            </a:extLst>
          </p:cNvPr>
          <p:cNvSpPr txBox="1"/>
          <p:nvPr/>
        </p:nvSpPr>
        <p:spPr>
          <a:xfrm>
            <a:off x="8266570" y="1840034"/>
            <a:ext cx="3253430" cy="4261359"/>
          </a:xfrm>
          <a:prstGeom prst="rect">
            <a:avLst/>
          </a:prstGeom>
          <a:solidFill>
            <a:srgbClr val="F2F2F2">
              <a:alpha val="50196"/>
            </a:srgbClr>
          </a:solidFill>
          <a:ln>
            <a:solidFill>
              <a:schemeClr val="bg2">
                <a:lumMod val="90000"/>
              </a:schemeClr>
            </a:solidFill>
          </a:ln>
        </p:spPr>
        <p:txBody>
          <a:bodyPr wrap="square">
            <a:spAutoFit/>
          </a:bodyPr>
          <a:lstStyle/>
          <a:p>
            <a:pPr marL="285750" indent="-285750">
              <a:lnSpc>
                <a:spcPct val="110000"/>
              </a:lnSpc>
              <a:spcAft>
                <a:spcPts val="600"/>
              </a:spcAft>
              <a:buFont typeface="Arial" panose="020B0604020202020204" pitchFamily="34" charset="0"/>
              <a:buChar char="•"/>
            </a:pPr>
            <a:r>
              <a:rPr lang="en-US" dirty="0">
                <a:solidFill>
                  <a:schemeClr val="tx2"/>
                </a:solidFill>
                <a:latin typeface="+mj-lt"/>
              </a:rPr>
              <a:t>Joint financing of IFIs </a:t>
            </a:r>
            <a:r>
              <a:rPr lang="en-US" dirty="0">
                <a:latin typeface="+mj-lt"/>
              </a:rPr>
              <a:t>for clean hydrogen projects</a:t>
            </a:r>
          </a:p>
          <a:p>
            <a:pPr marL="285750" indent="-285750">
              <a:lnSpc>
                <a:spcPct val="110000"/>
              </a:lnSpc>
              <a:spcAft>
                <a:spcPts val="600"/>
              </a:spcAft>
              <a:buFont typeface="Arial" panose="020B0604020202020204" pitchFamily="34" charset="0"/>
              <a:buChar char="•"/>
            </a:pPr>
            <a:r>
              <a:rPr lang="en-US" dirty="0">
                <a:solidFill>
                  <a:schemeClr val="tx2"/>
                </a:solidFill>
                <a:latin typeface="+mj-lt"/>
              </a:rPr>
              <a:t>International platform creation </a:t>
            </a:r>
            <a:r>
              <a:rPr lang="en-US" dirty="0">
                <a:latin typeface="+mj-lt"/>
              </a:rPr>
              <a:t>to channel capital flows towards viable clean hydrogen projects</a:t>
            </a:r>
            <a:endParaRPr lang="en-US" dirty="0">
              <a:solidFill>
                <a:schemeClr val="tx2"/>
              </a:solidFill>
              <a:latin typeface="+mj-lt"/>
            </a:endParaRPr>
          </a:p>
          <a:p>
            <a:pPr marL="285750" indent="-285750">
              <a:lnSpc>
                <a:spcPct val="110000"/>
              </a:lnSpc>
              <a:spcAft>
                <a:spcPts val="600"/>
              </a:spcAft>
              <a:buFont typeface="Arial" panose="020B0604020202020204" pitchFamily="34" charset="0"/>
              <a:buChar char="•"/>
            </a:pPr>
            <a:r>
              <a:rPr lang="en-US" dirty="0" err="1">
                <a:solidFill>
                  <a:schemeClr val="tx2"/>
                </a:solidFill>
                <a:latin typeface="+mj-lt"/>
              </a:rPr>
              <a:t>Harmonising</a:t>
            </a:r>
            <a:r>
              <a:rPr lang="en-US" dirty="0">
                <a:solidFill>
                  <a:schemeClr val="tx2"/>
                </a:solidFill>
                <a:latin typeface="+mj-lt"/>
              </a:rPr>
              <a:t> appraisal and procurement processes </a:t>
            </a:r>
            <a:r>
              <a:rPr lang="en-US" dirty="0">
                <a:latin typeface="+mj-lt"/>
              </a:rPr>
              <a:t>for large-scale projects</a:t>
            </a:r>
          </a:p>
          <a:p>
            <a:pPr marL="285750" indent="-285750">
              <a:lnSpc>
                <a:spcPct val="110000"/>
              </a:lnSpc>
              <a:spcAft>
                <a:spcPts val="600"/>
              </a:spcAft>
              <a:buFont typeface="Arial" panose="020B0604020202020204" pitchFamily="34" charset="0"/>
              <a:buChar char="•"/>
            </a:pPr>
            <a:r>
              <a:rPr lang="en-US" dirty="0">
                <a:solidFill>
                  <a:schemeClr val="tx2"/>
                </a:solidFill>
                <a:latin typeface="+mj-lt"/>
              </a:rPr>
              <a:t>Knowledge-exchange and capacity-building </a:t>
            </a:r>
            <a:r>
              <a:rPr lang="en-US" dirty="0">
                <a:latin typeface="+mj-lt"/>
              </a:rPr>
              <a:t>on clean hydrogen financing in EMDEs</a:t>
            </a:r>
            <a:endParaRPr lang="en-US" dirty="0">
              <a:solidFill>
                <a:schemeClr val="tx2"/>
              </a:solidFill>
            </a:endParaRPr>
          </a:p>
        </p:txBody>
      </p:sp>
      <p:sp>
        <p:nvSpPr>
          <p:cNvPr id="9" name="Rectangle: Rounded Corners 8">
            <a:extLst>
              <a:ext uri="{FF2B5EF4-FFF2-40B4-BE49-F238E27FC236}">
                <a16:creationId xmlns:a16="http://schemas.microsoft.com/office/drawing/2014/main" id="{8C0F9CC5-D573-80B7-F6BC-1BE74A79A349}"/>
              </a:ext>
            </a:extLst>
          </p:cNvPr>
          <p:cNvSpPr/>
          <p:nvPr/>
        </p:nvSpPr>
        <p:spPr>
          <a:xfrm>
            <a:off x="8266570" y="1368704"/>
            <a:ext cx="3253430" cy="4029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mj-lt"/>
              </a:rPr>
              <a:t>Priority areas</a:t>
            </a:r>
            <a:endParaRPr lang="en-US" b="1" dirty="0">
              <a:latin typeface="+mj-lt"/>
            </a:endParaRPr>
          </a:p>
        </p:txBody>
      </p:sp>
      <p:sp>
        <p:nvSpPr>
          <p:cNvPr id="10" name="Footer Placeholder 3">
            <a:extLst>
              <a:ext uri="{FF2B5EF4-FFF2-40B4-BE49-F238E27FC236}">
                <a16:creationId xmlns:a16="http://schemas.microsoft.com/office/drawing/2014/main" id="{0F647280-3C50-BC48-55F9-FF973E0F53B2}"/>
              </a:ext>
            </a:extLst>
          </p:cNvPr>
          <p:cNvSpPr txBox="1">
            <a:spLocks/>
          </p:cNvSpPr>
          <p:nvPr/>
        </p:nvSpPr>
        <p:spPr>
          <a:xfrm>
            <a:off x="8266570" y="6217454"/>
            <a:ext cx="2859340" cy="402946"/>
          </a:xfrm>
          <a:prstGeom prst="rect">
            <a:avLst/>
          </a:prstGeom>
        </p:spPr>
        <p:txBody>
          <a:bodyPr vert="horz" lIns="91440" tIns="45720" rIns="91440" bIns="45720" rtlCol="0" anchor="t" anchorCtr="0"/>
          <a:lstStyle>
            <a:defPPr>
              <a:defRPr lang="fr-FR"/>
            </a:defPPr>
            <a:lvl1pPr marL="0" algn="l" defTabSz="914400" rtl="0" eaLnBrk="1" latinLnBrk="0" hangingPunct="1">
              <a:defRPr sz="1000" kern="1200" baseline="0">
                <a:solidFill>
                  <a:srgbClr val="727272"/>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EMDEs: Emerging Markets and Developing Economies</a:t>
            </a:r>
          </a:p>
          <a:p>
            <a:r>
              <a:rPr lang="en-US" sz="900" dirty="0"/>
              <a:t>IFIs: International financial institutions </a:t>
            </a:r>
            <a:endParaRPr lang="en-GB" sz="900" dirty="0"/>
          </a:p>
        </p:txBody>
      </p:sp>
      <p:sp>
        <p:nvSpPr>
          <p:cNvPr id="8" name="Date Placeholder 2">
            <a:extLst>
              <a:ext uri="{FF2B5EF4-FFF2-40B4-BE49-F238E27FC236}">
                <a16:creationId xmlns:a16="http://schemas.microsoft.com/office/drawing/2014/main" id="{AAED22F4-80B5-DF70-2102-14277CF9AF46}"/>
              </a:ext>
            </a:extLst>
          </p:cNvPr>
          <p:cNvSpPr>
            <a:spLocks noGrp="1"/>
          </p:cNvSpPr>
          <p:nvPr>
            <p:ph type="dt" sz="half" idx="2"/>
          </p:nvPr>
        </p:nvSpPr>
        <p:spPr>
          <a:xfrm>
            <a:off x="537600" y="6471234"/>
            <a:ext cx="1200000" cy="244800"/>
          </a:xfrm>
        </p:spPr>
        <p:txBody>
          <a:bodyPr/>
          <a:lstStyle/>
          <a:p>
            <a:r>
              <a:rPr lang="en-US" dirty="0"/>
              <a:t>11 February 2025</a:t>
            </a:r>
            <a:endParaRPr lang="en-GB" dirty="0"/>
          </a:p>
        </p:txBody>
      </p:sp>
      <p:sp>
        <p:nvSpPr>
          <p:cNvPr id="11" name="Footer Placeholder 3">
            <a:extLst>
              <a:ext uri="{FF2B5EF4-FFF2-40B4-BE49-F238E27FC236}">
                <a16:creationId xmlns:a16="http://schemas.microsoft.com/office/drawing/2014/main" id="{00E7C15D-2F35-DBBA-6D0D-5378FF5317DC}"/>
              </a:ext>
            </a:extLst>
          </p:cNvPr>
          <p:cNvSpPr>
            <a:spLocks noGrp="1"/>
          </p:cNvSpPr>
          <p:nvPr>
            <p:ph type="ftr" sz="quarter" idx="3"/>
          </p:nvPr>
        </p:nvSpPr>
        <p:spPr>
          <a:xfrm>
            <a:off x="1824000" y="6471234"/>
            <a:ext cx="6045857" cy="244800"/>
          </a:xfrm>
        </p:spPr>
        <p:txBody>
          <a:bodyPr/>
          <a:lstStyle/>
          <a:p>
            <a:r>
              <a:rPr lang="en-US" dirty="0"/>
              <a:t>ESMAP Webinar</a:t>
            </a:r>
            <a:endParaRPr lang="en-GB" dirty="0"/>
          </a:p>
        </p:txBody>
      </p:sp>
    </p:spTree>
    <p:extLst>
      <p:ext uri="{BB962C8B-B14F-4D97-AF65-F5344CB8AC3E}">
        <p14:creationId xmlns:p14="http://schemas.microsoft.com/office/powerpoint/2010/main" val="254511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itle 5">
            <a:extLst>
              <a:ext uri="{FF2B5EF4-FFF2-40B4-BE49-F238E27FC236}">
                <a16:creationId xmlns:a16="http://schemas.microsoft.com/office/drawing/2014/main" id="{58A40DB0-6DFF-A5E9-C2C4-5D8806E9336D}"/>
              </a:ext>
            </a:extLst>
          </p:cNvPr>
          <p:cNvSpPr>
            <a:spLocks noGrp="1"/>
          </p:cNvSpPr>
          <p:nvPr>
            <p:ph type="title"/>
          </p:nvPr>
        </p:nvSpPr>
        <p:spPr>
          <a:xfrm>
            <a:off x="1440000" y="237600"/>
            <a:ext cx="9888000" cy="1022400"/>
          </a:xfrm>
        </p:spPr>
        <p:txBody>
          <a:bodyPr/>
          <a:lstStyle/>
          <a:p>
            <a:r>
              <a:rPr lang="en-GB" dirty="0"/>
              <a:t>Map of Clean Hydrogen Case Studies (2022-2024)</a:t>
            </a:r>
            <a:endParaRPr lang="en-US" dirty="0"/>
          </a:p>
        </p:txBody>
      </p:sp>
      <p:pic>
        <p:nvPicPr>
          <p:cNvPr id="2" name="Picture 1">
            <a:extLst>
              <a:ext uri="{FF2B5EF4-FFF2-40B4-BE49-F238E27FC236}">
                <a16:creationId xmlns:a16="http://schemas.microsoft.com/office/drawing/2014/main" id="{20246BC5-3A5B-CE28-E2BB-E9AE0E7C2435}"/>
              </a:ext>
            </a:extLst>
          </p:cNvPr>
          <p:cNvPicPr>
            <a:picLocks noChangeAspect="1"/>
          </p:cNvPicPr>
          <p:nvPr/>
        </p:nvPicPr>
        <p:blipFill>
          <a:blip r:embed="rId2"/>
          <a:stretch>
            <a:fillRect/>
          </a:stretch>
        </p:blipFill>
        <p:spPr>
          <a:xfrm>
            <a:off x="104775" y="1332956"/>
            <a:ext cx="10820284" cy="5516725"/>
          </a:xfrm>
          <a:prstGeom prst="rect">
            <a:avLst/>
          </a:prstGeom>
        </p:spPr>
      </p:pic>
      <p:sp>
        <p:nvSpPr>
          <p:cNvPr id="3" name="TextBox 2">
            <a:extLst>
              <a:ext uri="{FF2B5EF4-FFF2-40B4-BE49-F238E27FC236}">
                <a16:creationId xmlns:a16="http://schemas.microsoft.com/office/drawing/2014/main" id="{67CE853C-940C-4CF4-5AB7-E798C032A7E3}"/>
              </a:ext>
            </a:extLst>
          </p:cNvPr>
          <p:cNvSpPr txBox="1"/>
          <p:nvPr/>
        </p:nvSpPr>
        <p:spPr>
          <a:xfrm>
            <a:off x="9745831" y="1506884"/>
            <a:ext cx="2216430" cy="3703292"/>
          </a:xfrm>
          <a:prstGeom prst="rect">
            <a:avLst/>
          </a:prstGeom>
          <a:solidFill>
            <a:srgbClr val="F2F2F2"/>
          </a:solidFill>
          <a:ln>
            <a:solidFill>
              <a:schemeClr val="bg2">
                <a:lumMod val="90000"/>
              </a:schemeClr>
            </a:solidFill>
          </a:ln>
        </p:spPr>
        <p:txBody>
          <a:bodyPr wrap="square" rtlCol="0">
            <a:noAutofit/>
          </a:bodyPr>
          <a:lstStyle/>
          <a:p>
            <a:r>
              <a:rPr lang="en-GB" b="1" dirty="0">
                <a:solidFill>
                  <a:srgbClr val="2E75B6"/>
                </a:solidFill>
                <a:latin typeface="Arial" panose="020B0604020202020204" pitchFamily="34" charset="0"/>
                <a:cs typeface="Arial" panose="020B0604020202020204" pitchFamily="34" charset="0"/>
              </a:rPr>
              <a:t>21 case studies </a:t>
            </a:r>
            <a:r>
              <a:rPr lang="en-GB" dirty="0">
                <a:solidFill>
                  <a:srgbClr val="2E75B6"/>
                </a:solidFill>
                <a:latin typeface="Arial" panose="020B0604020202020204" pitchFamily="34" charset="0"/>
                <a:cs typeface="Arial" panose="020B0604020202020204" pitchFamily="34" charset="0"/>
              </a:rPr>
              <a:t>on</a:t>
            </a:r>
          </a:p>
          <a:p>
            <a:r>
              <a:rPr lang="en-GB" dirty="0">
                <a:solidFill>
                  <a:srgbClr val="2E75B6"/>
                </a:solidFill>
                <a:latin typeface="Arial" panose="020B0604020202020204" pitchFamily="34" charset="0"/>
                <a:cs typeface="Arial" panose="020B0604020202020204" pitchFamily="34" charset="0"/>
              </a:rPr>
              <a:t>clean hydrogen projects</a:t>
            </a:r>
            <a:r>
              <a:rPr lang="en-GB" dirty="0">
                <a:latin typeface="Arial" panose="020B0604020202020204" pitchFamily="34" charset="0"/>
                <a:cs typeface="Arial" panose="020B0604020202020204" pitchFamily="34" charset="0"/>
              </a:rPr>
              <a:t>, covering </a:t>
            </a:r>
            <a:r>
              <a:rPr lang="en-GB" b="1" dirty="0">
                <a:solidFill>
                  <a:srgbClr val="2E75B6"/>
                </a:solidFill>
                <a:latin typeface="Arial" panose="020B0604020202020204" pitchFamily="34" charset="0"/>
                <a:cs typeface="Arial" panose="020B0604020202020204" pitchFamily="34" charset="0"/>
              </a:rPr>
              <a:t>&gt;35 GW</a:t>
            </a:r>
          </a:p>
          <a:p>
            <a:r>
              <a:rPr lang="en-GB" b="1" dirty="0">
                <a:solidFill>
                  <a:srgbClr val="2E75B6"/>
                </a:solidFill>
                <a:latin typeface="Arial" panose="020B0604020202020204" pitchFamily="34" charset="0"/>
                <a:cs typeface="Arial" panose="020B0604020202020204" pitchFamily="34" charset="0"/>
              </a:rPr>
              <a:t>electrolyser </a:t>
            </a:r>
            <a:r>
              <a:rPr lang="en-GB" dirty="0">
                <a:latin typeface="Arial" panose="020B0604020202020204" pitchFamily="34" charset="0"/>
                <a:cs typeface="Arial" panose="020B0604020202020204" pitchFamily="34" charset="0"/>
              </a:rPr>
              <a:t>capacity in </a:t>
            </a:r>
          </a:p>
          <a:p>
            <a:r>
              <a:rPr lang="en-GB" b="1" dirty="0">
                <a:solidFill>
                  <a:srgbClr val="2E75B6"/>
                </a:solidFill>
                <a:latin typeface="Arial" panose="020B0604020202020204" pitchFamily="34" charset="0"/>
                <a:cs typeface="Arial" panose="020B0604020202020204" pitchFamily="34" charset="0"/>
              </a:rPr>
              <a:t>20 countries</a:t>
            </a:r>
          </a:p>
          <a:p>
            <a:endParaRPr lang="en-GB" b="1" dirty="0">
              <a:solidFill>
                <a:srgbClr val="002060"/>
              </a:solidFill>
              <a:latin typeface="Arial" panose="020B0604020202020204" pitchFamily="34" charset="0"/>
              <a:cs typeface="Arial" panose="020B0604020202020204" pitchFamily="34" charset="0"/>
            </a:endParaRPr>
          </a:p>
          <a:p>
            <a:r>
              <a:rPr lang="en-GB" b="1" dirty="0">
                <a:solidFill>
                  <a:srgbClr val="548235"/>
                </a:solidFill>
                <a:latin typeface="Arial" panose="020B0604020202020204" pitchFamily="34" charset="0"/>
                <a:cs typeface="Arial" panose="020B0604020202020204" pitchFamily="34" charset="0"/>
              </a:rPr>
              <a:t>11 case studies</a:t>
            </a:r>
            <a:r>
              <a:rPr lang="en-GB" dirty="0">
                <a:solidFill>
                  <a:srgbClr val="548235"/>
                </a:solidFill>
                <a:latin typeface="Arial" panose="020B0604020202020204" pitchFamily="34" charset="0"/>
                <a:cs typeface="Arial" panose="020B0604020202020204" pitchFamily="34" charset="0"/>
              </a:rPr>
              <a:t> on economic, de-risking and financing instruments  </a:t>
            </a:r>
          </a:p>
          <a:p>
            <a:endParaRPr lang="en-GB"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04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E0C6EF-D5D4-7DF1-D177-43AD296C3DA5}"/>
              </a:ext>
            </a:extLst>
          </p:cNvPr>
          <p:cNvSpPr>
            <a:spLocks noGrp="1"/>
          </p:cNvSpPr>
          <p:nvPr>
            <p:ph type="sldNum" sz="quarter" idx="4"/>
          </p:nvPr>
        </p:nvSpPr>
        <p:spPr/>
        <p:txBody>
          <a:bodyPr/>
          <a:lstStyle/>
          <a:p>
            <a:fld id="{7F8ADCBE-89A5-4659-A3C7-F25B7F48E9E3}" type="slidenum">
              <a:rPr lang="en-GB" smtClean="0"/>
              <a:t>13</a:t>
            </a:fld>
            <a:endParaRPr lang="en-GB"/>
          </a:p>
        </p:txBody>
      </p:sp>
      <p:sp>
        <p:nvSpPr>
          <p:cNvPr id="6" name="Title 5">
            <a:extLst>
              <a:ext uri="{FF2B5EF4-FFF2-40B4-BE49-F238E27FC236}">
                <a16:creationId xmlns:a16="http://schemas.microsoft.com/office/drawing/2014/main" id="{187AB2B8-D1D0-747A-0C2E-89FCFD5F663A}"/>
              </a:ext>
            </a:extLst>
          </p:cNvPr>
          <p:cNvSpPr>
            <a:spLocks noGrp="1"/>
          </p:cNvSpPr>
          <p:nvPr>
            <p:ph type="title"/>
          </p:nvPr>
        </p:nvSpPr>
        <p:spPr/>
        <p:txBody>
          <a:bodyPr/>
          <a:lstStyle/>
          <a:p>
            <a:r>
              <a:rPr lang="fr-FR" dirty="0"/>
              <a:t>Key </a:t>
            </a:r>
            <a:r>
              <a:rPr lang="fr-FR" dirty="0" err="1"/>
              <a:t>lessons</a:t>
            </a:r>
            <a:r>
              <a:rPr lang="fr-FR" dirty="0"/>
              <a:t> </a:t>
            </a:r>
            <a:r>
              <a:rPr lang="fr-FR" dirty="0" err="1"/>
              <a:t>from</a:t>
            </a:r>
            <a:r>
              <a:rPr lang="fr-FR" dirty="0"/>
              <a:t> case </a:t>
            </a:r>
            <a:r>
              <a:rPr lang="fr-FR" dirty="0" err="1"/>
              <a:t>studies</a:t>
            </a:r>
            <a:r>
              <a:rPr lang="fr-FR" dirty="0"/>
              <a:t> </a:t>
            </a:r>
            <a:endParaRPr lang="en-GB" dirty="0"/>
          </a:p>
        </p:txBody>
      </p:sp>
      <p:sp>
        <p:nvSpPr>
          <p:cNvPr id="9" name="Rectangle: Rounded Corners 8">
            <a:extLst>
              <a:ext uri="{FF2B5EF4-FFF2-40B4-BE49-F238E27FC236}">
                <a16:creationId xmlns:a16="http://schemas.microsoft.com/office/drawing/2014/main" id="{8F13451B-5FDA-42FA-DBFA-B68843FC20FC}"/>
              </a:ext>
            </a:extLst>
          </p:cNvPr>
          <p:cNvSpPr/>
          <p:nvPr/>
        </p:nvSpPr>
        <p:spPr>
          <a:xfrm>
            <a:off x="8214344" y="2909107"/>
            <a:ext cx="3653178" cy="1934307"/>
          </a:xfrm>
          <a:prstGeom prst="round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mj-lt"/>
              </a:rPr>
              <a:t>Blended finance </a:t>
            </a:r>
          </a:p>
          <a:p>
            <a:pPr algn="ctr"/>
            <a:r>
              <a:rPr lang="en-GB" sz="2000" i="1" dirty="0">
                <a:latin typeface="+mj-lt"/>
              </a:rPr>
              <a:t>(e.g. concessional loans)</a:t>
            </a:r>
            <a:endParaRPr lang="en-US" sz="2000" i="1" dirty="0">
              <a:latin typeface="+mj-lt"/>
            </a:endParaRPr>
          </a:p>
        </p:txBody>
      </p:sp>
      <p:sp>
        <p:nvSpPr>
          <p:cNvPr id="10" name="Rectangle: Rounded Corners 9">
            <a:extLst>
              <a:ext uri="{FF2B5EF4-FFF2-40B4-BE49-F238E27FC236}">
                <a16:creationId xmlns:a16="http://schemas.microsoft.com/office/drawing/2014/main" id="{A83E2867-57C0-49D7-C2D4-7821EC1A63D5}"/>
              </a:ext>
            </a:extLst>
          </p:cNvPr>
          <p:cNvSpPr/>
          <p:nvPr/>
        </p:nvSpPr>
        <p:spPr>
          <a:xfrm>
            <a:off x="4400913" y="2019686"/>
            <a:ext cx="3653178" cy="1934307"/>
          </a:xfrm>
          <a:prstGeom prst="roundRect">
            <a:avLst/>
          </a:prstGeom>
          <a:solidFill>
            <a:srgbClr val="00206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latin typeface="+mj-lt"/>
              </a:rPr>
              <a:t>W</a:t>
            </a:r>
            <a:r>
              <a:rPr lang="en-US" sz="2000" dirty="0">
                <a:latin typeface="+mj-lt"/>
              </a:rPr>
              <a:t>ell-structured economic instruments </a:t>
            </a:r>
          </a:p>
          <a:p>
            <a:pPr algn="ctr"/>
            <a:r>
              <a:rPr lang="en-US" sz="2000" i="1" dirty="0">
                <a:latin typeface="+mj-lt"/>
              </a:rPr>
              <a:t>(</a:t>
            </a:r>
            <a:r>
              <a:rPr lang="en-GB" sz="2000" i="1" dirty="0">
                <a:latin typeface="+mj-lt"/>
              </a:rPr>
              <a:t>e.g. </a:t>
            </a:r>
            <a:r>
              <a:rPr lang="en-US" sz="2000" i="1" dirty="0">
                <a:latin typeface="+mj-lt"/>
              </a:rPr>
              <a:t>tax rebates, capex and </a:t>
            </a:r>
            <a:r>
              <a:rPr lang="en-US" sz="2000" i="1" dirty="0" err="1">
                <a:latin typeface="+mj-lt"/>
              </a:rPr>
              <a:t>opex</a:t>
            </a:r>
            <a:r>
              <a:rPr lang="en-US" sz="2000" i="1" dirty="0">
                <a:latin typeface="+mj-lt"/>
              </a:rPr>
              <a:t> subsidies)  </a:t>
            </a:r>
          </a:p>
        </p:txBody>
      </p:sp>
      <p:sp>
        <p:nvSpPr>
          <p:cNvPr id="11" name="Rectangle: Rounded Corners 10">
            <a:extLst>
              <a:ext uri="{FF2B5EF4-FFF2-40B4-BE49-F238E27FC236}">
                <a16:creationId xmlns:a16="http://schemas.microsoft.com/office/drawing/2014/main" id="{32F0A314-B464-97C9-3145-7A98021B1F7D}"/>
              </a:ext>
            </a:extLst>
          </p:cNvPr>
          <p:cNvSpPr/>
          <p:nvPr/>
        </p:nvSpPr>
        <p:spPr>
          <a:xfrm>
            <a:off x="587483" y="4202721"/>
            <a:ext cx="3653178" cy="1934307"/>
          </a:xfrm>
          <a:prstGeom prst="round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mj-lt"/>
              </a:rPr>
              <a:t>Thorough feasibility study </a:t>
            </a:r>
            <a:br>
              <a:rPr lang="en-GB" sz="2000" dirty="0">
                <a:latin typeface="+mj-lt"/>
              </a:rPr>
            </a:br>
            <a:r>
              <a:rPr lang="en-GB" sz="2000" dirty="0">
                <a:latin typeface="+mj-lt"/>
              </a:rPr>
              <a:t>at development stage, </a:t>
            </a:r>
            <a:br>
              <a:rPr lang="en-GB" sz="2000" dirty="0">
                <a:latin typeface="+mj-lt"/>
              </a:rPr>
            </a:br>
            <a:r>
              <a:rPr lang="en-GB" sz="2000" dirty="0">
                <a:latin typeface="+mj-lt"/>
              </a:rPr>
              <a:t>benefitting from</a:t>
            </a:r>
            <a:br>
              <a:rPr lang="en-GB" sz="2000" dirty="0">
                <a:latin typeface="+mj-lt"/>
              </a:rPr>
            </a:br>
            <a:r>
              <a:rPr lang="en-GB" sz="2000" dirty="0">
                <a:latin typeface="+mj-lt"/>
              </a:rPr>
              <a:t> hydrogen sector expertise </a:t>
            </a:r>
            <a:endParaRPr lang="en-US" sz="2000" dirty="0">
              <a:latin typeface="+mj-lt"/>
            </a:endParaRPr>
          </a:p>
        </p:txBody>
      </p:sp>
      <p:sp>
        <p:nvSpPr>
          <p:cNvPr id="12" name="Rectangle: Rounded Corners 11">
            <a:extLst>
              <a:ext uri="{FF2B5EF4-FFF2-40B4-BE49-F238E27FC236}">
                <a16:creationId xmlns:a16="http://schemas.microsoft.com/office/drawing/2014/main" id="{951D6DE9-3F91-D5B5-540C-B634D6B26413}"/>
              </a:ext>
            </a:extLst>
          </p:cNvPr>
          <p:cNvSpPr/>
          <p:nvPr/>
        </p:nvSpPr>
        <p:spPr>
          <a:xfrm>
            <a:off x="537600" y="2028834"/>
            <a:ext cx="3653178" cy="1934307"/>
          </a:xfrm>
          <a:prstGeom prst="roundRect">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latin typeface="+mj-lt"/>
              </a:rPr>
              <a:t>Alignment of national and regional strategies and policies </a:t>
            </a:r>
          </a:p>
        </p:txBody>
      </p:sp>
      <p:sp>
        <p:nvSpPr>
          <p:cNvPr id="14" name="Rectangle: Rounded Corners 13">
            <a:extLst>
              <a:ext uri="{FF2B5EF4-FFF2-40B4-BE49-F238E27FC236}">
                <a16:creationId xmlns:a16="http://schemas.microsoft.com/office/drawing/2014/main" id="{5EB67530-E0BD-BBEE-5161-A4CEA398F862}"/>
              </a:ext>
            </a:extLst>
          </p:cNvPr>
          <p:cNvSpPr/>
          <p:nvPr/>
        </p:nvSpPr>
        <p:spPr>
          <a:xfrm>
            <a:off x="4400913" y="4202720"/>
            <a:ext cx="3653178" cy="1934307"/>
          </a:xfrm>
          <a:prstGeom prst="roundRect">
            <a:avLst/>
          </a:prstGeom>
          <a:solidFill>
            <a:srgbClr val="00206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Public and private partnerships for effective risk allocation </a:t>
            </a:r>
          </a:p>
        </p:txBody>
      </p:sp>
      <p:sp>
        <p:nvSpPr>
          <p:cNvPr id="7" name="Content Placeholder 1">
            <a:extLst>
              <a:ext uri="{FF2B5EF4-FFF2-40B4-BE49-F238E27FC236}">
                <a16:creationId xmlns:a16="http://schemas.microsoft.com/office/drawing/2014/main" id="{B870E390-BD3B-3464-5719-20A93C1C9AF5}"/>
              </a:ext>
            </a:extLst>
          </p:cNvPr>
          <p:cNvSpPr txBox="1">
            <a:spLocks/>
          </p:cNvSpPr>
          <p:nvPr/>
        </p:nvSpPr>
        <p:spPr>
          <a:xfrm>
            <a:off x="537600" y="1504891"/>
            <a:ext cx="3653178" cy="404153"/>
          </a:xfrm>
          <a:prstGeom prst="rect">
            <a:avLst/>
          </a:prstGeom>
          <a:ln>
            <a:solidFill>
              <a:srgbClr val="4F81BD"/>
            </a:solidFill>
            <a:prstDash val="dash"/>
          </a:ln>
        </p:spPr>
        <p:txBody>
          <a:bodyPr vert="horz">
            <a:no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j-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j-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j-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ctr">
              <a:lnSpc>
                <a:spcPct val="120000"/>
              </a:lnSpc>
              <a:buNone/>
            </a:pPr>
            <a:r>
              <a:rPr lang="en-GB" sz="2000" i="1" dirty="0">
                <a:solidFill>
                  <a:schemeClr val="tx2"/>
                </a:solidFill>
              </a:rPr>
              <a:t>Enabling conditions</a:t>
            </a:r>
          </a:p>
        </p:txBody>
      </p:sp>
      <p:sp>
        <p:nvSpPr>
          <p:cNvPr id="8" name="Content Placeholder 1">
            <a:extLst>
              <a:ext uri="{FF2B5EF4-FFF2-40B4-BE49-F238E27FC236}">
                <a16:creationId xmlns:a16="http://schemas.microsoft.com/office/drawing/2014/main" id="{76290AE2-41DD-5D36-E816-0097B72535F6}"/>
              </a:ext>
            </a:extLst>
          </p:cNvPr>
          <p:cNvSpPr txBox="1">
            <a:spLocks/>
          </p:cNvSpPr>
          <p:nvPr/>
        </p:nvSpPr>
        <p:spPr>
          <a:xfrm>
            <a:off x="4400912" y="1508727"/>
            <a:ext cx="3653177" cy="404153"/>
          </a:xfrm>
          <a:prstGeom prst="rect">
            <a:avLst/>
          </a:prstGeom>
          <a:ln>
            <a:solidFill>
              <a:srgbClr val="002060"/>
            </a:solidFill>
            <a:prstDash val="dash"/>
          </a:ln>
        </p:spPr>
        <p:txBody>
          <a:bodyPr vert="horz">
            <a:no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j-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j-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j-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ctr">
              <a:lnSpc>
                <a:spcPct val="120000"/>
              </a:lnSpc>
              <a:buNone/>
            </a:pPr>
            <a:r>
              <a:rPr lang="en-GB" sz="2000" i="1" dirty="0">
                <a:solidFill>
                  <a:srgbClr val="002060"/>
                </a:solidFill>
              </a:rPr>
              <a:t>Risk sharing</a:t>
            </a:r>
          </a:p>
        </p:txBody>
      </p:sp>
      <p:sp>
        <p:nvSpPr>
          <p:cNvPr id="13" name="Content Placeholder 1">
            <a:extLst>
              <a:ext uri="{FF2B5EF4-FFF2-40B4-BE49-F238E27FC236}">
                <a16:creationId xmlns:a16="http://schemas.microsoft.com/office/drawing/2014/main" id="{19A97AE7-4641-2F41-4DB6-AF0C7CDC2AD1}"/>
              </a:ext>
            </a:extLst>
          </p:cNvPr>
          <p:cNvSpPr txBox="1">
            <a:spLocks/>
          </p:cNvSpPr>
          <p:nvPr/>
        </p:nvSpPr>
        <p:spPr>
          <a:xfrm>
            <a:off x="8214344" y="1504890"/>
            <a:ext cx="3653178" cy="404153"/>
          </a:xfrm>
          <a:prstGeom prst="rect">
            <a:avLst/>
          </a:prstGeom>
          <a:ln>
            <a:solidFill>
              <a:srgbClr val="00B050"/>
            </a:solidFill>
            <a:prstDash val="dash"/>
          </a:ln>
        </p:spPr>
        <p:txBody>
          <a:bodyPr vert="horz">
            <a:no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j-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j-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j-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ctr">
              <a:lnSpc>
                <a:spcPct val="120000"/>
              </a:lnSpc>
              <a:buNone/>
            </a:pPr>
            <a:r>
              <a:rPr lang="en-GB" sz="2000" i="1" dirty="0">
                <a:solidFill>
                  <a:srgbClr val="00B050"/>
                </a:solidFill>
              </a:rPr>
              <a:t>Financing</a:t>
            </a:r>
          </a:p>
        </p:txBody>
      </p:sp>
      <p:sp>
        <p:nvSpPr>
          <p:cNvPr id="2" name="Date Placeholder 2">
            <a:extLst>
              <a:ext uri="{FF2B5EF4-FFF2-40B4-BE49-F238E27FC236}">
                <a16:creationId xmlns:a16="http://schemas.microsoft.com/office/drawing/2014/main" id="{5AAB7A5A-9CAC-1B07-AD97-F2812FE6970B}"/>
              </a:ext>
            </a:extLst>
          </p:cNvPr>
          <p:cNvSpPr>
            <a:spLocks noGrp="1"/>
          </p:cNvSpPr>
          <p:nvPr>
            <p:ph type="dt" sz="half" idx="2"/>
          </p:nvPr>
        </p:nvSpPr>
        <p:spPr>
          <a:xfrm>
            <a:off x="537600" y="6471234"/>
            <a:ext cx="1200000" cy="244800"/>
          </a:xfrm>
        </p:spPr>
        <p:txBody>
          <a:bodyPr/>
          <a:lstStyle/>
          <a:p>
            <a:r>
              <a:rPr lang="en-US" dirty="0"/>
              <a:t>11 February 2025</a:t>
            </a:r>
            <a:endParaRPr lang="en-GB" dirty="0"/>
          </a:p>
        </p:txBody>
      </p:sp>
      <p:sp>
        <p:nvSpPr>
          <p:cNvPr id="15" name="Footer Placeholder 3">
            <a:extLst>
              <a:ext uri="{FF2B5EF4-FFF2-40B4-BE49-F238E27FC236}">
                <a16:creationId xmlns:a16="http://schemas.microsoft.com/office/drawing/2014/main" id="{D9D89D7B-5BC0-8858-868B-C5473BBAC305}"/>
              </a:ext>
            </a:extLst>
          </p:cNvPr>
          <p:cNvSpPr>
            <a:spLocks noGrp="1"/>
          </p:cNvSpPr>
          <p:nvPr>
            <p:ph type="ftr" sz="quarter" idx="3"/>
          </p:nvPr>
        </p:nvSpPr>
        <p:spPr>
          <a:xfrm>
            <a:off x="1824000" y="6471234"/>
            <a:ext cx="6045857" cy="244800"/>
          </a:xfrm>
        </p:spPr>
        <p:txBody>
          <a:bodyPr/>
          <a:lstStyle/>
          <a:p>
            <a:r>
              <a:rPr lang="en-US" dirty="0"/>
              <a:t>ESMAP Webinar</a:t>
            </a:r>
            <a:endParaRPr lang="en-GB" dirty="0"/>
          </a:p>
        </p:txBody>
      </p:sp>
    </p:spTree>
    <p:extLst>
      <p:ext uri="{BB962C8B-B14F-4D97-AF65-F5344CB8AC3E}">
        <p14:creationId xmlns:p14="http://schemas.microsoft.com/office/powerpoint/2010/main" val="1249799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D06C6-8F75-5FCC-4FE1-9CC4406D8EC3}"/>
              </a:ext>
            </a:extLst>
          </p:cNvPr>
          <p:cNvSpPr>
            <a:spLocks noGrp="1"/>
          </p:cNvSpPr>
          <p:nvPr>
            <p:ph type="ctrTitle"/>
          </p:nvPr>
        </p:nvSpPr>
        <p:spPr>
          <a:xfrm>
            <a:off x="1824000" y="1872862"/>
            <a:ext cx="8696127" cy="1760610"/>
          </a:xfrm>
        </p:spPr>
        <p:txBody>
          <a:bodyPr/>
          <a:lstStyle/>
          <a:p>
            <a:r>
              <a:rPr lang="en-GB" sz="3200" b="1" dirty="0">
                <a:effectLst/>
                <a:latin typeface="Arial Narrow" panose="020B0606020202030204" pitchFamily="34" charset="0"/>
                <a:ea typeface="Arial" panose="020B0604020202020204" pitchFamily="34" charset="0"/>
                <a:cs typeface="Times New Roman" panose="02020603050405020304" pitchFamily="18" charset="0"/>
              </a:rPr>
              <a:t>Leveraging de-risking instruments and international co-ordination to catalyse investment in clean hydrogen</a:t>
            </a:r>
            <a:endParaRPr lang="en-US" sz="8000" dirty="0"/>
          </a:p>
        </p:txBody>
      </p:sp>
      <p:sp>
        <p:nvSpPr>
          <p:cNvPr id="4" name="Date Placeholder 3">
            <a:extLst>
              <a:ext uri="{FF2B5EF4-FFF2-40B4-BE49-F238E27FC236}">
                <a16:creationId xmlns:a16="http://schemas.microsoft.com/office/drawing/2014/main" id="{375BFEAF-04DC-55AA-3D5C-B817FD352C63}"/>
              </a:ext>
            </a:extLst>
          </p:cNvPr>
          <p:cNvSpPr>
            <a:spLocks noGrp="1"/>
          </p:cNvSpPr>
          <p:nvPr>
            <p:ph type="dt" sz="half" idx="2"/>
          </p:nvPr>
        </p:nvSpPr>
        <p:spPr/>
        <p:txBody>
          <a:bodyPr/>
          <a:lstStyle/>
          <a:p>
            <a:r>
              <a:rPr lang="en-US" dirty="0"/>
              <a:t>11 February 2025</a:t>
            </a:r>
            <a:endParaRPr lang="en-GB" dirty="0"/>
          </a:p>
        </p:txBody>
      </p:sp>
      <p:sp>
        <p:nvSpPr>
          <p:cNvPr id="5" name="Footer Placeholder 4">
            <a:extLst>
              <a:ext uri="{FF2B5EF4-FFF2-40B4-BE49-F238E27FC236}">
                <a16:creationId xmlns:a16="http://schemas.microsoft.com/office/drawing/2014/main" id="{8C72C69C-945D-6161-C792-C4525D2E2AA6}"/>
              </a:ext>
            </a:extLst>
          </p:cNvPr>
          <p:cNvSpPr>
            <a:spLocks noGrp="1"/>
          </p:cNvSpPr>
          <p:nvPr>
            <p:ph type="ftr" sz="quarter" idx="3"/>
          </p:nvPr>
        </p:nvSpPr>
        <p:spPr/>
        <p:txBody>
          <a:bodyPr/>
          <a:lstStyle/>
          <a:p>
            <a:r>
              <a:rPr lang="en-US" dirty="0"/>
              <a:t>ESMAP Webinar</a:t>
            </a:r>
            <a:endParaRPr lang="en-GB" dirty="0"/>
          </a:p>
        </p:txBody>
      </p:sp>
      <p:sp>
        <p:nvSpPr>
          <p:cNvPr id="7" name="TextBox 6">
            <a:extLst>
              <a:ext uri="{FF2B5EF4-FFF2-40B4-BE49-F238E27FC236}">
                <a16:creationId xmlns:a16="http://schemas.microsoft.com/office/drawing/2014/main" id="{DA58FBC6-4B11-94D6-4815-B4B15F1EA8CD}"/>
              </a:ext>
            </a:extLst>
          </p:cNvPr>
          <p:cNvSpPr txBox="1"/>
          <p:nvPr/>
        </p:nvSpPr>
        <p:spPr>
          <a:xfrm>
            <a:off x="1823999" y="4328420"/>
            <a:ext cx="7261385" cy="1477328"/>
          </a:xfrm>
          <a:prstGeom prst="rect">
            <a:avLst/>
          </a:prstGeom>
          <a:noFill/>
        </p:spPr>
        <p:txBody>
          <a:bodyPr wrap="square" rtlCol="0">
            <a:spAutoFit/>
          </a:bodyPr>
          <a:lstStyle/>
          <a:p>
            <a:r>
              <a:rPr lang="en-GB" dirty="0">
                <a:solidFill>
                  <a:schemeClr val="bg1"/>
                </a:solidFill>
                <a:latin typeface="+mj-lt"/>
              </a:rPr>
              <a:t>Joseph Cordonnier</a:t>
            </a:r>
          </a:p>
          <a:p>
            <a:r>
              <a:rPr lang="en-US" dirty="0">
                <a:solidFill>
                  <a:schemeClr val="bg1"/>
                </a:solidFill>
                <a:latin typeface="+mj-lt"/>
              </a:rPr>
              <a:t>OECD Environment Directorate</a:t>
            </a:r>
          </a:p>
          <a:p>
            <a:endParaRPr lang="en-US" dirty="0">
              <a:solidFill>
                <a:schemeClr val="bg1"/>
              </a:solidFill>
              <a:latin typeface="+mj-lt"/>
            </a:endParaRPr>
          </a:p>
          <a:p>
            <a:r>
              <a:rPr lang="en-GB" dirty="0">
                <a:solidFill>
                  <a:schemeClr val="bg1"/>
                </a:solidFill>
                <a:latin typeface="+mj-lt"/>
              </a:rPr>
              <a:t>Moongyung Lee</a:t>
            </a:r>
            <a:endParaRPr lang="en-US" dirty="0">
              <a:solidFill>
                <a:schemeClr val="bg1"/>
              </a:solidFill>
              <a:latin typeface="+mj-lt"/>
            </a:endParaRPr>
          </a:p>
          <a:p>
            <a:r>
              <a:rPr lang="en-US" dirty="0">
                <a:solidFill>
                  <a:schemeClr val="bg1"/>
                </a:solidFill>
                <a:latin typeface="+mj-lt"/>
              </a:rPr>
              <a:t>OECD Environment Directorate</a:t>
            </a:r>
          </a:p>
        </p:txBody>
      </p:sp>
      <p:pic>
        <p:nvPicPr>
          <p:cNvPr id="6" name="Picture 5">
            <a:extLst>
              <a:ext uri="{FF2B5EF4-FFF2-40B4-BE49-F238E27FC236}">
                <a16:creationId xmlns:a16="http://schemas.microsoft.com/office/drawing/2014/main" id="{15EB3FC6-24F8-76C3-E145-A22826EE0CD1}"/>
              </a:ext>
            </a:extLst>
          </p:cNvPr>
          <p:cNvPicPr>
            <a:picLocks noChangeAspect="1"/>
          </p:cNvPicPr>
          <p:nvPr/>
        </p:nvPicPr>
        <p:blipFill>
          <a:blip r:embed="rId2"/>
          <a:stretch>
            <a:fillRect/>
          </a:stretch>
        </p:blipFill>
        <p:spPr>
          <a:xfrm>
            <a:off x="7538936" y="6022654"/>
            <a:ext cx="1829322" cy="633746"/>
          </a:xfrm>
          <a:prstGeom prst="rect">
            <a:avLst/>
          </a:prstGeom>
        </p:spPr>
      </p:pic>
      <p:pic>
        <p:nvPicPr>
          <p:cNvPr id="9" name="Picture 8">
            <a:extLst>
              <a:ext uri="{FF2B5EF4-FFF2-40B4-BE49-F238E27FC236}">
                <a16:creationId xmlns:a16="http://schemas.microsoft.com/office/drawing/2014/main" id="{24100012-6E6D-DC9E-4C41-48A7F33FEDB8}"/>
              </a:ext>
            </a:extLst>
          </p:cNvPr>
          <p:cNvPicPr>
            <a:picLocks noChangeAspect="1"/>
          </p:cNvPicPr>
          <p:nvPr/>
        </p:nvPicPr>
        <p:blipFill>
          <a:blip r:embed="rId3"/>
          <a:stretch>
            <a:fillRect/>
          </a:stretch>
        </p:blipFill>
        <p:spPr>
          <a:xfrm>
            <a:off x="4201710" y="6022654"/>
            <a:ext cx="3079186" cy="634689"/>
          </a:xfrm>
          <a:prstGeom prst="rect">
            <a:avLst/>
          </a:prstGeom>
        </p:spPr>
      </p:pic>
    </p:spTree>
    <p:extLst>
      <p:ext uri="{BB962C8B-B14F-4D97-AF65-F5344CB8AC3E}">
        <p14:creationId xmlns:p14="http://schemas.microsoft.com/office/powerpoint/2010/main" val="2890490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E0C6EF-D5D4-7DF1-D177-43AD296C3DA5}"/>
              </a:ext>
            </a:extLst>
          </p:cNvPr>
          <p:cNvSpPr>
            <a:spLocks noGrp="1"/>
          </p:cNvSpPr>
          <p:nvPr>
            <p:ph type="sldNum" sz="quarter" idx="4"/>
          </p:nvPr>
        </p:nvSpPr>
        <p:spPr/>
        <p:txBody>
          <a:bodyPr/>
          <a:lstStyle/>
          <a:p>
            <a:fld id="{7F8ADCBE-89A5-4659-A3C7-F25B7F48E9E3}" type="slidenum">
              <a:rPr lang="en-GB" smtClean="0"/>
              <a:t>15</a:t>
            </a:fld>
            <a:endParaRPr lang="en-GB"/>
          </a:p>
        </p:txBody>
      </p:sp>
      <p:sp>
        <p:nvSpPr>
          <p:cNvPr id="6" name="Title 5">
            <a:extLst>
              <a:ext uri="{FF2B5EF4-FFF2-40B4-BE49-F238E27FC236}">
                <a16:creationId xmlns:a16="http://schemas.microsoft.com/office/drawing/2014/main" id="{187AB2B8-D1D0-747A-0C2E-89FCFD5F663A}"/>
              </a:ext>
            </a:extLst>
          </p:cNvPr>
          <p:cNvSpPr>
            <a:spLocks noGrp="1"/>
          </p:cNvSpPr>
          <p:nvPr>
            <p:ph type="title"/>
          </p:nvPr>
        </p:nvSpPr>
        <p:spPr/>
        <p:txBody>
          <a:bodyPr/>
          <a:lstStyle/>
          <a:p>
            <a:r>
              <a:rPr lang="en-US" dirty="0"/>
              <a:t>Building Investor Confidence: De-risking and Financing Clean Hydrogen Projects</a:t>
            </a:r>
            <a:endParaRPr lang="en-GB" dirty="0"/>
          </a:p>
        </p:txBody>
      </p:sp>
      <p:sp>
        <p:nvSpPr>
          <p:cNvPr id="2" name="Date Placeholder 2">
            <a:extLst>
              <a:ext uri="{FF2B5EF4-FFF2-40B4-BE49-F238E27FC236}">
                <a16:creationId xmlns:a16="http://schemas.microsoft.com/office/drawing/2014/main" id="{5AAB7A5A-9CAC-1B07-AD97-F2812FE6970B}"/>
              </a:ext>
            </a:extLst>
          </p:cNvPr>
          <p:cNvSpPr>
            <a:spLocks noGrp="1"/>
          </p:cNvSpPr>
          <p:nvPr>
            <p:ph type="dt" sz="half" idx="2"/>
          </p:nvPr>
        </p:nvSpPr>
        <p:spPr>
          <a:xfrm>
            <a:off x="537600" y="6471234"/>
            <a:ext cx="1200000" cy="244800"/>
          </a:xfrm>
        </p:spPr>
        <p:txBody>
          <a:bodyPr/>
          <a:lstStyle/>
          <a:p>
            <a:r>
              <a:rPr lang="en-US" dirty="0"/>
              <a:t>11 February 2025</a:t>
            </a:r>
            <a:endParaRPr lang="en-GB" dirty="0"/>
          </a:p>
        </p:txBody>
      </p:sp>
      <p:sp>
        <p:nvSpPr>
          <p:cNvPr id="15" name="Footer Placeholder 3">
            <a:extLst>
              <a:ext uri="{FF2B5EF4-FFF2-40B4-BE49-F238E27FC236}">
                <a16:creationId xmlns:a16="http://schemas.microsoft.com/office/drawing/2014/main" id="{D9D89D7B-5BC0-8858-868B-C5473BBAC305}"/>
              </a:ext>
            </a:extLst>
          </p:cNvPr>
          <p:cNvSpPr>
            <a:spLocks noGrp="1"/>
          </p:cNvSpPr>
          <p:nvPr>
            <p:ph type="ftr" sz="quarter" idx="3"/>
          </p:nvPr>
        </p:nvSpPr>
        <p:spPr>
          <a:xfrm>
            <a:off x="1824000" y="6471234"/>
            <a:ext cx="6045857" cy="244800"/>
          </a:xfrm>
        </p:spPr>
        <p:txBody>
          <a:bodyPr/>
          <a:lstStyle/>
          <a:p>
            <a:r>
              <a:rPr lang="en-US" dirty="0"/>
              <a:t>ESMAP Webinar</a:t>
            </a:r>
            <a:endParaRPr lang="en-GB" dirty="0"/>
          </a:p>
        </p:txBody>
      </p:sp>
      <p:sp>
        <p:nvSpPr>
          <p:cNvPr id="16" name="TextBox 15">
            <a:extLst>
              <a:ext uri="{FF2B5EF4-FFF2-40B4-BE49-F238E27FC236}">
                <a16:creationId xmlns:a16="http://schemas.microsoft.com/office/drawing/2014/main" id="{891DD94A-8E74-1D9F-8737-85D93565E230}"/>
              </a:ext>
            </a:extLst>
          </p:cNvPr>
          <p:cNvSpPr txBox="1"/>
          <p:nvPr/>
        </p:nvSpPr>
        <p:spPr>
          <a:xfrm>
            <a:off x="796224" y="1600825"/>
            <a:ext cx="10723776" cy="3955955"/>
          </a:xfrm>
          <a:prstGeom prst="rect">
            <a:avLst/>
          </a:prstGeom>
          <a:solidFill>
            <a:srgbClr val="F2F2F2">
              <a:alpha val="50196"/>
            </a:srgbClr>
          </a:solidFill>
          <a:ln>
            <a:solidFill>
              <a:schemeClr val="bg2">
                <a:lumMod val="90000"/>
              </a:schemeClr>
            </a:solidFill>
          </a:ln>
        </p:spPr>
        <p:txBody>
          <a:bodyPr wrap="square">
            <a:spAutoFit/>
          </a:bodyPr>
          <a:lstStyle/>
          <a:p>
            <a:pPr marL="285750" indent="-285750">
              <a:lnSpc>
                <a:spcPct val="110000"/>
              </a:lnSpc>
              <a:spcAft>
                <a:spcPts val="600"/>
              </a:spcAft>
              <a:buFont typeface="Arial" panose="020B0604020202020204" pitchFamily="34" charset="0"/>
              <a:buChar char="•"/>
            </a:pPr>
            <a:r>
              <a:rPr lang="en-US" dirty="0">
                <a:solidFill>
                  <a:schemeClr val="tx2"/>
                </a:solidFill>
                <a:latin typeface="+mj-lt"/>
              </a:rPr>
              <a:t>Considering the inherent risks in clean hydrogen projects, are there de-risking tools detailed in the report that you would </a:t>
            </a:r>
            <a:r>
              <a:rPr lang="en-US" dirty="0" err="1">
                <a:solidFill>
                  <a:schemeClr val="tx2"/>
                </a:solidFill>
                <a:latin typeface="+mj-lt"/>
              </a:rPr>
              <a:t>prioritise</a:t>
            </a:r>
            <a:r>
              <a:rPr lang="en-US" dirty="0">
                <a:solidFill>
                  <a:schemeClr val="tx2"/>
                </a:solidFill>
                <a:latin typeface="+mj-lt"/>
              </a:rPr>
              <a:t> as particularly crucial? </a:t>
            </a:r>
          </a:p>
          <a:p>
            <a:pPr marL="285750" indent="-285750">
              <a:lnSpc>
                <a:spcPct val="110000"/>
              </a:lnSpc>
              <a:spcAft>
                <a:spcPts val="600"/>
              </a:spcAft>
              <a:buFont typeface="Arial" panose="020B0604020202020204" pitchFamily="34" charset="0"/>
              <a:buChar char="•"/>
            </a:pPr>
            <a:r>
              <a:rPr lang="en-US" dirty="0">
                <a:solidFill>
                  <a:schemeClr val="tx2"/>
                </a:solidFill>
                <a:latin typeface="+mj-lt"/>
              </a:rPr>
              <a:t>Beyond the tools mentioned in the report, what de-risking strategies from other sectors have proven highly effective?  How could these be adapted or applied to the unique challenges of clean hydrogen projects?</a:t>
            </a:r>
          </a:p>
          <a:p>
            <a:pPr marL="285750" indent="-285750">
              <a:lnSpc>
                <a:spcPct val="110000"/>
              </a:lnSpc>
              <a:spcAft>
                <a:spcPts val="600"/>
              </a:spcAft>
              <a:buFont typeface="Arial" panose="020B0604020202020204" pitchFamily="34" charset="0"/>
              <a:buChar char="•"/>
            </a:pPr>
            <a:r>
              <a:rPr lang="en-US" dirty="0">
                <a:solidFill>
                  <a:schemeClr val="tx2"/>
                </a:solidFill>
                <a:latin typeface="+mj-lt"/>
              </a:rPr>
              <a:t>Have you seen successful examples of emerging economies attracting international finance for clean hydrogen initiatives?  What specific policies or strategies did they implement to build investor confidence and secure funding?  What lessons can other emerging markets learn from their experience?</a:t>
            </a:r>
          </a:p>
          <a:p>
            <a:pPr marL="285750" indent="-285750">
              <a:lnSpc>
                <a:spcPct val="110000"/>
              </a:lnSpc>
              <a:spcAft>
                <a:spcPts val="600"/>
              </a:spcAft>
              <a:buFont typeface="Arial" panose="020B0604020202020204" pitchFamily="34" charset="0"/>
              <a:buChar char="•"/>
            </a:pPr>
            <a:r>
              <a:rPr lang="en-US" dirty="0">
                <a:solidFill>
                  <a:schemeClr val="tx2"/>
                </a:solidFill>
                <a:latin typeface="+mj-lt"/>
              </a:rPr>
              <a:t>How can we foster effective collaboration among financial institutions in the clean hydrogen sector while maintaining momentum on current projects? What are some best practices for balancing these competing priorities?</a:t>
            </a:r>
          </a:p>
        </p:txBody>
      </p:sp>
    </p:spTree>
    <p:extLst>
      <p:ext uri="{BB962C8B-B14F-4D97-AF65-F5344CB8AC3E}">
        <p14:creationId xmlns:p14="http://schemas.microsoft.com/office/powerpoint/2010/main" val="1766504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D06C6-8F75-5FCC-4FE1-9CC4406D8EC3}"/>
              </a:ext>
            </a:extLst>
          </p:cNvPr>
          <p:cNvSpPr>
            <a:spLocks noGrp="1"/>
          </p:cNvSpPr>
          <p:nvPr>
            <p:ph type="ctrTitle"/>
          </p:nvPr>
        </p:nvSpPr>
        <p:spPr>
          <a:xfrm>
            <a:off x="1824000" y="1872862"/>
            <a:ext cx="8696127" cy="1760610"/>
          </a:xfrm>
        </p:spPr>
        <p:txBody>
          <a:bodyPr/>
          <a:lstStyle/>
          <a:p>
            <a:r>
              <a:rPr lang="en-GB" sz="3200" b="1" dirty="0">
                <a:effectLst/>
                <a:latin typeface="Arial Narrow" panose="020B0606020202030204" pitchFamily="34" charset="0"/>
                <a:ea typeface="Arial" panose="020B0604020202020204" pitchFamily="34" charset="0"/>
                <a:cs typeface="Times New Roman" panose="02020603050405020304" pitchFamily="18" charset="0"/>
              </a:rPr>
              <a:t>Leveraging de-risking instruments and international co-ordination to catalyse investment in clean hydrogen</a:t>
            </a:r>
            <a:endParaRPr lang="en-US" sz="8000" dirty="0"/>
          </a:p>
        </p:txBody>
      </p:sp>
      <p:sp>
        <p:nvSpPr>
          <p:cNvPr id="4" name="Date Placeholder 3">
            <a:extLst>
              <a:ext uri="{FF2B5EF4-FFF2-40B4-BE49-F238E27FC236}">
                <a16:creationId xmlns:a16="http://schemas.microsoft.com/office/drawing/2014/main" id="{375BFEAF-04DC-55AA-3D5C-B817FD352C63}"/>
              </a:ext>
            </a:extLst>
          </p:cNvPr>
          <p:cNvSpPr>
            <a:spLocks noGrp="1"/>
          </p:cNvSpPr>
          <p:nvPr>
            <p:ph type="dt" sz="half" idx="2"/>
          </p:nvPr>
        </p:nvSpPr>
        <p:spPr/>
        <p:txBody>
          <a:bodyPr/>
          <a:lstStyle/>
          <a:p>
            <a:r>
              <a:rPr lang="en-US" dirty="0"/>
              <a:t>11 February 2025</a:t>
            </a:r>
            <a:endParaRPr lang="en-GB" dirty="0"/>
          </a:p>
        </p:txBody>
      </p:sp>
      <p:sp>
        <p:nvSpPr>
          <p:cNvPr id="5" name="Footer Placeholder 4">
            <a:extLst>
              <a:ext uri="{FF2B5EF4-FFF2-40B4-BE49-F238E27FC236}">
                <a16:creationId xmlns:a16="http://schemas.microsoft.com/office/drawing/2014/main" id="{8C72C69C-945D-6161-C792-C4525D2E2AA6}"/>
              </a:ext>
            </a:extLst>
          </p:cNvPr>
          <p:cNvSpPr>
            <a:spLocks noGrp="1"/>
          </p:cNvSpPr>
          <p:nvPr>
            <p:ph type="ftr" sz="quarter" idx="3"/>
          </p:nvPr>
        </p:nvSpPr>
        <p:spPr/>
        <p:txBody>
          <a:bodyPr/>
          <a:lstStyle/>
          <a:p>
            <a:r>
              <a:rPr lang="en-US" dirty="0"/>
              <a:t>ESMAP Webinar</a:t>
            </a:r>
            <a:endParaRPr lang="en-GB" dirty="0"/>
          </a:p>
        </p:txBody>
      </p:sp>
      <p:sp>
        <p:nvSpPr>
          <p:cNvPr id="7" name="TextBox 6">
            <a:extLst>
              <a:ext uri="{FF2B5EF4-FFF2-40B4-BE49-F238E27FC236}">
                <a16:creationId xmlns:a16="http://schemas.microsoft.com/office/drawing/2014/main" id="{DA58FBC6-4B11-94D6-4815-B4B15F1EA8CD}"/>
              </a:ext>
            </a:extLst>
          </p:cNvPr>
          <p:cNvSpPr txBox="1"/>
          <p:nvPr/>
        </p:nvSpPr>
        <p:spPr>
          <a:xfrm>
            <a:off x="1824000" y="3812400"/>
            <a:ext cx="7952298" cy="2031325"/>
          </a:xfrm>
          <a:prstGeom prst="rect">
            <a:avLst/>
          </a:prstGeom>
          <a:noFill/>
        </p:spPr>
        <p:txBody>
          <a:bodyPr wrap="square" rtlCol="0">
            <a:spAutoFit/>
          </a:bodyPr>
          <a:lstStyle/>
          <a:p>
            <a:r>
              <a:rPr lang="en-GB" i="1" dirty="0">
                <a:solidFill>
                  <a:schemeClr val="bg1"/>
                </a:solidFill>
                <a:latin typeface="+mj-lt"/>
              </a:rPr>
              <a:t>Contact the authors</a:t>
            </a:r>
          </a:p>
          <a:p>
            <a:br>
              <a:rPr lang="en-GB" dirty="0">
                <a:solidFill>
                  <a:schemeClr val="bg1"/>
                </a:solidFill>
                <a:latin typeface="+mj-lt"/>
              </a:rPr>
            </a:br>
            <a:r>
              <a:rPr lang="en-GB" dirty="0">
                <a:solidFill>
                  <a:schemeClr val="bg1"/>
                </a:solidFill>
                <a:latin typeface="+mj-lt"/>
                <a:hlinkClick r:id="rId2">
                  <a:extLst>
                    <a:ext uri="{A12FA001-AC4F-418D-AE19-62706E023703}">
                      <ahyp:hlinkClr xmlns:ahyp="http://schemas.microsoft.com/office/drawing/2018/hyperlinkcolor" val="tx"/>
                    </a:ext>
                  </a:extLst>
                </a:hlinkClick>
              </a:rPr>
              <a:t>Joseph Cordonnier</a:t>
            </a:r>
            <a:r>
              <a:rPr lang="en-GB" dirty="0">
                <a:solidFill>
                  <a:schemeClr val="bg1"/>
                </a:solidFill>
                <a:latin typeface="+mj-lt"/>
              </a:rPr>
              <a:t>, </a:t>
            </a:r>
            <a:r>
              <a:rPr lang="en-GB" dirty="0">
                <a:solidFill>
                  <a:schemeClr val="bg1"/>
                </a:solidFill>
                <a:latin typeface="+mj-lt"/>
                <a:hlinkClick r:id="rId3">
                  <a:extLst>
                    <a:ext uri="{A12FA001-AC4F-418D-AE19-62706E023703}">
                      <ahyp:hlinkClr xmlns:ahyp="http://schemas.microsoft.com/office/drawing/2018/hyperlinkcolor" val="tx"/>
                    </a:ext>
                  </a:extLst>
                </a:hlinkClick>
              </a:rPr>
              <a:t>Moongyung Lee</a:t>
            </a:r>
            <a:r>
              <a:rPr lang="en-GB" dirty="0">
                <a:solidFill>
                  <a:schemeClr val="bg1"/>
                </a:solidFill>
                <a:latin typeface="+mj-lt"/>
              </a:rPr>
              <a:t>, </a:t>
            </a:r>
            <a:r>
              <a:rPr lang="en-GB" dirty="0">
                <a:solidFill>
                  <a:schemeClr val="bg1"/>
                </a:solidFill>
                <a:latin typeface="+mj-lt"/>
                <a:hlinkClick r:id="rId4">
                  <a:extLst>
                    <a:ext uri="{A12FA001-AC4F-418D-AE19-62706E023703}">
                      <ahyp:hlinkClr xmlns:ahyp="http://schemas.microsoft.com/office/drawing/2018/hyperlinkcolor" val="tx"/>
                    </a:ext>
                  </a:extLst>
                </a:hlinkClick>
              </a:rPr>
              <a:t>Joana </a:t>
            </a:r>
            <a:r>
              <a:rPr lang="en-GB" dirty="0" err="1">
                <a:solidFill>
                  <a:schemeClr val="bg1"/>
                </a:solidFill>
                <a:latin typeface="+mj-lt"/>
                <a:hlinkClick r:id="rId4">
                  <a:extLst>
                    <a:ext uri="{A12FA001-AC4F-418D-AE19-62706E023703}">
                      <ahyp:hlinkClr xmlns:ahyp="http://schemas.microsoft.com/office/drawing/2018/hyperlinkcolor" val="tx"/>
                    </a:ext>
                  </a:extLst>
                </a:hlinkClick>
              </a:rPr>
              <a:t>Argemi</a:t>
            </a:r>
            <a:r>
              <a:rPr lang="en-GB" dirty="0">
                <a:solidFill>
                  <a:schemeClr val="bg1"/>
                </a:solidFill>
                <a:latin typeface="+mj-lt"/>
                <a:hlinkClick r:id="rId4">
                  <a:extLst>
                    <a:ext uri="{A12FA001-AC4F-418D-AE19-62706E023703}">
                      <ahyp:hlinkClr xmlns:ahyp="http://schemas.microsoft.com/office/drawing/2018/hyperlinkcolor" val="tx"/>
                    </a:ext>
                  </a:extLst>
                </a:hlinkClick>
              </a:rPr>
              <a:t> </a:t>
            </a:r>
            <a:r>
              <a:rPr lang="en-GB" dirty="0" err="1">
                <a:solidFill>
                  <a:schemeClr val="bg1"/>
                </a:solidFill>
                <a:latin typeface="+mj-lt"/>
                <a:hlinkClick r:id="rId4">
                  <a:extLst>
                    <a:ext uri="{A12FA001-AC4F-418D-AE19-62706E023703}">
                      <ahyp:hlinkClr xmlns:ahyp="http://schemas.microsoft.com/office/drawing/2018/hyperlinkcolor" val="tx"/>
                    </a:ext>
                  </a:extLst>
                </a:hlinkClick>
              </a:rPr>
              <a:t>Ribalta</a:t>
            </a:r>
            <a:r>
              <a:rPr lang="en-GB" dirty="0">
                <a:solidFill>
                  <a:schemeClr val="bg1"/>
                </a:solidFill>
                <a:latin typeface="+mj-lt"/>
              </a:rPr>
              <a:t>, </a:t>
            </a:r>
            <a:r>
              <a:rPr lang="en-GB" dirty="0">
                <a:solidFill>
                  <a:schemeClr val="bg1"/>
                </a:solidFill>
                <a:latin typeface="+mj-lt"/>
                <a:hlinkClick r:id="rId5">
                  <a:extLst>
                    <a:ext uri="{A12FA001-AC4F-418D-AE19-62706E023703}">
                      <ahyp:hlinkClr xmlns:ahyp="http://schemas.microsoft.com/office/drawing/2018/hyperlinkcolor" val="tx"/>
                    </a:ext>
                  </a:extLst>
                </a:hlinkClick>
              </a:rPr>
              <a:t>Deger Saygin</a:t>
            </a:r>
            <a:endParaRPr lang="en-GB" dirty="0">
              <a:solidFill>
                <a:schemeClr val="bg1"/>
              </a:solidFill>
              <a:latin typeface="+mj-lt"/>
            </a:endParaRPr>
          </a:p>
          <a:p>
            <a:r>
              <a:rPr lang="en-US" dirty="0">
                <a:solidFill>
                  <a:schemeClr val="bg1"/>
                </a:solidFill>
                <a:latin typeface="+mj-lt"/>
              </a:rPr>
              <a:t>OECD</a:t>
            </a:r>
          </a:p>
          <a:p>
            <a:endParaRPr lang="en-US" dirty="0">
              <a:solidFill>
                <a:schemeClr val="bg1"/>
              </a:solidFill>
              <a:latin typeface="+mj-lt"/>
            </a:endParaRPr>
          </a:p>
          <a:p>
            <a:r>
              <a:rPr lang="en-GB" dirty="0">
                <a:solidFill>
                  <a:schemeClr val="bg1"/>
                </a:solidFill>
                <a:latin typeface="+mj-lt"/>
                <a:hlinkClick r:id="rId6">
                  <a:extLst>
                    <a:ext uri="{A12FA001-AC4F-418D-AE19-62706E023703}">
                      <ahyp:hlinkClr xmlns:ahyp="http://schemas.microsoft.com/office/drawing/2018/hyperlinkcolor" val="tx"/>
                    </a:ext>
                  </a:extLst>
                </a:hlinkClick>
              </a:rPr>
              <a:t>Dolf Gielen</a:t>
            </a:r>
            <a:r>
              <a:rPr lang="en-GB" dirty="0">
                <a:solidFill>
                  <a:schemeClr val="bg1"/>
                </a:solidFill>
                <a:latin typeface="+mj-lt"/>
              </a:rPr>
              <a:t>, </a:t>
            </a:r>
            <a:r>
              <a:rPr lang="en-GB" dirty="0">
                <a:solidFill>
                  <a:schemeClr val="bg1"/>
                </a:solidFill>
                <a:latin typeface="+mj-lt"/>
                <a:hlinkClick r:id="rId7">
                  <a:extLst>
                    <a:ext uri="{A12FA001-AC4F-418D-AE19-62706E023703}">
                      <ahyp:hlinkClr xmlns:ahyp="http://schemas.microsoft.com/office/drawing/2018/hyperlinkcolor" val="tx"/>
                    </a:ext>
                  </a:extLst>
                </a:hlinkClick>
              </a:rPr>
              <a:t>Silvia Carolina Lopez Rocha</a:t>
            </a:r>
            <a:endParaRPr lang="en-US" dirty="0">
              <a:solidFill>
                <a:schemeClr val="bg1"/>
              </a:solidFill>
              <a:latin typeface="+mj-lt"/>
            </a:endParaRPr>
          </a:p>
          <a:p>
            <a:r>
              <a:rPr lang="en-US" dirty="0">
                <a:solidFill>
                  <a:schemeClr val="bg1"/>
                </a:solidFill>
                <a:latin typeface="+mj-lt"/>
              </a:rPr>
              <a:t>the World Bank</a:t>
            </a:r>
          </a:p>
        </p:txBody>
      </p:sp>
      <p:pic>
        <p:nvPicPr>
          <p:cNvPr id="3" name="Picture 2">
            <a:extLst>
              <a:ext uri="{FF2B5EF4-FFF2-40B4-BE49-F238E27FC236}">
                <a16:creationId xmlns:a16="http://schemas.microsoft.com/office/drawing/2014/main" id="{A60E3806-3F87-7977-2064-05D3CAEF4A89}"/>
              </a:ext>
            </a:extLst>
          </p:cNvPr>
          <p:cNvPicPr>
            <a:picLocks noChangeAspect="1"/>
          </p:cNvPicPr>
          <p:nvPr/>
        </p:nvPicPr>
        <p:blipFill>
          <a:blip r:embed="rId8"/>
          <a:stretch>
            <a:fillRect/>
          </a:stretch>
        </p:blipFill>
        <p:spPr>
          <a:xfrm>
            <a:off x="7538936" y="6022654"/>
            <a:ext cx="1829322" cy="633746"/>
          </a:xfrm>
          <a:prstGeom prst="rect">
            <a:avLst/>
          </a:prstGeom>
        </p:spPr>
      </p:pic>
      <p:pic>
        <p:nvPicPr>
          <p:cNvPr id="6" name="Picture 5">
            <a:extLst>
              <a:ext uri="{FF2B5EF4-FFF2-40B4-BE49-F238E27FC236}">
                <a16:creationId xmlns:a16="http://schemas.microsoft.com/office/drawing/2014/main" id="{53EEB56E-CE4B-34C4-BB99-F7840DD057F6}"/>
              </a:ext>
            </a:extLst>
          </p:cNvPr>
          <p:cNvPicPr>
            <a:picLocks noChangeAspect="1"/>
          </p:cNvPicPr>
          <p:nvPr/>
        </p:nvPicPr>
        <p:blipFill>
          <a:blip r:embed="rId9"/>
          <a:stretch>
            <a:fillRect/>
          </a:stretch>
        </p:blipFill>
        <p:spPr>
          <a:xfrm>
            <a:off x="4201710" y="6022654"/>
            <a:ext cx="3079186" cy="634689"/>
          </a:xfrm>
          <a:prstGeom prst="rect">
            <a:avLst/>
          </a:prstGeom>
        </p:spPr>
      </p:pic>
      <p:pic>
        <p:nvPicPr>
          <p:cNvPr id="8" name="Picture 7">
            <a:hlinkClick r:id="rId10"/>
            <a:extLst>
              <a:ext uri="{FF2B5EF4-FFF2-40B4-BE49-F238E27FC236}">
                <a16:creationId xmlns:a16="http://schemas.microsoft.com/office/drawing/2014/main" id="{34D715BA-0128-63E0-FF76-59986E1491FF}"/>
              </a:ext>
            </a:extLst>
          </p:cNvPr>
          <p:cNvPicPr>
            <a:picLocks noChangeAspect="1"/>
          </p:cNvPicPr>
          <p:nvPr/>
        </p:nvPicPr>
        <p:blipFill>
          <a:blip r:embed="rId11"/>
          <a:stretch>
            <a:fillRect/>
          </a:stretch>
        </p:blipFill>
        <p:spPr>
          <a:xfrm>
            <a:off x="343421" y="4095345"/>
            <a:ext cx="1415145" cy="1748380"/>
          </a:xfrm>
          <a:prstGeom prst="rect">
            <a:avLst/>
          </a:prstGeom>
        </p:spPr>
      </p:pic>
    </p:spTree>
    <p:extLst>
      <p:ext uri="{BB962C8B-B14F-4D97-AF65-F5344CB8AC3E}">
        <p14:creationId xmlns:p14="http://schemas.microsoft.com/office/powerpoint/2010/main" val="297189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AAF200-BD85-04A8-A4C0-71E68402BBD5}"/>
              </a:ext>
            </a:extLst>
          </p:cNvPr>
          <p:cNvSpPr>
            <a:spLocks noGrp="1"/>
          </p:cNvSpPr>
          <p:nvPr>
            <p:ph type="dt" sz="half" idx="2"/>
          </p:nvPr>
        </p:nvSpPr>
        <p:spPr/>
        <p:txBody>
          <a:bodyPr/>
          <a:lstStyle/>
          <a:p>
            <a:r>
              <a:rPr lang="en-US" dirty="0"/>
              <a:t>11 February 2025</a:t>
            </a:r>
            <a:endParaRPr lang="en-GB" dirty="0"/>
          </a:p>
        </p:txBody>
      </p:sp>
      <p:sp>
        <p:nvSpPr>
          <p:cNvPr id="4" name="Footer Placeholder 3">
            <a:extLst>
              <a:ext uri="{FF2B5EF4-FFF2-40B4-BE49-F238E27FC236}">
                <a16:creationId xmlns:a16="http://schemas.microsoft.com/office/drawing/2014/main" id="{0F699F78-2F39-4EE7-4EB8-DF80BF4EC65A}"/>
              </a:ext>
            </a:extLst>
          </p:cNvPr>
          <p:cNvSpPr>
            <a:spLocks noGrp="1"/>
          </p:cNvSpPr>
          <p:nvPr>
            <p:ph type="ftr" sz="quarter" idx="3"/>
          </p:nvPr>
        </p:nvSpPr>
        <p:spPr>
          <a:xfrm>
            <a:off x="1824000" y="6471234"/>
            <a:ext cx="6045857" cy="244800"/>
          </a:xfrm>
        </p:spPr>
        <p:txBody>
          <a:bodyPr/>
          <a:lstStyle/>
          <a:p>
            <a:r>
              <a:rPr lang="en-US" dirty="0"/>
              <a:t>ESMAP Webinar</a:t>
            </a:r>
            <a:endParaRPr lang="en-GB" dirty="0"/>
          </a:p>
        </p:txBody>
      </p:sp>
      <p:sp>
        <p:nvSpPr>
          <p:cNvPr id="5" name="Slide Number Placeholder 4">
            <a:extLst>
              <a:ext uri="{FF2B5EF4-FFF2-40B4-BE49-F238E27FC236}">
                <a16:creationId xmlns:a16="http://schemas.microsoft.com/office/drawing/2014/main" id="{1F83B6C3-1ADA-AA14-069A-D9653AD4B14B}"/>
              </a:ext>
            </a:extLst>
          </p:cNvPr>
          <p:cNvSpPr>
            <a:spLocks noGrp="1"/>
          </p:cNvSpPr>
          <p:nvPr>
            <p:ph type="sldNum" sz="quarter" idx="4"/>
          </p:nvPr>
        </p:nvSpPr>
        <p:spPr/>
        <p:txBody>
          <a:bodyPr/>
          <a:lstStyle/>
          <a:p>
            <a:fld id="{7F8ADCBE-89A5-4659-A3C7-F25B7F48E9E3}" type="slidenum">
              <a:rPr lang="en-GB" smtClean="0"/>
              <a:t>2</a:t>
            </a:fld>
            <a:endParaRPr lang="en-GB"/>
          </a:p>
        </p:txBody>
      </p:sp>
      <p:sp>
        <p:nvSpPr>
          <p:cNvPr id="6" name="Title 5">
            <a:extLst>
              <a:ext uri="{FF2B5EF4-FFF2-40B4-BE49-F238E27FC236}">
                <a16:creationId xmlns:a16="http://schemas.microsoft.com/office/drawing/2014/main" id="{0E38204F-E148-B225-F667-B34DCA7284F6}"/>
              </a:ext>
            </a:extLst>
          </p:cNvPr>
          <p:cNvSpPr>
            <a:spLocks noGrp="1"/>
          </p:cNvSpPr>
          <p:nvPr>
            <p:ph type="title"/>
          </p:nvPr>
        </p:nvSpPr>
        <p:spPr/>
        <p:txBody>
          <a:bodyPr/>
          <a:lstStyle/>
          <a:p>
            <a:r>
              <a:rPr lang="en-US" dirty="0"/>
              <a:t>Joint efforts to ramp-up clean hydrogen financing</a:t>
            </a:r>
          </a:p>
        </p:txBody>
      </p:sp>
      <p:pic>
        <p:nvPicPr>
          <p:cNvPr id="7" name="Picture 6">
            <a:hlinkClick r:id="rId2" tooltip="Scaling Hydrogen Financing for Development | Executive Summary"/>
            <a:extLst>
              <a:ext uri="{FF2B5EF4-FFF2-40B4-BE49-F238E27FC236}">
                <a16:creationId xmlns:a16="http://schemas.microsoft.com/office/drawing/2014/main" id="{07EB5B1F-F804-B2CE-FAF6-2EF608094E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94" t="8028" r="6528" b="4668"/>
          <a:stretch/>
        </p:blipFill>
        <p:spPr>
          <a:xfrm>
            <a:off x="4662841" y="2135958"/>
            <a:ext cx="2207229" cy="3010469"/>
          </a:xfrm>
          <a:prstGeom prst="rect">
            <a:avLst/>
          </a:prstGeom>
        </p:spPr>
      </p:pic>
      <p:sp>
        <p:nvSpPr>
          <p:cNvPr id="8" name="TextBox 7">
            <a:extLst>
              <a:ext uri="{FF2B5EF4-FFF2-40B4-BE49-F238E27FC236}">
                <a16:creationId xmlns:a16="http://schemas.microsoft.com/office/drawing/2014/main" id="{1511FAFC-4E18-E3F3-07F4-B4CE657107D2}"/>
              </a:ext>
            </a:extLst>
          </p:cNvPr>
          <p:cNvSpPr txBox="1"/>
          <p:nvPr/>
        </p:nvSpPr>
        <p:spPr>
          <a:xfrm>
            <a:off x="4458345" y="5337128"/>
            <a:ext cx="2616223" cy="883832"/>
          </a:xfrm>
          <a:prstGeom prst="rect">
            <a:avLst/>
          </a:prstGeom>
          <a:noFill/>
        </p:spPr>
        <p:txBody>
          <a:bodyPr wrap="square" lIns="91440" tIns="45720" rIns="91440" bIns="45720" anchor="t">
            <a:spAutoFit/>
          </a:bodyPr>
          <a:lstStyle/>
          <a:p>
            <a:pPr algn="ctr">
              <a:lnSpc>
                <a:spcPct val="110000"/>
              </a:lnSpc>
              <a:defRPr/>
            </a:pPr>
            <a:r>
              <a:rPr lang="en-US" sz="1600" b="1" u="sng" dirty="0">
                <a:solidFill>
                  <a:schemeClr val="tx2"/>
                </a:solidFill>
                <a:latin typeface="+mj-lt"/>
                <a:hlinkClick r:id="rId4">
                  <a:extLst>
                    <a:ext uri="{A12FA001-AC4F-418D-AE19-62706E023703}">
                      <ahyp:hlinkClr xmlns:ahyp="http://schemas.microsoft.com/office/drawing/2018/hyperlinkcolor" val="tx"/>
                    </a:ext>
                  </a:extLst>
                </a:hlinkClick>
              </a:rPr>
              <a:t>Joint WB/OECD report</a:t>
            </a:r>
            <a:br>
              <a:rPr lang="en-US" sz="1600" b="1" dirty="0">
                <a:latin typeface="+mj-lt"/>
                <a:hlinkClick r:id="rId4">
                  <a:extLst>
                    <a:ext uri="{A12FA001-AC4F-418D-AE19-62706E023703}">
                      <ahyp:hlinkClr xmlns:ahyp="http://schemas.microsoft.com/office/drawing/2018/hyperlinkcolor" val="tx"/>
                    </a:ext>
                  </a:extLst>
                </a:hlinkClick>
              </a:rPr>
            </a:br>
            <a:r>
              <a:rPr lang="en-US" sz="1600" dirty="0">
                <a:solidFill>
                  <a:schemeClr val="tx2"/>
                </a:solidFill>
                <a:latin typeface="+mj-lt"/>
                <a:hlinkClick r:id="rId4">
                  <a:extLst>
                    <a:ext uri="{A12FA001-AC4F-418D-AE19-62706E023703}">
                      <ahyp:hlinkClr xmlns:ahyp="http://schemas.microsoft.com/office/drawing/2018/hyperlinkcolor" val="tx"/>
                    </a:ext>
                  </a:extLst>
                </a:hlinkClick>
              </a:rPr>
              <a:t>Scaling Hydrogen Financing for Development</a:t>
            </a:r>
            <a:endParaRPr lang="en-US" sz="1600" dirty="0">
              <a:solidFill>
                <a:schemeClr val="tx2"/>
              </a:solidFill>
              <a:latin typeface="+mj-lt"/>
              <a:cs typeface="Arial"/>
              <a:hlinkClick r:id="" action="ppaction://noaction">
                <a:extLst>
                  <a:ext uri="{A12FA001-AC4F-418D-AE19-62706E023703}">
                    <ahyp:hlinkClr xmlns:ahyp="http://schemas.microsoft.com/office/drawing/2018/hyperlinkcolor" val="tx"/>
                  </a:ext>
                </a:extLst>
              </a:hlinkClick>
            </a:endParaRPr>
          </a:p>
        </p:txBody>
      </p:sp>
      <p:sp>
        <p:nvSpPr>
          <p:cNvPr id="9" name="Rectangle: Rounded Corners 8">
            <a:extLst>
              <a:ext uri="{FF2B5EF4-FFF2-40B4-BE49-F238E27FC236}">
                <a16:creationId xmlns:a16="http://schemas.microsoft.com/office/drawing/2014/main" id="{88494514-5154-B72D-F8D0-C97E937ABED6}"/>
              </a:ext>
            </a:extLst>
          </p:cNvPr>
          <p:cNvSpPr/>
          <p:nvPr/>
        </p:nvSpPr>
        <p:spPr>
          <a:xfrm>
            <a:off x="4486145" y="1406804"/>
            <a:ext cx="2616224" cy="5891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a:cs typeface="Arial"/>
              </a:rPr>
              <a:t>2023</a:t>
            </a:r>
            <a:endParaRPr lang="en-US" b="1">
              <a:latin typeface="Arial"/>
              <a:cs typeface="Arial"/>
            </a:endParaRPr>
          </a:p>
        </p:txBody>
      </p:sp>
      <p:sp>
        <p:nvSpPr>
          <p:cNvPr id="10" name="Rectangle: Rounded Corners 9">
            <a:extLst>
              <a:ext uri="{FF2B5EF4-FFF2-40B4-BE49-F238E27FC236}">
                <a16:creationId xmlns:a16="http://schemas.microsoft.com/office/drawing/2014/main" id="{0B248C53-B9BB-C6FA-DA53-F6483540CC39}"/>
              </a:ext>
            </a:extLst>
          </p:cNvPr>
          <p:cNvSpPr/>
          <p:nvPr/>
        </p:nvSpPr>
        <p:spPr>
          <a:xfrm>
            <a:off x="672000" y="1406804"/>
            <a:ext cx="3636773" cy="5891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a:cs typeface="Arial"/>
              </a:rPr>
              <a:t>2022</a:t>
            </a:r>
            <a:endParaRPr lang="en-US" b="1">
              <a:latin typeface="Arial"/>
              <a:cs typeface="Arial"/>
            </a:endParaRPr>
          </a:p>
        </p:txBody>
      </p:sp>
      <p:pic>
        <p:nvPicPr>
          <p:cNvPr id="11" name="Picture 10" descr="A logo with blue and green text&#10;&#10;Description automatically generated">
            <a:extLst>
              <a:ext uri="{FF2B5EF4-FFF2-40B4-BE49-F238E27FC236}">
                <a16:creationId xmlns:a16="http://schemas.microsoft.com/office/drawing/2014/main" id="{0F8CA47F-DD8A-F1E0-90E0-20C383DD6BEE}"/>
              </a:ext>
            </a:extLst>
          </p:cNvPr>
          <p:cNvPicPr>
            <a:picLocks noChangeAspect="1"/>
          </p:cNvPicPr>
          <p:nvPr/>
        </p:nvPicPr>
        <p:blipFill>
          <a:blip r:embed="rId5"/>
          <a:stretch>
            <a:fillRect/>
          </a:stretch>
        </p:blipFill>
        <p:spPr>
          <a:xfrm>
            <a:off x="1598765" y="2135958"/>
            <a:ext cx="1777482" cy="1530997"/>
          </a:xfrm>
          <a:prstGeom prst="rect">
            <a:avLst/>
          </a:prstGeom>
        </p:spPr>
      </p:pic>
      <p:sp>
        <p:nvSpPr>
          <p:cNvPr id="12" name="Content Placeholder 1">
            <a:extLst>
              <a:ext uri="{FF2B5EF4-FFF2-40B4-BE49-F238E27FC236}">
                <a16:creationId xmlns:a16="http://schemas.microsoft.com/office/drawing/2014/main" id="{A7BE667D-280B-7E9E-2C7C-1E288A0A37E8}"/>
              </a:ext>
            </a:extLst>
          </p:cNvPr>
          <p:cNvSpPr txBox="1">
            <a:spLocks/>
          </p:cNvSpPr>
          <p:nvPr/>
        </p:nvSpPr>
        <p:spPr>
          <a:xfrm>
            <a:off x="671999" y="3791257"/>
            <a:ext cx="3636774" cy="2409385"/>
          </a:xfrm>
          <a:prstGeom prst="rect">
            <a:avLst/>
          </a:prstGeom>
        </p:spPr>
        <p:txBody>
          <a:bodyPr vert="horz" lIns="91440" tIns="45720" rIns="91440" bIns="45720" anchor="t">
            <a:no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j-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j-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j-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1630" indent="-341630">
              <a:lnSpc>
                <a:spcPct val="120000"/>
              </a:lnSpc>
            </a:pPr>
            <a:r>
              <a:rPr lang="en-GB" sz="1600" b="1">
                <a:solidFill>
                  <a:schemeClr val="tx2"/>
                </a:solidFill>
              </a:rPr>
              <a:t>World Bank-led </a:t>
            </a:r>
            <a:r>
              <a:rPr lang="en-GB" sz="1600"/>
              <a:t>initiative</a:t>
            </a:r>
            <a:endParaRPr lang="en-GB" sz="1600">
              <a:cs typeface="Arial"/>
            </a:endParaRPr>
          </a:p>
          <a:p>
            <a:pPr marL="341630" indent="-341630">
              <a:lnSpc>
                <a:spcPct val="120000"/>
              </a:lnSpc>
            </a:pPr>
            <a:r>
              <a:rPr lang="en-GB" sz="1600" b="1">
                <a:solidFill>
                  <a:schemeClr val="tx2"/>
                </a:solidFill>
              </a:rPr>
              <a:t>44 partners</a:t>
            </a:r>
            <a:r>
              <a:rPr lang="en-GB" sz="1600"/>
              <a:t>, including OECD</a:t>
            </a:r>
            <a:endParaRPr lang="en-GB" sz="1600">
              <a:cs typeface="Arial"/>
            </a:endParaRPr>
          </a:p>
          <a:p>
            <a:pPr marL="341630" indent="-341630">
              <a:lnSpc>
                <a:spcPct val="120000"/>
              </a:lnSpc>
            </a:pPr>
            <a:r>
              <a:rPr lang="en-GB" sz="1600" b="1">
                <a:solidFill>
                  <a:schemeClr val="tx2"/>
                </a:solidFill>
              </a:rPr>
              <a:t>OECD co-chair </a:t>
            </a:r>
            <a:br>
              <a:rPr lang="en-GB" sz="1600"/>
            </a:br>
            <a:r>
              <a:rPr lang="en-GB" sz="1600"/>
              <a:t>workstream 3 on </a:t>
            </a:r>
            <a:br>
              <a:rPr lang="en-GB" sz="1600"/>
            </a:br>
            <a:r>
              <a:rPr lang="en-US" sz="1600" b="1">
                <a:solidFill>
                  <a:schemeClr val="tx2"/>
                </a:solidFill>
              </a:rPr>
              <a:t>Investment, financing, business models and procurements.</a:t>
            </a:r>
            <a:endParaRPr lang="en-GB" sz="1600" b="1">
              <a:solidFill>
                <a:schemeClr val="tx2"/>
              </a:solidFill>
              <a:cs typeface="Arial"/>
            </a:endParaRPr>
          </a:p>
        </p:txBody>
      </p:sp>
      <p:sp>
        <p:nvSpPr>
          <p:cNvPr id="14" name="Rectangle: Rounded Corners 13">
            <a:extLst>
              <a:ext uri="{FF2B5EF4-FFF2-40B4-BE49-F238E27FC236}">
                <a16:creationId xmlns:a16="http://schemas.microsoft.com/office/drawing/2014/main" id="{1150A24A-F311-8577-1473-2BA5E0263FEA}"/>
              </a:ext>
            </a:extLst>
          </p:cNvPr>
          <p:cNvSpPr/>
          <p:nvPr/>
        </p:nvSpPr>
        <p:spPr>
          <a:xfrm>
            <a:off x="7279741" y="1406804"/>
            <a:ext cx="4496927" cy="5891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a:cs typeface="Arial"/>
              </a:rPr>
              <a:t>2024</a:t>
            </a:r>
            <a:endParaRPr lang="en-US" b="1">
              <a:latin typeface="Arial"/>
              <a:cs typeface="Arial"/>
            </a:endParaRPr>
          </a:p>
        </p:txBody>
      </p:sp>
      <p:sp>
        <p:nvSpPr>
          <p:cNvPr id="18" name="Content Placeholder 1">
            <a:extLst>
              <a:ext uri="{FF2B5EF4-FFF2-40B4-BE49-F238E27FC236}">
                <a16:creationId xmlns:a16="http://schemas.microsoft.com/office/drawing/2014/main" id="{F5624DCB-FE66-6587-0E4E-F415C7DFAEA5}"/>
              </a:ext>
            </a:extLst>
          </p:cNvPr>
          <p:cNvSpPr txBox="1">
            <a:spLocks/>
          </p:cNvSpPr>
          <p:nvPr/>
        </p:nvSpPr>
        <p:spPr>
          <a:xfrm>
            <a:off x="7279742" y="2136171"/>
            <a:ext cx="4607458" cy="4140875"/>
          </a:xfrm>
          <a:prstGeom prst="rect">
            <a:avLst/>
          </a:prstGeom>
        </p:spPr>
        <p:txBody>
          <a:bodyPr vert="horz" lIns="91440" tIns="45720" rIns="91440" bIns="45720" anchor="t">
            <a:no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j-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j-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j-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1630" indent="-341630">
              <a:lnSpc>
                <a:spcPct val="120000"/>
              </a:lnSpc>
            </a:pPr>
            <a:r>
              <a:rPr lang="en-GB" sz="1600" b="1" dirty="0">
                <a:solidFill>
                  <a:schemeClr val="tx2"/>
                </a:solidFill>
              </a:rPr>
              <a:t>10 GW initiative </a:t>
            </a:r>
            <a:r>
              <a:rPr lang="en-GB" sz="1600" dirty="0"/>
              <a:t>announced at WB/OECD report launch.</a:t>
            </a:r>
            <a:endParaRPr lang="en-GB" sz="1600" dirty="0">
              <a:cs typeface="Arial"/>
            </a:endParaRPr>
          </a:p>
          <a:p>
            <a:pPr marL="741045" lvl="1" indent="-283845">
              <a:lnSpc>
                <a:spcPct val="120000"/>
              </a:lnSpc>
              <a:spcBef>
                <a:spcPts val="0"/>
              </a:spcBef>
            </a:pPr>
            <a:r>
              <a:rPr lang="en-US" sz="1600" b="1" dirty="0">
                <a:solidFill>
                  <a:schemeClr val="tx2"/>
                </a:solidFill>
              </a:rPr>
              <a:t>Streamline Multilateral Development Banks financing </a:t>
            </a:r>
            <a:r>
              <a:rPr lang="en-US" sz="1600" dirty="0"/>
              <a:t>and unite support </a:t>
            </a:r>
            <a:endParaRPr lang="en-US" sz="1600" dirty="0">
              <a:cs typeface="Arial"/>
            </a:endParaRPr>
          </a:p>
          <a:p>
            <a:pPr marL="741045" lvl="1" indent="-283845">
              <a:lnSpc>
                <a:spcPct val="120000"/>
              </a:lnSpc>
              <a:spcBef>
                <a:spcPts val="0"/>
              </a:spcBef>
            </a:pPr>
            <a:r>
              <a:rPr lang="en-US" sz="1600" b="1" dirty="0">
                <a:solidFill>
                  <a:schemeClr val="tx2"/>
                </a:solidFill>
              </a:rPr>
              <a:t>Target &gt;10 projects</a:t>
            </a:r>
            <a:r>
              <a:rPr lang="en-US" sz="1600" dirty="0"/>
              <a:t>, </a:t>
            </a:r>
            <a:br>
              <a:rPr lang="en-US" sz="1600" dirty="0"/>
            </a:br>
            <a:r>
              <a:rPr lang="en-US" sz="1600" dirty="0"/>
              <a:t>from 100 MW to 1 GW size </a:t>
            </a:r>
            <a:br>
              <a:rPr lang="en-US" sz="1600" dirty="0"/>
            </a:br>
            <a:r>
              <a:rPr lang="en-US" sz="1600" dirty="0">
                <a:highlight>
                  <a:srgbClr val="FFFFFF"/>
                </a:highlight>
              </a:rPr>
              <a:t>(enable ~ USD 30 billion investment)</a:t>
            </a:r>
            <a:endParaRPr lang="en-GB" sz="1600" dirty="0">
              <a:highlight>
                <a:srgbClr val="FFFFFF"/>
              </a:highlight>
              <a:cs typeface="Arial"/>
            </a:endParaRPr>
          </a:p>
          <a:p>
            <a:pPr marL="341630" indent="-341630">
              <a:lnSpc>
                <a:spcPct val="120000"/>
              </a:lnSpc>
            </a:pPr>
            <a:r>
              <a:rPr lang="en-GB" sz="1600" b="1" dirty="0">
                <a:solidFill>
                  <a:schemeClr val="tx2"/>
                </a:solidFill>
              </a:rPr>
              <a:t>OECD/WB new report </a:t>
            </a:r>
            <a:r>
              <a:rPr lang="en-GB" sz="1600" dirty="0"/>
              <a:t>informing the 10 GW initiative and the Breakthrough Agenda</a:t>
            </a:r>
            <a:endParaRPr lang="en-GB" sz="1600" b="1" dirty="0">
              <a:solidFill>
                <a:schemeClr val="tx2"/>
              </a:solidFill>
              <a:cs typeface="Arial"/>
            </a:endParaRPr>
          </a:p>
        </p:txBody>
      </p:sp>
      <p:pic>
        <p:nvPicPr>
          <p:cNvPr id="13" name="Picture 12">
            <a:hlinkClick r:id="rId6"/>
            <a:extLst>
              <a:ext uri="{FF2B5EF4-FFF2-40B4-BE49-F238E27FC236}">
                <a16:creationId xmlns:a16="http://schemas.microsoft.com/office/drawing/2014/main" id="{A51C1E7B-E75E-E5CD-7979-EBCDC47A04BA}"/>
              </a:ext>
            </a:extLst>
          </p:cNvPr>
          <p:cNvPicPr>
            <a:picLocks noChangeAspect="1"/>
          </p:cNvPicPr>
          <p:nvPr/>
        </p:nvPicPr>
        <p:blipFill>
          <a:blip r:embed="rId7"/>
          <a:stretch>
            <a:fillRect/>
          </a:stretch>
        </p:blipFill>
        <p:spPr>
          <a:xfrm>
            <a:off x="7697559" y="4980668"/>
            <a:ext cx="1327205" cy="1639732"/>
          </a:xfrm>
          <a:prstGeom prst="rect">
            <a:avLst/>
          </a:prstGeom>
        </p:spPr>
      </p:pic>
      <p:sp>
        <p:nvSpPr>
          <p:cNvPr id="16" name="TextBox 15">
            <a:extLst>
              <a:ext uri="{FF2B5EF4-FFF2-40B4-BE49-F238E27FC236}">
                <a16:creationId xmlns:a16="http://schemas.microsoft.com/office/drawing/2014/main" id="{4D9BC9B3-693B-FD5E-51BB-B78F06D07AED}"/>
              </a:ext>
            </a:extLst>
          </p:cNvPr>
          <p:cNvSpPr txBox="1"/>
          <p:nvPr/>
        </p:nvSpPr>
        <p:spPr>
          <a:xfrm>
            <a:off x="9067028" y="5015704"/>
            <a:ext cx="2673919" cy="1569660"/>
          </a:xfrm>
          <a:prstGeom prst="rect">
            <a:avLst/>
          </a:prstGeom>
          <a:noFill/>
        </p:spPr>
        <p:txBody>
          <a:bodyPr wrap="square">
            <a:spAutoFit/>
          </a:bodyPr>
          <a:lstStyle/>
          <a:p>
            <a:r>
              <a:rPr lang="en-US" sz="1600" dirty="0">
                <a:solidFill>
                  <a:schemeClr val="tx2"/>
                </a:solidFill>
                <a:latin typeface="+mj-lt"/>
                <a:hlinkClick r:id="rId6">
                  <a:extLst>
                    <a:ext uri="{A12FA001-AC4F-418D-AE19-62706E023703}">
                      <ahyp:hlinkClr xmlns:ahyp="http://schemas.microsoft.com/office/drawing/2018/hyperlinkcolor" val="tx"/>
                    </a:ext>
                  </a:extLst>
                </a:hlinkClick>
              </a:rPr>
              <a:t>Leveraging De-Risking</a:t>
            </a:r>
          </a:p>
          <a:p>
            <a:r>
              <a:rPr lang="en-US" sz="1600" dirty="0">
                <a:solidFill>
                  <a:schemeClr val="tx2"/>
                </a:solidFill>
                <a:latin typeface="+mj-lt"/>
                <a:hlinkClick r:id="rId6">
                  <a:extLst>
                    <a:ext uri="{A12FA001-AC4F-418D-AE19-62706E023703}">
                      <ahyp:hlinkClr xmlns:ahyp="http://schemas.microsoft.com/office/drawing/2018/hyperlinkcolor" val="tx"/>
                    </a:ext>
                  </a:extLst>
                </a:hlinkClick>
              </a:rPr>
              <a:t>Instruments and International</a:t>
            </a:r>
          </a:p>
          <a:p>
            <a:r>
              <a:rPr lang="en-US" sz="1600" dirty="0">
                <a:solidFill>
                  <a:schemeClr val="tx2"/>
                </a:solidFill>
                <a:latin typeface="+mj-lt"/>
                <a:hlinkClick r:id="rId6">
                  <a:extLst>
                    <a:ext uri="{A12FA001-AC4F-418D-AE19-62706E023703}">
                      <ahyp:hlinkClr xmlns:ahyp="http://schemas.microsoft.com/office/drawing/2018/hyperlinkcolor" val="tx"/>
                    </a:ext>
                  </a:extLst>
                </a:hlinkClick>
              </a:rPr>
              <a:t>Co-ordination to </a:t>
            </a:r>
            <a:r>
              <a:rPr lang="en-US" sz="1600" dirty="0" err="1">
                <a:solidFill>
                  <a:schemeClr val="tx2"/>
                </a:solidFill>
                <a:latin typeface="+mj-lt"/>
                <a:hlinkClick r:id="rId6">
                  <a:extLst>
                    <a:ext uri="{A12FA001-AC4F-418D-AE19-62706E023703}">
                      <ahyp:hlinkClr xmlns:ahyp="http://schemas.microsoft.com/office/drawing/2018/hyperlinkcolor" val="tx"/>
                    </a:ext>
                  </a:extLst>
                </a:hlinkClick>
              </a:rPr>
              <a:t>Catalyse</a:t>
            </a:r>
            <a:endParaRPr lang="en-US" sz="1600" dirty="0">
              <a:solidFill>
                <a:schemeClr val="tx2"/>
              </a:solidFill>
              <a:latin typeface="+mj-lt"/>
              <a:hlinkClick r:id="rId6">
                <a:extLst>
                  <a:ext uri="{A12FA001-AC4F-418D-AE19-62706E023703}">
                    <ahyp:hlinkClr xmlns:ahyp="http://schemas.microsoft.com/office/drawing/2018/hyperlinkcolor" val="tx"/>
                  </a:ext>
                </a:extLst>
              </a:hlinkClick>
            </a:endParaRPr>
          </a:p>
          <a:p>
            <a:r>
              <a:rPr lang="en-US" sz="1600" dirty="0">
                <a:solidFill>
                  <a:schemeClr val="tx2"/>
                </a:solidFill>
                <a:latin typeface="+mj-lt"/>
                <a:hlinkClick r:id="rId6">
                  <a:extLst>
                    <a:ext uri="{A12FA001-AC4F-418D-AE19-62706E023703}">
                      <ahyp:hlinkClr xmlns:ahyp="http://schemas.microsoft.com/office/drawing/2018/hyperlinkcolor" val="tx"/>
                    </a:ext>
                  </a:extLst>
                </a:hlinkClick>
              </a:rPr>
              <a:t>Investment in Clean Hydrogen</a:t>
            </a:r>
            <a:endParaRPr lang="en-US" sz="1600" dirty="0">
              <a:solidFill>
                <a:schemeClr val="tx2"/>
              </a:solidFill>
              <a:latin typeface="+mj-lt"/>
            </a:endParaRPr>
          </a:p>
        </p:txBody>
      </p:sp>
    </p:spTree>
    <p:extLst>
      <p:ext uri="{BB962C8B-B14F-4D97-AF65-F5344CB8AC3E}">
        <p14:creationId xmlns:p14="http://schemas.microsoft.com/office/powerpoint/2010/main" val="93948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F83B6C3-1ADA-AA14-069A-D9653AD4B14B}"/>
              </a:ext>
            </a:extLst>
          </p:cNvPr>
          <p:cNvSpPr>
            <a:spLocks noGrp="1"/>
          </p:cNvSpPr>
          <p:nvPr>
            <p:ph type="sldNum" sz="quarter" idx="4"/>
          </p:nvPr>
        </p:nvSpPr>
        <p:spPr/>
        <p:txBody>
          <a:bodyPr/>
          <a:lstStyle/>
          <a:p>
            <a:fld id="{7F8ADCBE-89A5-4659-A3C7-F25B7F48E9E3}" type="slidenum">
              <a:rPr lang="en-GB" smtClean="0"/>
              <a:t>3</a:t>
            </a:fld>
            <a:endParaRPr lang="en-GB"/>
          </a:p>
        </p:txBody>
      </p:sp>
      <p:sp>
        <p:nvSpPr>
          <p:cNvPr id="6" name="Title 5">
            <a:extLst>
              <a:ext uri="{FF2B5EF4-FFF2-40B4-BE49-F238E27FC236}">
                <a16:creationId xmlns:a16="http://schemas.microsoft.com/office/drawing/2014/main" id="{0E38204F-E148-B225-F667-B34DCA7284F6}"/>
              </a:ext>
            </a:extLst>
          </p:cNvPr>
          <p:cNvSpPr>
            <a:spLocks noGrp="1"/>
          </p:cNvSpPr>
          <p:nvPr>
            <p:ph type="title"/>
          </p:nvPr>
        </p:nvSpPr>
        <p:spPr>
          <a:xfrm>
            <a:off x="1439999" y="237600"/>
            <a:ext cx="10227067" cy="1022400"/>
          </a:xfrm>
        </p:spPr>
        <p:txBody>
          <a:bodyPr/>
          <a:lstStyle/>
          <a:p>
            <a:r>
              <a:rPr lang="en-US" dirty="0"/>
              <a:t>Moving Forward: 10 GW Lighthouse Initiative</a:t>
            </a:r>
            <a:endParaRPr lang="en-GB" dirty="0"/>
          </a:p>
        </p:txBody>
      </p:sp>
      <p:pic>
        <p:nvPicPr>
          <p:cNvPr id="9" name="Picture 8">
            <a:extLst>
              <a:ext uri="{FF2B5EF4-FFF2-40B4-BE49-F238E27FC236}">
                <a16:creationId xmlns:a16="http://schemas.microsoft.com/office/drawing/2014/main" id="{1581EE7B-AA27-5F47-DD92-26556C85540F}"/>
              </a:ext>
            </a:extLst>
          </p:cNvPr>
          <p:cNvPicPr>
            <a:picLocks noChangeAspect="1"/>
          </p:cNvPicPr>
          <p:nvPr/>
        </p:nvPicPr>
        <p:blipFill>
          <a:blip r:embed="rId2" cstate="print">
            <a:alphaModFix amt="62000"/>
            <a:extLst>
              <a:ext uri="{BEBA8EAE-BF5A-486C-A8C5-ECC9F3942E4B}">
                <a14:imgProps xmlns:a14="http://schemas.microsoft.com/office/drawing/2010/main">
                  <a14:imgLayer r:embed="rId3">
                    <a14:imgEffect>
                      <a14:saturation sat="400000"/>
                    </a14:imgEffect>
                    <a14:imgEffect>
                      <a14:brightnessContrast bright="52000"/>
                    </a14:imgEffect>
                  </a14:imgLayer>
                </a14:imgProps>
              </a:ext>
              <a:ext uri="{28A0092B-C50C-407E-A947-70E740481C1C}">
                <a14:useLocalDpi xmlns:a14="http://schemas.microsoft.com/office/drawing/2010/main" val="0"/>
              </a:ext>
            </a:extLst>
          </a:blip>
          <a:stretch>
            <a:fillRect/>
          </a:stretch>
        </p:blipFill>
        <p:spPr>
          <a:xfrm>
            <a:off x="3508783" y="1519671"/>
            <a:ext cx="4135348" cy="4043659"/>
          </a:xfrm>
          <a:prstGeom prst="rect">
            <a:avLst/>
          </a:prstGeom>
        </p:spPr>
      </p:pic>
      <p:sp>
        <p:nvSpPr>
          <p:cNvPr id="10" name="TextBox 9">
            <a:extLst>
              <a:ext uri="{FF2B5EF4-FFF2-40B4-BE49-F238E27FC236}">
                <a16:creationId xmlns:a16="http://schemas.microsoft.com/office/drawing/2014/main" id="{767E3754-A647-AA5E-B55B-1CAEE1523FD3}"/>
              </a:ext>
            </a:extLst>
          </p:cNvPr>
          <p:cNvSpPr txBox="1"/>
          <p:nvPr/>
        </p:nvSpPr>
        <p:spPr>
          <a:xfrm>
            <a:off x="1037972" y="2499932"/>
            <a:ext cx="2315768" cy="646331"/>
          </a:xfrm>
          <a:prstGeom prst="rect">
            <a:avLst/>
          </a:prstGeom>
          <a:noFill/>
        </p:spPr>
        <p:txBody>
          <a:bodyPr wrap="square" lIns="91440" tIns="45720" rIns="91440" bIns="45720" rtlCol="0" anchor="t">
            <a:spAutoFit/>
          </a:bodyPr>
          <a:lstStyle/>
          <a:p>
            <a:pPr algn="r">
              <a:tabLst>
                <a:tab pos="457200" algn="l"/>
              </a:tabLst>
              <a:defRPr/>
            </a:pPr>
            <a:r>
              <a:rPr lang="en-US" b="1">
                <a:solidFill>
                  <a:schemeClr val="tx2"/>
                </a:solidFill>
                <a:latin typeface="+mj-lt"/>
                <a:ea typeface="Open Sans"/>
                <a:cs typeface="Open Sans"/>
              </a:rPr>
              <a:t>Develop</a:t>
            </a:r>
            <a:r>
              <a:rPr lang="en-US" b="1">
                <a:solidFill>
                  <a:schemeClr val="accent5">
                    <a:lumMod val="75000"/>
                  </a:schemeClr>
                </a:solidFill>
                <a:latin typeface="+mj-lt"/>
                <a:ea typeface="Open Sans"/>
                <a:cs typeface="Open Sans"/>
              </a:rPr>
              <a:t> </a:t>
            </a:r>
            <a:r>
              <a:rPr lang="en-US" b="1">
                <a:solidFill>
                  <a:srgbClr val="000000"/>
                </a:solidFill>
                <a:latin typeface="+mj-lt"/>
                <a:ea typeface="Open Sans"/>
                <a:cs typeface="Open Sans"/>
              </a:rPr>
              <a:t>a knowledge hub</a:t>
            </a:r>
            <a:endParaRPr lang="en-US" b="1">
              <a:solidFill>
                <a:srgbClr val="000000"/>
              </a:solidFill>
              <a:latin typeface="+mj-lt"/>
              <a:cs typeface="Calibri"/>
            </a:endParaRPr>
          </a:p>
        </p:txBody>
      </p:sp>
      <p:sp>
        <p:nvSpPr>
          <p:cNvPr id="11" name="TextBox 10">
            <a:extLst>
              <a:ext uri="{FF2B5EF4-FFF2-40B4-BE49-F238E27FC236}">
                <a16:creationId xmlns:a16="http://schemas.microsoft.com/office/drawing/2014/main" id="{B8F0E68D-BB5B-3A27-FD72-265E0461F086}"/>
              </a:ext>
            </a:extLst>
          </p:cNvPr>
          <p:cNvSpPr txBox="1"/>
          <p:nvPr/>
        </p:nvSpPr>
        <p:spPr>
          <a:xfrm>
            <a:off x="3226397" y="5690352"/>
            <a:ext cx="4523255" cy="646331"/>
          </a:xfrm>
          <a:prstGeom prst="rect">
            <a:avLst/>
          </a:prstGeom>
          <a:noFill/>
        </p:spPr>
        <p:txBody>
          <a:bodyPr wrap="square" lIns="91440" tIns="45720" rIns="91440" bIns="45720" rtlCol="0" anchor="t">
            <a:spAutoFit/>
          </a:bodyPr>
          <a:lstStyle/>
          <a:p>
            <a:pPr algn="ctr">
              <a:tabLst>
                <a:tab pos="457200" algn="l"/>
              </a:tabLst>
              <a:defRPr/>
            </a:pPr>
            <a:r>
              <a:rPr lang="en-US" b="1">
                <a:solidFill>
                  <a:schemeClr val="tx2"/>
                </a:solidFill>
                <a:latin typeface="+mj-lt"/>
                <a:ea typeface="Open Sans"/>
                <a:cs typeface="Open Sans"/>
              </a:rPr>
              <a:t>Deploy policy, regulatory, and financing</a:t>
            </a:r>
            <a:r>
              <a:rPr lang="en-US" b="1">
                <a:solidFill>
                  <a:srgbClr val="000000"/>
                </a:solidFill>
                <a:latin typeface="+mj-lt"/>
                <a:ea typeface="Open Sans"/>
                <a:cs typeface="Open Sans"/>
              </a:rPr>
              <a:t> de-risking mechanisms</a:t>
            </a:r>
            <a:endParaRPr lang="en-US">
              <a:solidFill>
                <a:srgbClr val="000000"/>
              </a:solidFill>
              <a:latin typeface="+mj-lt"/>
            </a:endParaRPr>
          </a:p>
        </p:txBody>
      </p:sp>
      <p:sp>
        <p:nvSpPr>
          <p:cNvPr id="12" name="TextBox 11">
            <a:extLst>
              <a:ext uri="{FF2B5EF4-FFF2-40B4-BE49-F238E27FC236}">
                <a16:creationId xmlns:a16="http://schemas.microsoft.com/office/drawing/2014/main" id="{F020FF58-1396-9B00-1602-A17687CC29C4}"/>
              </a:ext>
            </a:extLst>
          </p:cNvPr>
          <p:cNvSpPr txBox="1"/>
          <p:nvPr/>
        </p:nvSpPr>
        <p:spPr>
          <a:xfrm>
            <a:off x="6183308" y="1516588"/>
            <a:ext cx="3755066" cy="646331"/>
          </a:xfrm>
          <a:prstGeom prst="rect">
            <a:avLst/>
          </a:prstGeom>
          <a:noFill/>
        </p:spPr>
        <p:txBody>
          <a:bodyPr wrap="square" lIns="91440" tIns="45720" rIns="91440" bIns="45720" rtlCol="0" anchor="t">
            <a:spAutoFit/>
          </a:bodyPr>
          <a:lstStyle/>
          <a:p>
            <a:pPr>
              <a:tabLst>
                <a:tab pos="457200" algn="l"/>
              </a:tabLst>
              <a:defRPr/>
            </a:pPr>
            <a:r>
              <a:rPr lang="en-US" b="1" dirty="0">
                <a:solidFill>
                  <a:schemeClr val="tx2"/>
                </a:solidFill>
                <a:latin typeface="+mj-lt"/>
                <a:ea typeface="Open Sans"/>
                <a:cs typeface="Open Sans"/>
              </a:rPr>
              <a:t>Coordinate</a:t>
            </a:r>
            <a:r>
              <a:rPr lang="en-US" b="1" dirty="0">
                <a:solidFill>
                  <a:schemeClr val="accent5">
                    <a:lumMod val="75000"/>
                  </a:schemeClr>
                </a:solidFill>
                <a:latin typeface="+mj-lt"/>
                <a:ea typeface="Open Sans"/>
                <a:cs typeface="Open Sans"/>
              </a:rPr>
              <a:t> </a:t>
            </a:r>
            <a:r>
              <a:rPr lang="en-US" b="1" dirty="0">
                <a:solidFill>
                  <a:srgbClr val="000000"/>
                </a:solidFill>
                <a:latin typeface="+mj-lt"/>
                <a:ea typeface="Open Sans"/>
                <a:cs typeface="Open Sans"/>
              </a:rPr>
              <a:t>among participating institutions</a:t>
            </a:r>
            <a:endParaRPr lang="en-US" dirty="0">
              <a:solidFill>
                <a:srgbClr val="000000"/>
              </a:solidFill>
              <a:latin typeface="+mj-lt"/>
              <a:cs typeface="Calibri" panose="020F0502020204030204"/>
            </a:endParaRPr>
          </a:p>
        </p:txBody>
      </p:sp>
      <p:pic>
        <p:nvPicPr>
          <p:cNvPr id="13" name="Picture 12">
            <a:extLst>
              <a:ext uri="{FF2B5EF4-FFF2-40B4-BE49-F238E27FC236}">
                <a16:creationId xmlns:a16="http://schemas.microsoft.com/office/drawing/2014/main" id="{3E94CE76-89AA-9B10-494D-FCD948041916}"/>
              </a:ext>
            </a:extLst>
          </p:cNvPr>
          <p:cNvPicPr>
            <a:picLocks noChangeAspect="1"/>
          </p:cNvPicPr>
          <p:nvPr/>
        </p:nvPicPr>
        <p:blipFill>
          <a:blip r:embed="rId4"/>
          <a:stretch>
            <a:fillRect/>
          </a:stretch>
        </p:blipFill>
        <p:spPr>
          <a:xfrm>
            <a:off x="6599773" y="2347143"/>
            <a:ext cx="1310833" cy="1154511"/>
          </a:xfrm>
          <a:prstGeom prst="rect">
            <a:avLst/>
          </a:prstGeom>
        </p:spPr>
      </p:pic>
      <p:pic>
        <p:nvPicPr>
          <p:cNvPr id="14" name="Picture 13" descr="A hand with gears and a diagram&#10;&#10;Description automatically generated">
            <a:extLst>
              <a:ext uri="{FF2B5EF4-FFF2-40B4-BE49-F238E27FC236}">
                <a16:creationId xmlns:a16="http://schemas.microsoft.com/office/drawing/2014/main" id="{074A6A5F-79A5-1EEA-EB9D-3A98743CB90F}"/>
              </a:ext>
            </a:extLst>
          </p:cNvPr>
          <p:cNvPicPr>
            <a:picLocks noChangeAspect="1"/>
          </p:cNvPicPr>
          <p:nvPr/>
        </p:nvPicPr>
        <p:blipFill>
          <a:blip r:embed="rId5"/>
          <a:stretch>
            <a:fillRect/>
          </a:stretch>
        </p:blipFill>
        <p:spPr>
          <a:xfrm>
            <a:off x="4940953" y="4287576"/>
            <a:ext cx="1223368" cy="1461374"/>
          </a:xfrm>
          <a:prstGeom prst="rect">
            <a:avLst/>
          </a:prstGeom>
          <a:ln>
            <a:noFill/>
          </a:ln>
        </p:spPr>
      </p:pic>
      <p:sp>
        <p:nvSpPr>
          <p:cNvPr id="15" name="TextBox 14">
            <a:extLst>
              <a:ext uri="{FF2B5EF4-FFF2-40B4-BE49-F238E27FC236}">
                <a16:creationId xmlns:a16="http://schemas.microsoft.com/office/drawing/2014/main" id="{47CBA70D-C253-F2B0-B3C9-590A30C6571B}"/>
              </a:ext>
            </a:extLst>
          </p:cNvPr>
          <p:cNvSpPr txBox="1"/>
          <p:nvPr/>
        </p:nvSpPr>
        <p:spPr>
          <a:xfrm>
            <a:off x="7913918" y="4584338"/>
            <a:ext cx="3133575" cy="1200329"/>
          </a:xfrm>
          <a:prstGeom prst="rect">
            <a:avLst/>
          </a:prstGeom>
          <a:noFill/>
        </p:spPr>
        <p:txBody>
          <a:bodyPr wrap="square" lIns="91440" tIns="45720" rIns="91440" bIns="45720" rtlCol="0" anchor="t">
            <a:spAutoFit/>
          </a:bodyPr>
          <a:lstStyle/>
          <a:p>
            <a:pPr>
              <a:tabLst>
                <a:tab pos="457200" algn="l"/>
              </a:tabLst>
              <a:defRPr/>
            </a:pPr>
            <a:r>
              <a:rPr lang="en-US" b="1">
                <a:solidFill>
                  <a:schemeClr val="tx2"/>
                </a:solidFill>
                <a:latin typeface="+mj-lt"/>
                <a:ea typeface="Open Sans"/>
                <a:cs typeface="Open Sans"/>
              </a:rPr>
              <a:t>Identify and propose </a:t>
            </a:r>
            <a:r>
              <a:rPr lang="en-US" b="1">
                <a:solidFill>
                  <a:srgbClr val="000000"/>
                </a:solidFill>
                <a:latin typeface="+mj-lt"/>
                <a:ea typeface="Open Sans"/>
                <a:cs typeface="Open Sans"/>
              </a:rPr>
              <a:t>financial and non-financial solutions to manage risks and barriers</a:t>
            </a:r>
            <a:endParaRPr lang="en-US">
              <a:solidFill>
                <a:srgbClr val="000000"/>
              </a:solidFill>
              <a:latin typeface="+mj-lt"/>
            </a:endParaRPr>
          </a:p>
        </p:txBody>
      </p:sp>
      <p:sp>
        <p:nvSpPr>
          <p:cNvPr id="16" name="TextBox 15">
            <a:extLst>
              <a:ext uri="{FF2B5EF4-FFF2-40B4-BE49-F238E27FC236}">
                <a16:creationId xmlns:a16="http://schemas.microsoft.com/office/drawing/2014/main" id="{4C20C213-D5A5-51C7-0BC0-93110FF99038}"/>
              </a:ext>
            </a:extLst>
          </p:cNvPr>
          <p:cNvSpPr txBox="1"/>
          <p:nvPr/>
        </p:nvSpPr>
        <p:spPr>
          <a:xfrm>
            <a:off x="4497032" y="3175504"/>
            <a:ext cx="2190390" cy="954107"/>
          </a:xfrm>
          <a:prstGeom prst="rect">
            <a:avLst/>
          </a:prstGeom>
          <a:noFill/>
        </p:spPr>
        <p:txBody>
          <a:bodyPr wrap="square" lIns="91440" tIns="45720" rIns="91440" bIns="45720" anchor="t">
            <a:spAutoFit/>
          </a:bodyPr>
          <a:lstStyle/>
          <a:p>
            <a:pPr algn="ctr"/>
            <a:r>
              <a:rPr lang="en-US" sz="2800" b="1">
                <a:solidFill>
                  <a:srgbClr val="002060"/>
                </a:solidFill>
                <a:latin typeface="Open Sans"/>
                <a:ea typeface="Open Sans"/>
                <a:cs typeface="Open Sans"/>
              </a:rPr>
              <a:t>CORE</a:t>
            </a:r>
            <a:endParaRPr kumimoji="0" lang="en-US" sz="2800" b="1" i="0" u="none" strike="noStrike" kern="1200" cap="none" spc="0" normalizeH="0" baseline="0" noProof="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gn="ctr"/>
            <a:r>
              <a:rPr lang="en-US" sz="2800" b="1">
                <a:solidFill>
                  <a:srgbClr val="002060"/>
                </a:solidFill>
                <a:latin typeface="Open Sans"/>
                <a:ea typeface="Open Sans"/>
                <a:cs typeface="Open Sans"/>
              </a:rPr>
              <a:t>ACTIVITIES</a:t>
            </a:r>
            <a:endParaRPr lang="en-US"/>
          </a:p>
        </p:txBody>
      </p:sp>
      <p:sp>
        <p:nvSpPr>
          <p:cNvPr id="17" name="TextBox 16">
            <a:extLst>
              <a:ext uri="{FF2B5EF4-FFF2-40B4-BE49-F238E27FC236}">
                <a16:creationId xmlns:a16="http://schemas.microsoft.com/office/drawing/2014/main" id="{71A1CDF1-1A21-1FBF-E86F-7F43E4C649CD}"/>
              </a:ext>
            </a:extLst>
          </p:cNvPr>
          <p:cNvSpPr txBox="1"/>
          <p:nvPr/>
        </p:nvSpPr>
        <p:spPr>
          <a:xfrm>
            <a:off x="8064000" y="2376373"/>
            <a:ext cx="328409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latin typeface="+mj-lt"/>
                <a:ea typeface="Open Sans"/>
                <a:cs typeface="Open Sans"/>
              </a:rPr>
              <a:t>Identify </a:t>
            </a:r>
            <a:r>
              <a:rPr lang="en-US" b="1" dirty="0">
                <a:solidFill>
                  <a:srgbClr val="000000"/>
                </a:solidFill>
                <a:latin typeface="+mj-lt"/>
                <a:ea typeface="Open Sans"/>
                <a:cs typeface="Open Sans"/>
              </a:rPr>
              <a:t>a viable pipeline of large-scale clean hydrogen projects</a:t>
            </a:r>
            <a:endParaRPr lang="en-US" dirty="0">
              <a:solidFill>
                <a:srgbClr val="000000"/>
              </a:solidFill>
              <a:latin typeface="+mj-lt"/>
              <a:ea typeface="Open Sans"/>
              <a:cs typeface="Calibri" panose="020F0502020204030204"/>
            </a:endParaRPr>
          </a:p>
        </p:txBody>
      </p:sp>
      <p:pic>
        <p:nvPicPr>
          <p:cNvPr id="18" name="Picture 17" descr="A group of hands connecting puzzle pieces&#10;&#10;Description automatically generated">
            <a:extLst>
              <a:ext uri="{FF2B5EF4-FFF2-40B4-BE49-F238E27FC236}">
                <a16:creationId xmlns:a16="http://schemas.microsoft.com/office/drawing/2014/main" id="{7456368D-5DF2-638E-6751-7893C0E73F2F}"/>
              </a:ext>
            </a:extLst>
          </p:cNvPr>
          <p:cNvPicPr>
            <a:picLocks noChangeAspect="1"/>
          </p:cNvPicPr>
          <p:nvPr/>
        </p:nvPicPr>
        <p:blipFill>
          <a:blip r:embed="rId6"/>
          <a:stretch>
            <a:fillRect/>
          </a:stretch>
        </p:blipFill>
        <p:spPr>
          <a:xfrm>
            <a:off x="3419418" y="2307712"/>
            <a:ext cx="1159709" cy="1142254"/>
          </a:xfrm>
          <a:prstGeom prst="rect">
            <a:avLst/>
          </a:prstGeom>
        </p:spPr>
      </p:pic>
      <p:pic>
        <p:nvPicPr>
          <p:cNvPr id="19" name="Picture 18" descr="A hands holding a paper and a globe&#10;&#10;Description automatically generated">
            <a:extLst>
              <a:ext uri="{FF2B5EF4-FFF2-40B4-BE49-F238E27FC236}">
                <a16:creationId xmlns:a16="http://schemas.microsoft.com/office/drawing/2014/main" id="{513A05E3-7607-E432-CDA3-6736CF851A5D}"/>
              </a:ext>
            </a:extLst>
          </p:cNvPr>
          <p:cNvPicPr>
            <a:picLocks noChangeAspect="1"/>
          </p:cNvPicPr>
          <p:nvPr/>
        </p:nvPicPr>
        <p:blipFill>
          <a:blip r:embed="rId7"/>
          <a:stretch>
            <a:fillRect/>
          </a:stretch>
        </p:blipFill>
        <p:spPr>
          <a:xfrm>
            <a:off x="6673062" y="3819406"/>
            <a:ext cx="1164253" cy="1328464"/>
          </a:xfrm>
          <a:prstGeom prst="rect">
            <a:avLst/>
          </a:prstGeom>
        </p:spPr>
      </p:pic>
      <p:pic>
        <p:nvPicPr>
          <p:cNvPr id="20" name="Picture 19" descr="A globe with arrows around it&#10;&#10;Description automatically generated">
            <a:extLst>
              <a:ext uri="{FF2B5EF4-FFF2-40B4-BE49-F238E27FC236}">
                <a16:creationId xmlns:a16="http://schemas.microsoft.com/office/drawing/2014/main" id="{D24F2A09-2E3E-3495-8A78-5881E4F0084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212041" y="3762897"/>
            <a:ext cx="1216431" cy="1228068"/>
          </a:xfrm>
          <a:prstGeom prst="rect">
            <a:avLst/>
          </a:prstGeom>
        </p:spPr>
      </p:pic>
      <p:pic>
        <p:nvPicPr>
          <p:cNvPr id="22" name="Picture 21">
            <a:extLst>
              <a:ext uri="{FF2B5EF4-FFF2-40B4-BE49-F238E27FC236}">
                <a16:creationId xmlns:a16="http://schemas.microsoft.com/office/drawing/2014/main" id="{CA856A2C-659F-C2E3-44F0-951325A89464}"/>
              </a:ext>
            </a:extLst>
          </p:cNvPr>
          <p:cNvPicPr>
            <a:picLocks noChangeAspect="1"/>
          </p:cNvPicPr>
          <p:nvPr/>
        </p:nvPicPr>
        <p:blipFill>
          <a:blip r:embed="rId9"/>
          <a:stretch>
            <a:fillRect/>
          </a:stretch>
        </p:blipFill>
        <p:spPr>
          <a:xfrm>
            <a:off x="5025516" y="1348690"/>
            <a:ext cx="1099224" cy="1080697"/>
          </a:xfrm>
          <a:prstGeom prst="rect">
            <a:avLst/>
          </a:prstGeom>
        </p:spPr>
      </p:pic>
      <p:sp>
        <p:nvSpPr>
          <p:cNvPr id="24" name="TextBox 23">
            <a:extLst>
              <a:ext uri="{FF2B5EF4-FFF2-40B4-BE49-F238E27FC236}">
                <a16:creationId xmlns:a16="http://schemas.microsoft.com/office/drawing/2014/main" id="{10485951-394B-211E-441D-4CDC0D330790}"/>
              </a:ext>
            </a:extLst>
          </p:cNvPr>
          <p:cNvSpPr txBox="1"/>
          <p:nvPr/>
        </p:nvSpPr>
        <p:spPr>
          <a:xfrm>
            <a:off x="271959" y="4229580"/>
            <a:ext cx="2987929" cy="646331"/>
          </a:xfrm>
          <a:prstGeom prst="rect">
            <a:avLst/>
          </a:prstGeom>
          <a:noFill/>
        </p:spPr>
        <p:txBody>
          <a:bodyPr wrap="square" lIns="91440" tIns="45720" rIns="91440" bIns="45720" anchor="t">
            <a:spAutoFit/>
          </a:bodyPr>
          <a:lstStyle/>
          <a:p>
            <a:pPr algn="r">
              <a:tabLst>
                <a:tab pos="457200" algn="l"/>
              </a:tabLst>
              <a:defRPr/>
            </a:pPr>
            <a:r>
              <a:rPr lang="en-US" b="1">
                <a:solidFill>
                  <a:schemeClr val="tx2"/>
                </a:solidFill>
                <a:latin typeface="+mj-lt"/>
                <a:ea typeface="Open Sans"/>
                <a:cs typeface="Open Sans"/>
              </a:rPr>
              <a:t>Apply</a:t>
            </a:r>
            <a:r>
              <a:rPr lang="en-US" b="1">
                <a:solidFill>
                  <a:srgbClr val="000000"/>
                </a:solidFill>
                <a:latin typeface="+mj-lt"/>
                <a:ea typeface="Open Sans"/>
                <a:cs typeface="Open Sans"/>
              </a:rPr>
              <a:t> concessional and climate financing</a:t>
            </a:r>
            <a:endParaRPr lang="en-US">
              <a:solidFill>
                <a:srgbClr val="000000"/>
              </a:solidFill>
              <a:latin typeface="+mj-lt"/>
            </a:endParaRPr>
          </a:p>
        </p:txBody>
      </p:sp>
      <p:sp>
        <p:nvSpPr>
          <p:cNvPr id="2" name="Date Placeholder 2">
            <a:extLst>
              <a:ext uri="{FF2B5EF4-FFF2-40B4-BE49-F238E27FC236}">
                <a16:creationId xmlns:a16="http://schemas.microsoft.com/office/drawing/2014/main" id="{148F972F-5292-DF9F-F6DD-4E82E7BFD034}"/>
              </a:ext>
            </a:extLst>
          </p:cNvPr>
          <p:cNvSpPr>
            <a:spLocks noGrp="1"/>
          </p:cNvSpPr>
          <p:nvPr>
            <p:ph type="dt" sz="half" idx="2"/>
          </p:nvPr>
        </p:nvSpPr>
        <p:spPr>
          <a:xfrm>
            <a:off x="537600" y="6471234"/>
            <a:ext cx="1200000" cy="244800"/>
          </a:xfrm>
        </p:spPr>
        <p:txBody>
          <a:bodyPr/>
          <a:lstStyle/>
          <a:p>
            <a:r>
              <a:rPr lang="en-US" dirty="0"/>
              <a:t>11 February 2025</a:t>
            </a:r>
            <a:endParaRPr lang="en-GB" dirty="0"/>
          </a:p>
        </p:txBody>
      </p:sp>
      <p:sp>
        <p:nvSpPr>
          <p:cNvPr id="7" name="Footer Placeholder 3">
            <a:extLst>
              <a:ext uri="{FF2B5EF4-FFF2-40B4-BE49-F238E27FC236}">
                <a16:creationId xmlns:a16="http://schemas.microsoft.com/office/drawing/2014/main" id="{CD5FCAB6-A5D7-018A-3581-722CD8DFD991}"/>
              </a:ext>
            </a:extLst>
          </p:cNvPr>
          <p:cNvSpPr>
            <a:spLocks noGrp="1"/>
          </p:cNvSpPr>
          <p:nvPr>
            <p:ph type="ftr" sz="quarter" idx="3"/>
          </p:nvPr>
        </p:nvSpPr>
        <p:spPr>
          <a:xfrm>
            <a:off x="1824000" y="6471234"/>
            <a:ext cx="6045857" cy="244800"/>
          </a:xfrm>
        </p:spPr>
        <p:txBody>
          <a:bodyPr/>
          <a:lstStyle/>
          <a:p>
            <a:r>
              <a:rPr lang="en-US" dirty="0"/>
              <a:t>ESMAP Webinar</a:t>
            </a:r>
            <a:endParaRPr lang="en-GB" dirty="0"/>
          </a:p>
        </p:txBody>
      </p:sp>
    </p:spTree>
    <p:extLst>
      <p:ext uri="{BB962C8B-B14F-4D97-AF65-F5344CB8AC3E}">
        <p14:creationId xmlns:p14="http://schemas.microsoft.com/office/powerpoint/2010/main" val="121491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2270CD-9327-1F23-17D3-5F6E557A25B3}"/>
              </a:ext>
            </a:extLst>
          </p:cNvPr>
          <p:cNvSpPr>
            <a:spLocks noGrp="1"/>
          </p:cNvSpPr>
          <p:nvPr>
            <p:ph idx="1"/>
          </p:nvPr>
        </p:nvSpPr>
        <p:spPr>
          <a:xfrm>
            <a:off x="623999" y="1391477"/>
            <a:ext cx="11043067" cy="4929809"/>
          </a:xfrm>
        </p:spPr>
        <p:txBody>
          <a:bodyPr wrap="square">
            <a:noAutofit/>
          </a:bodyPr>
          <a:lstStyle/>
          <a:p>
            <a:pPr>
              <a:lnSpc>
                <a:spcPct val="110000"/>
              </a:lnSpc>
              <a:spcBef>
                <a:spcPts val="0"/>
              </a:spcBef>
              <a:spcAft>
                <a:spcPts val="600"/>
              </a:spcAft>
              <a:buClr>
                <a:schemeClr val="tx2"/>
              </a:buClr>
            </a:pPr>
            <a:r>
              <a:rPr lang="en-US" sz="1800" dirty="0"/>
              <a:t>The key findings of the report directly </a:t>
            </a:r>
            <a:r>
              <a:rPr lang="en-US" sz="1800" b="1" dirty="0">
                <a:solidFill>
                  <a:schemeClr val="tx2"/>
                </a:solidFill>
              </a:rPr>
              <a:t>inform key international initiatives</a:t>
            </a:r>
          </a:p>
          <a:p>
            <a:pPr lvl="1">
              <a:lnSpc>
                <a:spcPct val="110000"/>
              </a:lnSpc>
              <a:spcBef>
                <a:spcPts val="0"/>
              </a:spcBef>
              <a:spcAft>
                <a:spcPts val="600"/>
              </a:spcAft>
              <a:buClr>
                <a:schemeClr val="tx2"/>
              </a:buClr>
              <a:buFont typeface="Wingdings" panose="05000000000000000000" pitchFamily="2" charset="2"/>
              <a:buChar char="§"/>
            </a:pPr>
            <a:r>
              <a:rPr lang="en-US" sz="1600" dirty="0"/>
              <a:t>Support</a:t>
            </a:r>
            <a:r>
              <a:rPr lang="en-US" sz="1600" dirty="0">
                <a:solidFill>
                  <a:schemeClr val="tx2"/>
                </a:solidFill>
              </a:rPr>
              <a:t> Breakthrough Agenda</a:t>
            </a:r>
            <a:r>
              <a:rPr lang="en-US" sz="1600" dirty="0"/>
              <a:t>’s priority action to enhance finance and support mechanisms (with WB &amp; UNIDO)</a:t>
            </a:r>
          </a:p>
          <a:p>
            <a:pPr lvl="1">
              <a:lnSpc>
                <a:spcPct val="110000"/>
              </a:lnSpc>
              <a:spcBef>
                <a:spcPts val="0"/>
              </a:spcBef>
              <a:spcAft>
                <a:spcPts val="1200"/>
              </a:spcAft>
              <a:buClr>
                <a:schemeClr val="tx2"/>
              </a:buClr>
              <a:buFont typeface="Wingdings" panose="05000000000000000000" pitchFamily="2" charset="2"/>
              <a:buChar char="§"/>
            </a:pPr>
            <a:r>
              <a:rPr lang="en-US" sz="1600" dirty="0"/>
              <a:t>Identify key priorities for </a:t>
            </a:r>
            <a:r>
              <a:rPr lang="en-US" sz="1600" dirty="0">
                <a:solidFill>
                  <a:schemeClr val="tx2"/>
                </a:solidFill>
              </a:rPr>
              <a:t>World Bank's 10 GW Lighthouse Initiative</a:t>
            </a:r>
          </a:p>
          <a:p>
            <a:pPr>
              <a:lnSpc>
                <a:spcPct val="110000"/>
              </a:lnSpc>
              <a:spcBef>
                <a:spcPts val="0"/>
              </a:spcBef>
              <a:spcAft>
                <a:spcPts val="600"/>
              </a:spcAft>
              <a:buClr>
                <a:schemeClr val="tx2"/>
              </a:buClr>
            </a:pPr>
            <a:r>
              <a:rPr lang="en-US" sz="1800" b="1" dirty="0">
                <a:solidFill>
                  <a:schemeClr val="tx2"/>
                </a:solidFill>
              </a:rPr>
              <a:t>Effective de-risking strategies require a combination of instruments </a:t>
            </a:r>
          </a:p>
          <a:p>
            <a:pPr lvl="1">
              <a:lnSpc>
                <a:spcPct val="110000"/>
              </a:lnSpc>
              <a:spcBef>
                <a:spcPts val="0"/>
              </a:spcBef>
              <a:spcAft>
                <a:spcPts val="600"/>
              </a:spcAft>
              <a:buClr>
                <a:schemeClr val="tx2"/>
              </a:buClr>
            </a:pPr>
            <a:r>
              <a:rPr lang="en-US" sz="1600" dirty="0"/>
              <a:t>From the investor survey carried out for this report, the </a:t>
            </a:r>
            <a:r>
              <a:rPr lang="en-US" sz="1600" dirty="0">
                <a:solidFill>
                  <a:schemeClr val="tx2"/>
                </a:solidFill>
              </a:rPr>
              <a:t>most relevant instruments to attract investment </a:t>
            </a:r>
            <a:r>
              <a:rPr lang="en-US" sz="1600" dirty="0"/>
              <a:t>are: </a:t>
            </a:r>
            <a:r>
              <a:rPr lang="en-US" sz="1600" b="1" i="1" dirty="0"/>
              <a:t>Contracts for Difference; Offtake guarantees; Political risk insurances; Foreign currency guarantees; Technology performance guarantees</a:t>
            </a:r>
          </a:p>
          <a:p>
            <a:pPr lvl="1">
              <a:lnSpc>
                <a:spcPct val="110000"/>
              </a:lnSpc>
              <a:spcBef>
                <a:spcPts val="0"/>
              </a:spcBef>
              <a:spcAft>
                <a:spcPts val="1200"/>
              </a:spcAft>
              <a:buClr>
                <a:schemeClr val="tx2"/>
              </a:buClr>
              <a:buFont typeface="Wingdings" panose="05000000000000000000" pitchFamily="2" charset="2"/>
              <a:buChar char="§"/>
            </a:pPr>
            <a:r>
              <a:rPr lang="en-US" sz="1600" dirty="0"/>
              <a:t>Yet, there is </a:t>
            </a:r>
            <a:r>
              <a:rPr lang="en-US" sz="1600" dirty="0">
                <a:solidFill>
                  <a:schemeClr val="tx2"/>
                </a:solidFill>
              </a:rPr>
              <a:t>no one-size-fits-all solution</a:t>
            </a:r>
            <a:r>
              <a:rPr lang="en-US" sz="1600" dirty="0"/>
              <a:t>: instruments must be packaged to (i) balance the project’s risk-return profile; and (ii) avoid overlaps that could make instruments redundant and increase the overall cost.</a:t>
            </a:r>
          </a:p>
          <a:p>
            <a:pPr>
              <a:lnSpc>
                <a:spcPct val="110000"/>
              </a:lnSpc>
              <a:spcBef>
                <a:spcPts val="0"/>
              </a:spcBef>
              <a:spcAft>
                <a:spcPts val="1200"/>
              </a:spcAft>
              <a:buClr>
                <a:schemeClr val="tx2"/>
              </a:buClr>
              <a:buFont typeface="Wingdings" panose="05000000000000000000" pitchFamily="2" charset="2"/>
              <a:buChar char="§"/>
            </a:pPr>
            <a:r>
              <a:rPr lang="en-US" sz="1800" b="1" dirty="0">
                <a:solidFill>
                  <a:schemeClr val="tx2"/>
                </a:solidFill>
              </a:rPr>
              <a:t>The risk mitigation strategies must come with enabling conditions that create a conducive environment for investors </a:t>
            </a:r>
            <a:r>
              <a:rPr lang="en-US" sz="1600" dirty="0"/>
              <a:t>(e.g. access to infrastructure, demand creation mechanism)</a:t>
            </a:r>
          </a:p>
          <a:p>
            <a:pPr>
              <a:lnSpc>
                <a:spcPct val="110000"/>
              </a:lnSpc>
              <a:spcBef>
                <a:spcPts val="0"/>
              </a:spcBef>
              <a:spcAft>
                <a:spcPts val="1200"/>
              </a:spcAft>
              <a:buClr>
                <a:schemeClr val="tx2"/>
              </a:buClr>
              <a:buFont typeface="Wingdings" panose="05000000000000000000" pitchFamily="2" charset="2"/>
              <a:buChar char="§"/>
            </a:pPr>
            <a:r>
              <a:rPr lang="en-US" sz="1800" b="1" dirty="0">
                <a:solidFill>
                  <a:schemeClr val="tx2"/>
                </a:solidFill>
              </a:rPr>
              <a:t>International partnerships and co-ordination mechanisms are essential to scale clean hydrogen financing</a:t>
            </a:r>
            <a:endParaRPr lang="en-US" sz="1800" dirty="0">
              <a:solidFill>
                <a:schemeClr val="tx2"/>
              </a:solidFill>
            </a:endParaRPr>
          </a:p>
        </p:txBody>
      </p:sp>
      <p:sp>
        <p:nvSpPr>
          <p:cNvPr id="5" name="Slide Number Placeholder 4">
            <a:extLst>
              <a:ext uri="{FF2B5EF4-FFF2-40B4-BE49-F238E27FC236}">
                <a16:creationId xmlns:a16="http://schemas.microsoft.com/office/drawing/2014/main" id="{7D019167-4CE7-6B01-AAD8-ACF5CE686CF6}"/>
              </a:ext>
            </a:extLst>
          </p:cNvPr>
          <p:cNvSpPr>
            <a:spLocks noGrp="1"/>
          </p:cNvSpPr>
          <p:nvPr>
            <p:ph type="sldNum" sz="quarter" idx="4"/>
          </p:nvPr>
        </p:nvSpPr>
        <p:spPr/>
        <p:txBody>
          <a:bodyPr/>
          <a:lstStyle/>
          <a:p>
            <a:fld id="{7F8ADCBE-89A5-4659-A3C7-F25B7F48E9E3}" type="slidenum">
              <a:rPr lang="en-GB" smtClean="0"/>
              <a:t>4</a:t>
            </a:fld>
            <a:endParaRPr lang="en-GB"/>
          </a:p>
        </p:txBody>
      </p:sp>
      <p:sp>
        <p:nvSpPr>
          <p:cNvPr id="6" name="Title 5">
            <a:extLst>
              <a:ext uri="{FF2B5EF4-FFF2-40B4-BE49-F238E27FC236}">
                <a16:creationId xmlns:a16="http://schemas.microsoft.com/office/drawing/2014/main" id="{B920D055-AB31-DA98-98DB-0B39346B9F3D}"/>
              </a:ext>
            </a:extLst>
          </p:cNvPr>
          <p:cNvSpPr>
            <a:spLocks noGrp="1"/>
          </p:cNvSpPr>
          <p:nvPr>
            <p:ph type="title"/>
          </p:nvPr>
        </p:nvSpPr>
        <p:spPr/>
        <p:txBody>
          <a:bodyPr/>
          <a:lstStyle/>
          <a:p>
            <a:r>
              <a:rPr lang="en-GB" dirty="0"/>
              <a:t>Key messages</a:t>
            </a:r>
            <a:endParaRPr lang="en-US" dirty="0"/>
          </a:p>
        </p:txBody>
      </p:sp>
      <p:sp>
        <p:nvSpPr>
          <p:cNvPr id="7" name="Date Placeholder 2">
            <a:extLst>
              <a:ext uri="{FF2B5EF4-FFF2-40B4-BE49-F238E27FC236}">
                <a16:creationId xmlns:a16="http://schemas.microsoft.com/office/drawing/2014/main" id="{DA015F4A-B7F1-5BEE-89A4-B24973716ADF}"/>
              </a:ext>
            </a:extLst>
          </p:cNvPr>
          <p:cNvSpPr>
            <a:spLocks noGrp="1"/>
          </p:cNvSpPr>
          <p:nvPr>
            <p:ph type="dt" sz="half" idx="2"/>
          </p:nvPr>
        </p:nvSpPr>
        <p:spPr>
          <a:xfrm>
            <a:off x="537600" y="6471234"/>
            <a:ext cx="1200000" cy="244800"/>
          </a:xfrm>
        </p:spPr>
        <p:txBody>
          <a:bodyPr/>
          <a:lstStyle/>
          <a:p>
            <a:r>
              <a:rPr lang="en-US" dirty="0"/>
              <a:t>11 February 2025</a:t>
            </a:r>
            <a:endParaRPr lang="en-GB" dirty="0"/>
          </a:p>
        </p:txBody>
      </p:sp>
      <p:sp>
        <p:nvSpPr>
          <p:cNvPr id="8" name="Footer Placeholder 3">
            <a:extLst>
              <a:ext uri="{FF2B5EF4-FFF2-40B4-BE49-F238E27FC236}">
                <a16:creationId xmlns:a16="http://schemas.microsoft.com/office/drawing/2014/main" id="{A234A138-D1A1-C1EF-03D9-DC429A308891}"/>
              </a:ext>
            </a:extLst>
          </p:cNvPr>
          <p:cNvSpPr>
            <a:spLocks noGrp="1"/>
          </p:cNvSpPr>
          <p:nvPr>
            <p:ph type="ftr" sz="quarter" idx="3"/>
          </p:nvPr>
        </p:nvSpPr>
        <p:spPr>
          <a:xfrm>
            <a:off x="1824000" y="6471234"/>
            <a:ext cx="6045857" cy="244800"/>
          </a:xfrm>
        </p:spPr>
        <p:txBody>
          <a:bodyPr/>
          <a:lstStyle/>
          <a:p>
            <a:r>
              <a:rPr lang="en-US" dirty="0"/>
              <a:t>ESMAP Webinar</a:t>
            </a:r>
            <a:endParaRPr lang="en-GB" dirty="0"/>
          </a:p>
        </p:txBody>
      </p:sp>
    </p:spTree>
    <p:extLst>
      <p:ext uri="{BB962C8B-B14F-4D97-AF65-F5344CB8AC3E}">
        <p14:creationId xmlns:p14="http://schemas.microsoft.com/office/powerpoint/2010/main" val="1995012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9CCA284-4469-FA7E-FD3D-42727A773F59}"/>
              </a:ext>
            </a:extLst>
          </p:cNvPr>
          <p:cNvSpPr>
            <a:spLocks noGrp="1"/>
          </p:cNvSpPr>
          <p:nvPr>
            <p:ph type="sldNum" sz="quarter" idx="4"/>
          </p:nvPr>
        </p:nvSpPr>
        <p:spPr/>
        <p:txBody>
          <a:bodyPr/>
          <a:lstStyle/>
          <a:p>
            <a:fld id="{7F8ADCBE-89A5-4659-A3C7-F25B7F48E9E3}" type="slidenum">
              <a:rPr lang="en-GB" smtClean="0"/>
              <a:t>5</a:t>
            </a:fld>
            <a:endParaRPr lang="en-GB"/>
          </a:p>
        </p:txBody>
      </p:sp>
      <p:sp>
        <p:nvSpPr>
          <p:cNvPr id="6" name="Title 5">
            <a:extLst>
              <a:ext uri="{FF2B5EF4-FFF2-40B4-BE49-F238E27FC236}">
                <a16:creationId xmlns:a16="http://schemas.microsoft.com/office/drawing/2014/main" id="{7F82747E-58CB-E334-DF61-C89B13E667F3}"/>
              </a:ext>
            </a:extLst>
          </p:cNvPr>
          <p:cNvSpPr>
            <a:spLocks noGrp="1"/>
          </p:cNvSpPr>
          <p:nvPr>
            <p:ph type="title"/>
          </p:nvPr>
        </p:nvSpPr>
        <p:spPr/>
        <p:txBody>
          <a:bodyPr/>
          <a:lstStyle/>
          <a:p>
            <a:r>
              <a:rPr lang="fr-FR" dirty="0"/>
              <a:t>Clean Hydrogen Project Life Cycle </a:t>
            </a:r>
            <a:endParaRPr lang="en-GB" dirty="0"/>
          </a:p>
        </p:txBody>
      </p:sp>
      <p:pic>
        <p:nvPicPr>
          <p:cNvPr id="8" name="Picture 7">
            <a:extLst>
              <a:ext uri="{FF2B5EF4-FFF2-40B4-BE49-F238E27FC236}">
                <a16:creationId xmlns:a16="http://schemas.microsoft.com/office/drawing/2014/main" id="{EE388DBD-C245-878B-FE2C-7A04926747C4}"/>
              </a:ext>
            </a:extLst>
          </p:cNvPr>
          <p:cNvPicPr>
            <a:picLocks noChangeAspect="1"/>
          </p:cNvPicPr>
          <p:nvPr/>
        </p:nvPicPr>
        <p:blipFill rotWithShape="1">
          <a:blip r:embed="rId2"/>
          <a:srcRect l="2519" t="7450" b="21534"/>
          <a:stretch/>
        </p:blipFill>
        <p:spPr>
          <a:xfrm>
            <a:off x="101976" y="1575866"/>
            <a:ext cx="8232400" cy="4440425"/>
          </a:xfrm>
          <a:prstGeom prst="rect">
            <a:avLst/>
          </a:prstGeom>
        </p:spPr>
      </p:pic>
      <p:sp>
        <p:nvSpPr>
          <p:cNvPr id="12" name="TextBox 11">
            <a:extLst>
              <a:ext uri="{FF2B5EF4-FFF2-40B4-BE49-F238E27FC236}">
                <a16:creationId xmlns:a16="http://schemas.microsoft.com/office/drawing/2014/main" id="{81D5EBEF-38C2-9023-610A-38802550E206}"/>
              </a:ext>
            </a:extLst>
          </p:cNvPr>
          <p:cNvSpPr txBox="1"/>
          <p:nvPr/>
        </p:nvSpPr>
        <p:spPr>
          <a:xfrm>
            <a:off x="8071263" y="1376366"/>
            <a:ext cx="3454761" cy="4639925"/>
          </a:xfrm>
          <a:prstGeom prst="rect">
            <a:avLst/>
          </a:prstGeom>
          <a:solidFill>
            <a:srgbClr val="F2F2F2">
              <a:alpha val="50196"/>
            </a:srgbClr>
          </a:solidFill>
          <a:ln>
            <a:solidFill>
              <a:schemeClr val="bg2">
                <a:lumMod val="90000"/>
              </a:schemeClr>
            </a:solidFill>
          </a:ln>
        </p:spPr>
        <p:txBody>
          <a:bodyPr wrap="square">
            <a:spAutoFit/>
          </a:bodyPr>
          <a:lstStyle/>
          <a:p>
            <a:pPr marL="285750" indent="-285750">
              <a:lnSpc>
                <a:spcPct val="110000"/>
              </a:lnSpc>
              <a:buFont typeface="Arial" panose="020B0604020202020204" pitchFamily="34" charset="0"/>
              <a:buChar char="•"/>
            </a:pPr>
            <a:r>
              <a:rPr lang="en-US" dirty="0">
                <a:latin typeface="+mj-lt"/>
              </a:rPr>
              <a:t>Risks change over the project lifecycle, calling for </a:t>
            </a:r>
            <a:r>
              <a:rPr lang="en-US" dirty="0">
                <a:solidFill>
                  <a:schemeClr val="tx2"/>
                </a:solidFill>
                <a:latin typeface="+mj-lt"/>
              </a:rPr>
              <a:t>different mitigation instruments at each stage</a:t>
            </a:r>
            <a:r>
              <a:rPr lang="en-US" dirty="0">
                <a:latin typeface="+mj-lt"/>
              </a:rPr>
              <a:t>. </a:t>
            </a:r>
          </a:p>
          <a:p>
            <a:pPr marL="285750" indent="-285750">
              <a:lnSpc>
                <a:spcPct val="110000"/>
              </a:lnSpc>
              <a:buFont typeface="Arial" panose="020B0604020202020204" pitchFamily="34" charset="0"/>
              <a:buChar char="•"/>
            </a:pPr>
            <a:r>
              <a:rPr lang="en-US" dirty="0">
                <a:solidFill>
                  <a:schemeClr val="tx2"/>
                </a:solidFill>
                <a:latin typeface="+mj-lt"/>
              </a:rPr>
              <a:t>Concessional finance in the early stages of project preparation is crucial </a:t>
            </a:r>
            <a:r>
              <a:rPr lang="en-US" dirty="0">
                <a:latin typeface="+mj-lt"/>
              </a:rPr>
              <a:t>to attract debt investor</a:t>
            </a:r>
          </a:p>
          <a:p>
            <a:pPr marL="285750" indent="-285750">
              <a:lnSpc>
                <a:spcPct val="110000"/>
              </a:lnSpc>
              <a:buFont typeface="Arial" panose="020B0604020202020204" pitchFamily="34" charset="0"/>
              <a:buChar char="•"/>
            </a:pPr>
            <a:r>
              <a:rPr lang="en-US" dirty="0">
                <a:solidFill>
                  <a:schemeClr val="tx2"/>
                </a:solidFill>
                <a:latin typeface="+mj-lt"/>
              </a:rPr>
              <a:t>Clean hydrogen projects keep critical post-FID risks </a:t>
            </a:r>
            <a:r>
              <a:rPr lang="en-US" dirty="0">
                <a:latin typeface="+mj-lt"/>
              </a:rPr>
              <a:t>centered on EPC overruns, offtake default, technology nonperformance, withdrawal of regulatory incentives, and exchange risks. </a:t>
            </a:r>
            <a:endParaRPr lang="en-US" dirty="0"/>
          </a:p>
        </p:txBody>
      </p:sp>
      <p:sp>
        <p:nvSpPr>
          <p:cNvPr id="2" name="Footer Placeholder 3">
            <a:extLst>
              <a:ext uri="{FF2B5EF4-FFF2-40B4-BE49-F238E27FC236}">
                <a16:creationId xmlns:a16="http://schemas.microsoft.com/office/drawing/2014/main" id="{05AA683B-E885-D190-3B24-E7F387EE938A}"/>
              </a:ext>
            </a:extLst>
          </p:cNvPr>
          <p:cNvSpPr txBox="1">
            <a:spLocks/>
          </p:cNvSpPr>
          <p:nvPr/>
        </p:nvSpPr>
        <p:spPr>
          <a:xfrm>
            <a:off x="541036" y="6121362"/>
            <a:ext cx="10362189" cy="244800"/>
          </a:xfrm>
          <a:prstGeom prst="rect">
            <a:avLst/>
          </a:prstGeom>
        </p:spPr>
        <p:txBody>
          <a:bodyPr vert="horz" lIns="91440" tIns="45720" rIns="91440" bIns="45720" rtlCol="0" anchor="t" anchorCtr="0"/>
          <a:lstStyle>
            <a:defPPr>
              <a:defRPr lang="fr-FR"/>
            </a:defPPr>
            <a:lvl1pPr marL="0" algn="l" defTabSz="914400" rtl="0" eaLnBrk="1" latinLnBrk="0" hangingPunct="1">
              <a:defRPr sz="1000" kern="1200" baseline="0">
                <a:solidFill>
                  <a:srgbClr val="727272"/>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FEED</a:t>
            </a:r>
            <a:r>
              <a:rPr lang="en-US" dirty="0"/>
              <a:t>: Front-End Engineering Design; </a:t>
            </a:r>
            <a:r>
              <a:rPr lang="en-US" b="1" dirty="0"/>
              <a:t>FID</a:t>
            </a:r>
            <a:r>
              <a:rPr lang="en-US" dirty="0"/>
              <a:t>: Final Investment Decision; </a:t>
            </a:r>
            <a:r>
              <a:rPr lang="en-US" b="1" dirty="0"/>
              <a:t>COD</a:t>
            </a:r>
            <a:r>
              <a:rPr lang="en-US" dirty="0"/>
              <a:t>: Commercial Operations Date; </a:t>
            </a:r>
            <a:r>
              <a:rPr lang="en-US" b="1" dirty="0"/>
              <a:t>EPC</a:t>
            </a:r>
            <a:r>
              <a:rPr lang="en-US" dirty="0"/>
              <a:t>: Engineering, procurement, and construction  </a:t>
            </a:r>
            <a:endParaRPr lang="en-GB" dirty="0"/>
          </a:p>
        </p:txBody>
      </p:sp>
      <p:sp>
        <p:nvSpPr>
          <p:cNvPr id="7" name="Date Placeholder 2">
            <a:extLst>
              <a:ext uri="{FF2B5EF4-FFF2-40B4-BE49-F238E27FC236}">
                <a16:creationId xmlns:a16="http://schemas.microsoft.com/office/drawing/2014/main" id="{4611CC73-249A-D3B5-7422-2C3C58DBCB44}"/>
              </a:ext>
            </a:extLst>
          </p:cNvPr>
          <p:cNvSpPr>
            <a:spLocks noGrp="1"/>
          </p:cNvSpPr>
          <p:nvPr>
            <p:ph type="dt" sz="half" idx="2"/>
          </p:nvPr>
        </p:nvSpPr>
        <p:spPr>
          <a:xfrm>
            <a:off x="537600" y="6471234"/>
            <a:ext cx="1200000" cy="244800"/>
          </a:xfrm>
        </p:spPr>
        <p:txBody>
          <a:bodyPr/>
          <a:lstStyle/>
          <a:p>
            <a:r>
              <a:rPr lang="en-US" dirty="0"/>
              <a:t>11 February 2025</a:t>
            </a:r>
            <a:endParaRPr lang="en-GB" dirty="0"/>
          </a:p>
        </p:txBody>
      </p:sp>
      <p:sp>
        <p:nvSpPr>
          <p:cNvPr id="9" name="Footer Placeholder 3">
            <a:extLst>
              <a:ext uri="{FF2B5EF4-FFF2-40B4-BE49-F238E27FC236}">
                <a16:creationId xmlns:a16="http://schemas.microsoft.com/office/drawing/2014/main" id="{43E5655C-F36D-846A-7E05-F2C5F7BC6FFA}"/>
              </a:ext>
            </a:extLst>
          </p:cNvPr>
          <p:cNvSpPr>
            <a:spLocks noGrp="1"/>
          </p:cNvSpPr>
          <p:nvPr>
            <p:ph type="ftr" sz="quarter" idx="3"/>
          </p:nvPr>
        </p:nvSpPr>
        <p:spPr>
          <a:xfrm>
            <a:off x="1824000" y="6471234"/>
            <a:ext cx="6045857" cy="244800"/>
          </a:xfrm>
        </p:spPr>
        <p:txBody>
          <a:bodyPr/>
          <a:lstStyle/>
          <a:p>
            <a:r>
              <a:rPr lang="en-US" dirty="0"/>
              <a:t>ESMAP Webinar</a:t>
            </a:r>
            <a:endParaRPr lang="en-GB" dirty="0"/>
          </a:p>
        </p:txBody>
      </p:sp>
    </p:spTree>
    <p:extLst>
      <p:ext uri="{BB962C8B-B14F-4D97-AF65-F5344CB8AC3E}">
        <p14:creationId xmlns:p14="http://schemas.microsoft.com/office/powerpoint/2010/main" val="410029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2FD34E-9C8D-FB41-0B29-AFDFBE4A8ED1}"/>
              </a:ext>
            </a:extLst>
          </p:cNvPr>
          <p:cNvSpPr>
            <a:spLocks noGrp="1"/>
          </p:cNvSpPr>
          <p:nvPr>
            <p:ph type="title"/>
          </p:nvPr>
        </p:nvSpPr>
        <p:spPr/>
        <p:txBody>
          <a:bodyPr/>
          <a:lstStyle/>
          <a:p>
            <a:r>
              <a:rPr lang="en-US" sz="3200" dirty="0"/>
              <a:t>Drivers for the cost of capital for hydrogen projects in developed vs developing countries</a:t>
            </a:r>
            <a:endParaRPr lang="en-US" dirty="0"/>
          </a:p>
        </p:txBody>
      </p:sp>
      <p:sp>
        <p:nvSpPr>
          <p:cNvPr id="3" name="Slide Number Placeholder 2">
            <a:extLst>
              <a:ext uri="{FF2B5EF4-FFF2-40B4-BE49-F238E27FC236}">
                <a16:creationId xmlns:a16="http://schemas.microsoft.com/office/drawing/2014/main" id="{F825D164-C30D-DE9B-CC2B-300604DA83B8}"/>
              </a:ext>
            </a:extLst>
          </p:cNvPr>
          <p:cNvSpPr>
            <a:spLocks noGrp="1"/>
          </p:cNvSpPr>
          <p:nvPr>
            <p:ph type="sldNum" sz="quarter" idx="4294967295"/>
          </p:nvPr>
        </p:nvSpPr>
        <p:spPr>
          <a:xfrm>
            <a:off x="9448800" y="63769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solidFill>
                <a:latin typeface="+mj-lt"/>
                <a:ea typeface="+mn-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A7651F-EDA7-46B4-B3D7-B60A60044A90}" type="slidenum">
              <a:rPr lang="en-GB" smtClean="0"/>
              <a:pPr/>
              <a:t>6</a:t>
            </a:fld>
            <a:endParaRPr lang="en-GB"/>
          </a:p>
        </p:txBody>
      </p:sp>
      <p:sp>
        <p:nvSpPr>
          <p:cNvPr id="13" name="TextBox 12">
            <a:extLst>
              <a:ext uri="{FF2B5EF4-FFF2-40B4-BE49-F238E27FC236}">
                <a16:creationId xmlns:a16="http://schemas.microsoft.com/office/drawing/2014/main" id="{223025E0-D12E-470C-56E7-4224E710C6D4}"/>
              </a:ext>
            </a:extLst>
          </p:cNvPr>
          <p:cNvSpPr txBox="1"/>
          <p:nvPr/>
        </p:nvSpPr>
        <p:spPr>
          <a:xfrm>
            <a:off x="0" y="6585019"/>
            <a:ext cx="3909060" cy="276999"/>
          </a:xfrm>
          <a:prstGeom prst="rect">
            <a:avLst/>
          </a:prstGeom>
          <a:noFill/>
        </p:spPr>
        <p:txBody>
          <a:bodyPr wrap="square" rtlCol="0">
            <a:spAutoFit/>
          </a:bodyPr>
          <a:lstStyle/>
          <a:p>
            <a:r>
              <a:rPr lang="en-GB" sz="1200" dirty="0">
                <a:solidFill>
                  <a:schemeClr val="bg1"/>
                </a:solidFill>
              </a:rPr>
              <a:t>Source: ESMAP, OECD, GIF, Hydrogen Council (2024) </a:t>
            </a:r>
          </a:p>
        </p:txBody>
      </p:sp>
      <p:pic>
        <p:nvPicPr>
          <p:cNvPr id="2" name="Picture 1">
            <a:extLst>
              <a:ext uri="{FF2B5EF4-FFF2-40B4-BE49-F238E27FC236}">
                <a16:creationId xmlns:a16="http://schemas.microsoft.com/office/drawing/2014/main" id="{F0F05DD6-080D-57F7-B1CC-79248E8C2BE7}"/>
              </a:ext>
            </a:extLst>
          </p:cNvPr>
          <p:cNvPicPr>
            <a:picLocks noChangeAspect="1"/>
          </p:cNvPicPr>
          <p:nvPr/>
        </p:nvPicPr>
        <p:blipFill>
          <a:blip r:embed="rId3"/>
          <a:stretch>
            <a:fillRect/>
          </a:stretch>
        </p:blipFill>
        <p:spPr>
          <a:xfrm>
            <a:off x="2630876" y="1502445"/>
            <a:ext cx="6930248" cy="4632098"/>
          </a:xfrm>
          <a:prstGeom prst="rect">
            <a:avLst/>
          </a:prstGeom>
        </p:spPr>
      </p:pic>
      <p:sp>
        <p:nvSpPr>
          <p:cNvPr id="4" name="Footer Placeholder 3">
            <a:extLst>
              <a:ext uri="{FF2B5EF4-FFF2-40B4-BE49-F238E27FC236}">
                <a16:creationId xmlns:a16="http://schemas.microsoft.com/office/drawing/2014/main" id="{0EAD07FE-E4B6-2C77-A821-BD70806BFEF3}"/>
              </a:ext>
            </a:extLst>
          </p:cNvPr>
          <p:cNvSpPr txBox="1">
            <a:spLocks/>
          </p:cNvSpPr>
          <p:nvPr/>
        </p:nvSpPr>
        <p:spPr>
          <a:xfrm>
            <a:off x="458211" y="6314750"/>
            <a:ext cx="10362189" cy="244800"/>
          </a:xfrm>
          <a:prstGeom prst="rect">
            <a:avLst/>
          </a:prstGeom>
        </p:spPr>
        <p:txBody>
          <a:bodyPr vert="horz" lIns="91440" tIns="45720" rIns="91440" bIns="45720" rtlCol="0" anchor="t" anchorCtr="0"/>
          <a:lstStyle>
            <a:defPPr>
              <a:defRPr lang="fr-FR"/>
            </a:defPPr>
            <a:lvl1pPr marL="0" algn="l" defTabSz="914400" rtl="0" eaLnBrk="1" latinLnBrk="0" hangingPunct="1">
              <a:defRPr sz="1000" kern="1200" baseline="0">
                <a:solidFill>
                  <a:srgbClr val="727272"/>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Source: </a:t>
            </a:r>
            <a:r>
              <a:rPr lang="en-US" dirty="0"/>
              <a:t>Hydrogen Council and McKinsey (2024)</a:t>
            </a:r>
            <a:endParaRPr lang="en-GB" dirty="0"/>
          </a:p>
        </p:txBody>
      </p:sp>
    </p:spTree>
    <p:extLst>
      <p:ext uri="{BB962C8B-B14F-4D97-AF65-F5344CB8AC3E}">
        <p14:creationId xmlns:p14="http://schemas.microsoft.com/office/powerpoint/2010/main" val="118949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2FD34E-9C8D-FB41-0B29-AFDFBE4A8ED1}"/>
              </a:ext>
            </a:extLst>
          </p:cNvPr>
          <p:cNvSpPr>
            <a:spLocks noGrp="1"/>
          </p:cNvSpPr>
          <p:nvPr>
            <p:ph type="title"/>
          </p:nvPr>
        </p:nvSpPr>
        <p:spPr/>
        <p:txBody>
          <a:bodyPr/>
          <a:lstStyle/>
          <a:p>
            <a:r>
              <a:rPr lang="en-US" sz="3200" dirty="0"/>
              <a:t>Identified key risks based on OECD/World Bank investor survey (2023)</a:t>
            </a:r>
            <a:endParaRPr lang="en-US" dirty="0"/>
          </a:p>
        </p:txBody>
      </p:sp>
      <p:sp>
        <p:nvSpPr>
          <p:cNvPr id="3" name="Slide Number Placeholder 2">
            <a:extLst>
              <a:ext uri="{FF2B5EF4-FFF2-40B4-BE49-F238E27FC236}">
                <a16:creationId xmlns:a16="http://schemas.microsoft.com/office/drawing/2014/main" id="{F825D164-C30D-DE9B-CC2B-300604DA83B8}"/>
              </a:ext>
            </a:extLst>
          </p:cNvPr>
          <p:cNvSpPr>
            <a:spLocks noGrp="1"/>
          </p:cNvSpPr>
          <p:nvPr>
            <p:ph type="sldNum" sz="quarter" idx="4294967295"/>
          </p:nvPr>
        </p:nvSpPr>
        <p:spPr>
          <a:xfrm>
            <a:off x="9448800" y="63769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solidFill>
                <a:latin typeface="+mj-lt"/>
                <a:ea typeface="+mn-ea"/>
                <a:cs typeface="Helvetica"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A7651F-EDA7-46B4-B3D7-B60A60044A90}" type="slidenum">
              <a:rPr lang="en-GB" smtClean="0"/>
              <a:pPr/>
              <a:t>7</a:t>
            </a:fld>
            <a:endParaRPr lang="en-GB"/>
          </a:p>
        </p:txBody>
      </p:sp>
      <p:pic>
        <p:nvPicPr>
          <p:cNvPr id="12" name="Picture 11">
            <a:extLst>
              <a:ext uri="{FF2B5EF4-FFF2-40B4-BE49-F238E27FC236}">
                <a16:creationId xmlns:a16="http://schemas.microsoft.com/office/drawing/2014/main" id="{2D964752-696E-4F73-0A14-CE87E805450C}"/>
              </a:ext>
            </a:extLst>
          </p:cNvPr>
          <p:cNvPicPr>
            <a:picLocks noChangeAspect="1"/>
          </p:cNvPicPr>
          <p:nvPr/>
        </p:nvPicPr>
        <p:blipFill>
          <a:blip r:embed="rId3"/>
          <a:stretch>
            <a:fillRect/>
          </a:stretch>
        </p:blipFill>
        <p:spPr>
          <a:xfrm>
            <a:off x="1954530" y="1409872"/>
            <a:ext cx="6830256" cy="5346530"/>
          </a:xfrm>
          <a:prstGeom prst="rect">
            <a:avLst/>
          </a:prstGeom>
        </p:spPr>
      </p:pic>
      <p:sp>
        <p:nvSpPr>
          <p:cNvPr id="13" name="TextBox 12">
            <a:extLst>
              <a:ext uri="{FF2B5EF4-FFF2-40B4-BE49-F238E27FC236}">
                <a16:creationId xmlns:a16="http://schemas.microsoft.com/office/drawing/2014/main" id="{223025E0-D12E-470C-56E7-4224E710C6D4}"/>
              </a:ext>
            </a:extLst>
          </p:cNvPr>
          <p:cNvSpPr txBox="1"/>
          <p:nvPr/>
        </p:nvSpPr>
        <p:spPr>
          <a:xfrm>
            <a:off x="0" y="6585019"/>
            <a:ext cx="3909060" cy="276999"/>
          </a:xfrm>
          <a:prstGeom prst="rect">
            <a:avLst/>
          </a:prstGeom>
          <a:noFill/>
        </p:spPr>
        <p:txBody>
          <a:bodyPr wrap="square" rtlCol="0">
            <a:spAutoFit/>
          </a:bodyPr>
          <a:lstStyle/>
          <a:p>
            <a:r>
              <a:rPr lang="en-GB" sz="1200" dirty="0">
                <a:solidFill>
                  <a:schemeClr val="bg1"/>
                </a:solidFill>
              </a:rPr>
              <a:t>Source: ESMAP, OECD, GIF, Hydrogen Council (2024) </a:t>
            </a:r>
          </a:p>
        </p:txBody>
      </p:sp>
    </p:spTree>
    <p:extLst>
      <p:ext uri="{BB962C8B-B14F-4D97-AF65-F5344CB8AC3E}">
        <p14:creationId xmlns:p14="http://schemas.microsoft.com/office/powerpoint/2010/main" val="3989379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1652DE-61AE-DE79-E407-68224411A69B}"/>
              </a:ext>
            </a:extLst>
          </p:cNvPr>
          <p:cNvSpPr>
            <a:spLocks noGrp="1"/>
          </p:cNvSpPr>
          <p:nvPr>
            <p:ph type="sldNum" sz="quarter" idx="4"/>
          </p:nvPr>
        </p:nvSpPr>
        <p:spPr/>
        <p:txBody>
          <a:bodyPr/>
          <a:lstStyle/>
          <a:p>
            <a:fld id="{7F8ADCBE-89A5-4659-A3C7-F25B7F48E9E3}" type="slidenum">
              <a:rPr lang="en-GB" smtClean="0"/>
              <a:t>8</a:t>
            </a:fld>
            <a:endParaRPr lang="en-GB"/>
          </a:p>
        </p:txBody>
      </p:sp>
      <p:sp>
        <p:nvSpPr>
          <p:cNvPr id="6" name="Title 5">
            <a:extLst>
              <a:ext uri="{FF2B5EF4-FFF2-40B4-BE49-F238E27FC236}">
                <a16:creationId xmlns:a16="http://schemas.microsoft.com/office/drawing/2014/main" id="{C0FAEE2D-D9BA-161C-0ED0-454C2EC19AAE}"/>
              </a:ext>
            </a:extLst>
          </p:cNvPr>
          <p:cNvSpPr>
            <a:spLocks noGrp="1"/>
          </p:cNvSpPr>
          <p:nvPr>
            <p:ph type="title"/>
          </p:nvPr>
        </p:nvSpPr>
        <p:spPr>
          <a:xfrm>
            <a:off x="1440000" y="237600"/>
            <a:ext cx="10752000" cy="1022400"/>
          </a:xfrm>
        </p:spPr>
        <p:txBody>
          <a:bodyPr/>
          <a:lstStyle/>
          <a:p>
            <a:r>
              <a:rPr lang="en-US" dirty="0"/>
              <a:t>Why Tailored Derisking instruments are needed: </a:t>
            </a:r>
            <a:br>
              <a:rPr lang="en-US" dirty="0"/>
            </a:br>
            <a:r>
              <a:rPr lang="en-US" dirty="0"/>
              <a:t>Comparison of assets’ risk profile</a:t>
            </a:r>
          </a:p>
        </p:txBody>
      </p:sp>
      <p:graphicFrame>
        <p:nvGraphicFramePr>
          <p:cNvPr id="2" name="Table 1">
            <a:extLst>
              <a:ext uri="{FF2B5EF4-FFF2-40B4-BE49-F238E27FC236}">
                <a16:creationId xmlns:a16="http://schemas.microsoft.com/office/drawing/2014/main" id="{135A47E2-0F66-B4D6-2D1B-127885611239}"/>
              </a:ext>
            </a:extLst>
          </p:cNvPr>
          <p:cNvGraphicFramePr>
            <a:graphicFrameLocks noGrp="1"/>
          </p:cNvGraphicFramePr>
          <p:nvPr>
            <p:extLst>
              <p:ext uri="{D42A27DB-BD31-4B8C-83A1-F6EECF244321}">
                <p14:modId xmlns:p14="http://schemas.microsoft.com/office/powerpoint/2010/main" val="506931199"/>
              </p:ext>
            </p:extLst>
          </p:nvPr>
        </p:nvGraphicFramePr>
        <p:xfrm>
          <a:off x="114301" y="1419310"/>
          <a:ext cx="11861699" cy="5046951"/>
        </p:xfrm>
        <a:graphic>
          <a:graphicData uri="http://schemas.openxmlformats.org/drawingml/2006/table">
            <a:tbl>
              <a:tblPr firstRow="1" bandRow="1">
                <a:tableStyleId>{2D5ABB26-0587-4C30-8999-92F81FD0307C}</a:tableStyleId>
              </a:tblPr>
              <a:tblGrid>
                <a:gridCol w="2337689">
                  <a:extLst>
                    <a:ext uri="{9D8B030D-6E8A-4147-A177-3AD203B41FA5}">
                      <a16:colId xmlns:a16="http://schemas.microsoft.com/office/drawing/2014/main" val="3945207763"/>
                    </a:ext>
                  </a:extLst>
                </a:gridCol>
                <a:gridCol w="1553728">
                  <a:extLst>
                    <a:ext uri="{9D8B030D-6E8A-4147-A177-3AD203B41FA5}">
                      <a16:colId xmlns:a16="http://schemas.microsoft.com/office/drawing/2014/main" val="1941609692"/>
                    </a:ext>
                  </a:extLst>
                </a:gridCol>
                <a:gridCol w="2008463">
                  <a:extLst>
                    <a:ext uri="{9D8B030D-6E8A-4147-A177-3AD203B41FA5}">
                      <a16:colId xmlns:a16="http://schemas.microsoft.com/office/drawing/2014/main" val="1857870338"/>
                    </a:ext>
                  </a:extLst>
                </a:gridCol>
                <a:gridCol w="2056167">
                  <a:extLst>
                    <a:ext uri="{9D8B030D-6E8A-4147-A177-3AD203B41FA5}">
                      <a16:colId xmlns:a16="http://schemas.microsoft.com/office/drawing/2014/main" val="62087415"/>
                    </a:ext>
                  </a:extLst>
                </a:gridCol>
                <a:gridCol w="1952826">
                  <a:extLst>
                    <a:ext uri="{9D8B030D-6E8A-4147-A177-3AD203B41FA5}">
                      <a16:colId xmlns:a16="http://schemas.microsoft.com/office/drawing/2014/main" val="3200975585"/>
                    </a:ext>
                  </a:extLst>
                </a:gridCol>
                <a:gridCol w="1952826">
                  <a:extLst>
                    <a:ext uri="{9D8B030D-6E8A-4147-A177-3AD203B41FA5}">
                      <a16:colId xmlns:a16="http://schemas.microsoft.com/office/drawing/2014/main" val="2086843732"/>
                    </a:ext>
                  </a:extLst>
                </a:gridCol>
              </a:tblGrid>
              <a:tr h="440396">
                <a:tc>
                  <a:txBody>
                    <a:bodyPr/>
                    <a:lstStyle/>
                    <a:p>
                      <a:pPr algn="ctr" rtl="1">
                        <a:lnSpc>
                          <a:spcPct val="110000"/>
                        </a:lnSpc>
                        <a:spcBef>
                          <a:spcPts val="0"/>
                        </a:spcBef>
                        <a:spcAft>
                          <a:spcPts val="0"/>
                        </a:spcAft>
                      </a:pPr>
                      <a:r>
                        <a:rPr lang="en-US" sz="1600" b="1" dirty="0">
                          <a:effectLst/>
                          <a:latin typeface="+mj-lt"/>
                        </a:rPr>
                        <a:t> </a:t>
                      </a:r>
                      <a:endParaRPr lang="en-US" sz="1600" b="1" dirty="0">
                        <a:solidFill>
                          <a:srgbClr val="000000"/>
                        </a:solidFill>
                        <a:effectLst/>
                        <a:latin typeface="+mj-lt"/>
                        <a:ea typeface="Arial" panose="020B0604020202020204" pitchFamily="34" charset="0"/>
                        <a:cs typeface="Times New Roman" panose="02020603050405020304" pitchFamily="18" charset="0"/>
                      </a:endParaRPr>
                    </a:p>
                  </a:txBody>
                  <a:tcPr marL="45720" marR="45720" anchor="ctr">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lnSpc>
                          <a:spcPct val="110000"/>
                        </a:lnSpc>
                        <a:spcBef>
                          <a:spcPts val="0"/>
                        </a:spcBef>
                        <a:spcAft>
                          <a:spcPts val="0"/>
                        </a:spcAft>
                      </a:pPr>
                      <a:r>
                        <a:rPr lang="en-US" sz="1500" b="1" dirty="0">
                          <a:solidFill>
                            <a:schemeClr val="tx2"/>
                          </a:solidFill>
                          <a:effectLst/>
                          <a:latin typeface="+mj-lt"/>
                        </a:rPr>
                        <a:t>Clean Hydrogen</a:t>
                      </a:r>
                      <a:endParaRPr lang="en-US" sz="1500" b="1" dirty="0">
                        <a:solidFill>
                          <a:schemeClr val="tx2"/>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lnSpc>
                          <a:spcPct val="110000"/>
                        </a:lnSpc>
                        <a:spcBef>
                          <a:spcPts val="0"/>
                        </a:spcBef>
                        <a:spcAft>
                          <a:spcPts val="0"/>
                        </a:spcAft>
                      </a:pPr>
                      <a:r>
                        <a:rPr lang="en-US" sz="1500" b="1" dirty="0">
                          <a:solidFill>
                            <a:schemeClr val="tx2"/>
                          </a:solidFill>
                          <a:effectLst/>
                          <a:latin typeface="+mj-lt"/>
                        </a:rPr>
                        <a:t>LNG </a:t>
                      </a:r>
                      <a:endParaRPr lang="en-US" sz="1500" b="1" dirty="0">
                        <a:solidFill>
                          <a:schemeClr val="tx2"/>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lnSpc>
                          <a:spcPct val="110000"/>
                        </a:lnSpc>
                        <a:spcBef>
                          <a:spcPts val="0"/>
                        </a:spcBef>
                        <a:spcAft>
                          <a:spcPts val="0"/>
                        </a:spcAft>
                      </a:pPr>
                      <a:r>
                        <a:rPr lang="en-US" sz="1500" b="1" dirty="0">
                          <a:solidFill>
                            <a:schemeClr val="tx2"/>
                          </a:solidFill>
                          <a:effectLst/>
                          <a:latin typeface="+mj-lt"/>
                        </a:rPr>
                        <a:t>Thermal</a:t>
                      </a:r>
                      <a:endParaRPr lang="en-US" sz="1500" b="1" dirty="0">
                        <a:solidFill>
                          <a:schemeClr val="tx2"/>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lnSpc>
                          <a:spcPct val="110000"/>
                        </a:lnSpc>
                        <a:spcBef>
                          <a:spcPts val="0"/>
                        </a:spcBef>
                        <a:spcAft>
                          <a:spcPts val="0"/>
                        </a:spcAft>
                      </a:pPr>
                      <a:r>
                        <a:rPr lang="en-US" sz="1500" b="1" dirty="0">
                          <a:solidFill>
                            <a:schemeClr val="tx2"/>
                          </a:solidFill>
                          <a:effectLst/>
                          <a:latin typeface="+mj-lt"/>
                        </a:rPr>
                        <a:t>Offshore wind</a:t>
                      </a:r>
                      <a:endParaRPr lang="en-US" sz="1500" b="1" dirty="0">
                        <a:solidFill>
                          <a:schemeClr val="tx2"/>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lnSpc>
                          <a:spcPct val="110000"/>
                        </a:lnSpc>
                        <a:spcBef>
                          <a:spcPts val="0"/>
                        </a:spcBef>
                        <a:spcAft>
                          <a:spcPts val="0"/>
                        </a:spcAft>
                      </a:pPr>
                      <a:r>
                        <a:rPr lang="en-US" sz="1500" b="1" dirty="0">
                          <a:solidFill>
                            <a:schemeClr val="tx2"/>
                          </a:solidFill>
                          <a:effectLst/>
                          <a:latin typeface="+mj-lt"/>
                        </a:rPr>
                        <a:t>Grey Hydrogen</a:t>
                      </a:r>
                      <a:endParaRPr lang="en-US" sz="1500" b="1" dirty="0">
                        <a:solidFill>
                          <a:schemeClr val="tx2"/>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96297156"/>
                  </a:ext>
                </a:extLst>
              </a:tr>
              <a:tr h="286711">
                <a:tc>
                  <a:txBody>
                    <a:bodyPr/>
                    <a:lstStyle/>
                    <a:p>
                      <a:pPr algn="ctr" rtl="1">
                        <a:lnSpc>
                          <a:spcPct val="110000"/>
                        </a:lnSpc>
                        <a:spcBef>
                          <a:spcPts val="0"/>
                        </a:spcBef>
                        <a:spcAft>
                          <a:spcPts val="0"/>
                        </a:spcAft>
                      </a:pPr>
                      <a:r>
                        <a:rPr lang="en-US" sz="1500" b="1" dirty="0">
                          <a:solidFill>
                            <a:schemeClr val="tx2"/>
                          </a:solidFill>
                          <a:effectLst/>
                          <a:latin typeface="+mj-lt"/>
                        </a:rPr>
                        <a:t>Capital-intensity </a:t>
                      </a:r>
                      <a:endParaRPr lang="en-US" sz="1500" b="1" dirty="0">
                        <a:solidFill>
                          <a:schemeClr val="tx2"/>
                        </a:solidFill>
                        <a:effectLst/>
                        <a:latin typeface="+mj-lt"/>
                        <a:ea typeface="Arial" panose="020B0604020202020204" pitchFamily="34" charset="0"/>
                        <a:cs typeface="Times New Roman" panose="02020603050405020304" pitchFamily="18" charset="0"/>
                      </a:endParaRPr>
                    </a:p>
                  </a:txBody>
                  <a:tcPr marL="45720" marR="45720" anchor="ctr">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High</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High</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Moderate</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High</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Moderate</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T w="19050" cap="flat" cmpd="sng" algn="ctr">
                      <a:solidFill>
                        <a:schemeClr val="tx2"/>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19944660"/>
                  </a:ext>
                </a:extLst>
              </a:tr>
              <a:tr h="286711">
                <a:tc>
                  <a:txBody>
                    <a:bodyPr/>
                    <a:lstStyle/>
                    <a:p>
                      <a:pPr algn="ctr" rtl="1">
                        <a:lnSpc>
                          <a:spcPct val="110000"/>
                        </a:lnSpc>
                        <a:spcBef>
                          <a:spcPts val="0"/>
                        </a:spcBef>
                        <a:spcAft>
                          <a:spcPts val="0"/>
                        </a:spcAft>
                      </a:pPr>
                      <a:r>
                        <a:rPr lang="en-US" sz="1500" b="1" dirty="0">
                          <a:solidFill>
                            <a:schemeClr val="tx2"/>
                          </a:solidFill>
                          <a:effectLst/>
                          <a:latin typeface="+mj-lt"/>
                        </a:rPr>
                        <a:t>Project Complexity </a:t>
                      </a:r>
                      <a:endParaRPr lang="en-US" sz="1500" b="1" dirty="0">
                        <a:solidFill>
                          <a:schemeClr val="tx2"/>
                        </a:solidFill>
                        <a:effectLst/>
                        <a:latin typeface="+mj-lt"/>
                        <a:ea typeface="Arial" panose="020B0604020202020204" pitchFamily="34" charset="0"/>
                        <a:cs typeface="Times New Roman" panose="02020603050405020304" pitchFamily="18" charset="0"/>
                      </a:endParaRPr>
                    </a:p>
                  </a:txBody>
                  <a:tcPr marL="45720" marR="4572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High</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Moderate</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Moderate</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High</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Moderate</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910523691"/>
                  </a:ext>
                </a:extLst>
              </a:tr>
              <a:tr h="451128">
                <a:tc>
                  <a:txBody>
                    <a:bodyPr/>
                    <a:lstStyle/>
                    <a:p>
                      <a:pPr algn="ctr" rtl="1">
                        <a:lnSpc>
                          <a:spcPct val="110000"/>
                        </a:lnSpc>
                        <a:spcBef>
                          <a:spcPts val="0"/>
                        </a:spcBef>
                        <a:spcAft>
                          <a:spcPts val="0"/>
                        </a:spcAft>
                      </a:pPr>
                      <a:r>
                        <a:rPr lang="en-US" sz="1500" b="1" dirty="0">
                          <a:solidFill>
                            <a:schemeClr val="tx2"/>
                          </a:solidFill>
                          <a:effectLst/>
                          <a:latin typeface="+mj-lt"/>
                        </a:rPr>
                        <a:t>Price risk</a:t>
                      </a:r>
                      <a:endParaRPr lang="en-US" sz="1500" b="1" dirty="0">
                        <a:solidFill>
                          <a:schemeClr val="tx2"/>
                        </a:solidFill>
                        <a:effectLst/>
                        <a:latin typeface="+mj-lt"/>
                        <a:ea typeface="Arial" panose="020B0604020202020204" pitchFamily="34" charset="0"/>
                        <a:cs typeface="Times New Roman" panose="02020603050405020304" pitchFamily="18" charset="0"/>
                      </a:endParaRPr>
                    </a:p>
                  </a:txBody>
                  <a:tcPr marL="45720" marR="4572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Yes </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No, commodity price or indexed price (floating)</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Moderate</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Yes </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Moderate or No </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091105044"/>
                  </a:ext>
                </a:extLst>
              </a:tr>
              <a:tr h="505247">
                <a:tc>
                  <a:txBody>
                    <a:bodyPr/>
                    <a:lstStyle/>
                    <a:p>
                      <a:pPr algn="ctr" rtl="1">
                        <a:lnSpc>
                          <a:spcPct val="110000"/>
                        </a:lnSpc>
                        <a:spcBef>
                          <a:spcPts val="0"/>
                        </a:spcBef>
                        <a:spcAft>
                          <a:spcPts val="0"/>
                        </a:spcAft>
                      </a:pPr>
                      <a:r>
                        <a:rPr lang="en-US" sz="1500" b="1" dirty="0">
                          <a:solidFill>
                            <a:schemeClr val="tx2"/>
                          </a:solidFill>
                          <a:effectLst/>
                          <a:latin typeface="+mj-lt"/>
                        </a:rPr>
                        <a:t>Significant capital costs reduction for new projects</a:t>
                      </a:r>
                      <a:endParaRPr lang="en-US" sz="1500" b="1" dirty="0">
                        <a:solidFill>
                          <a:schemeClr val="tx2"/>
                        </a:solidFill>
                        <a:effectLst/>
                        <a:latin typeface="+mj-lt"/>
                        <a:ea typeface="Arial" panose="020B0604020202020204" pitchFamily="34" charset="0"/>
                        <a:cs typeface="Times New Roman" panose="02020603050405020304" pitchFamily="18" charset="0"/>
                      </a:endParaRPr>
                    </a:p>
                  </a:txBody>
                  <a:tcPr marL="45720" marR="4572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Yes </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No</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No</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Yes </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kumimoji="0" lang="en-US" sz="1200" kern="1200" dirty="0">
                          <a:solidFill>
                            <a:schemeClr val="tx1"/>
                          </a:solidFill>
                          <a:effectLst/>
                          <a:latin typeface="+mj-lt"/>
                        </a:rPr>
                        <a:t>No</a:t>
                      </a:r>
                      <a:endParaRPr kumimoji="0" lang="en-US" sz="1200" kern="1200" dirty="0">
                        <a:solidFill>
                          <a:schemeClr val="tx1"/>
                        </a:solidFill>
                        <a:effectLst/>
                        <a:latin typeface="+mj-lt"/>
                        <a:ea typeface="+mn-ea"/>
                        <a:cs typeface="+mn-cs"/>
                      </a:endParaRPr>
                    </a:p>
                  </a:txBody>
                  <a:tcPr marL="45720" marR="45720" anchor="ctr">
                    <a:lnL w="9525" cap="flat" cmpd="sng" algn="ctr">
                      <a:solidFill>
                        <a:schemeClr val="bg2">
                          <a:lumMod val="90000"/>
                        </a:schemeClr>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354491562"/>
                  </a:ext>
                </a:extLst>
              </a:tr>
              <a:tr h="489113">
                <a:tc>
                  <a:txBody>
                    <a:bodyPr/>
                    <a:lstStyle/>
                    <a:p>
                      <a:pPr algn="ctr" rtl="1">
                        <a:lnSpc>
                          <a:spcPct val="110000"/>
                        </a:lnSpc>
                        <a:spcBef>
                          <a:spcPts val="0"/>
                        </a:spcBef>
                        <a:spcAft>
                          <a:spcPts val="0"/>
                        </a:spcAft>
                      </a:pPr>
                      <a:r>
                        <a:rPr lang="en-US" sz="1500" b="1" dirty="0">
                          <a:solidFill>
                            <a:schemeClr val="tx2"/>
                          </a:solidFill>
                          <a:effectLst/>
                          <a:latin typeface="+mj-lt"/>
                        </a:rPr>
                        <a:t>Market Maturity</a:t>
                      </a:r>
                      <a:endParaRPr lang="en-US" sz="1500" b="1" dirty="0">
                        <a:solidFill>
                          <a:schemeClr val="tx2"/>
                        </a:solidFill>
                        <a:effectLst/>
                        <a:latin typeface="+mj-lt"/>
                        <a:ea typeface="Arial" panose="020B0604020202020204" pitchFamily="34" charset="0"/>
                        <a:cs typeface="Times New Roman" panose="02020603050405020304" pitchFamily="18" charset="0"/>
                      </a:endParaRPr>
                    </a:p>
                  </a:txBody>
                  <a:tcPr marL="45720" marR="4572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Low</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Advanced</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Advanced </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Advanced</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Advanced </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770594924"/>
                  </a:ext>
                </a:extLst>
              </a:tr>
              <a:tr h="286711">
                <a:tc>
                  <a:txBody>
                    <a:bodyPr/>
                    <a:lstStyle/>
                    <a:p>
                      <a:pPr algn="ctr" rtl="1">
                        <a:lnSpc>
                          <a:spcPct val="110000"/>
                        </a:lnSpc>
                        <a:spcBef>
                          <a:spcPts val="0"/>
                        </a:spcBef>
                        <a:spcAft>
                          <a:spcPts val="0"/>
                        </a:spcAft>
                      </a:pPr>
                      <a:r>
                        <a:rPr lang="en-US" sz="1500" b="1" dirty="0">
                          <a:solidFill>
                            <a:schemeClr val="tx2"/>
                          </a:solidFill>
                          <a:effectLst/>
                          <a:latin typeface="+mj-lt"/>
                        </a:rPr>
                        <a:t>Profitability</a:t>
                      </a:r>
                      <a:endParaRPr lang="en-US" sz="1500" b="1" dirty="0">
                        <a:solidFill>
                          <a:schemeClr val="tx2"/>
                        </a:solidFill>
                        <a:effectLst/>
                        <a:latin typeface="+mj-lt"/>
                        <a:ea typeface="Arial" panose="020B0604020202020204" pitchFamily="34" charset="0"/>
                        <a:cs typeface="Times New Roman" panose="02020603050405020304" pitchFamily="18" charset="0"/>
                      </a:endParaRPr>
                    </a:p>
                  </a:txBody>
                  <a:tcPr marL="45720" marR="4572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Low or negative</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Moderate to High</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Moderate to High</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Low to moderate</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Moderate to high</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536115762"/>
                  </a:ext>
                </a:extLst>
              </a:tr>
              <a:tr h="286711">
                <a:tc>
                  <a:txBody>
                    <a:bodyPr/>
                    <a:lstStyle/>
                    <a:p>
                      <a:pPr algn="ctr" rtl="1">
                        <a:lnSpc>
                          <a:spcPct val="110000"/>
                        </a:lnSpc>
                        <a:spcBef>
                          <a:spcPts val="0"/>
                        </a:spcBef>
                        <a:spcAft>
                          <a:spcPts val="0"/>
                        </a:spcAft>
                      </a:pPr>
                      <a:r>
                        <a:rPr lang="en-US" sz="1500" b="1" dirty="0">
                          <a:solidFill>
                            <a:schemeClr val="tx2"/>
                          </a:solidFill>
                          <a:effectLst/>
                          <a:latin typeface="+mj-lt"/>
                        </a:rPr>
                        <a:t>Operation risk</a:t>
                      </a:r>
                      <a:endParaRPr lang="en-US" sz="1500" b="1" dirty="0">
                        <a:solidFill>
                          <a:schemeClr val="tx2"/>
                        </a:solidFill>
                        <a:effectLst/>
                        <a:latin typeface="+mj-lt"/>
                        <a:ea typeface="Arial" panose="020B0604020202020204" pitchFamily="34" charset="0"/>
                        <a:cs typeface="Times New Roman" panose="02020603050405020304" pitchFamily="18" charset="0"/>
                      </a:endParaRPr>
                    </a:p>
                  </a:txBody>
                  <a:tcPr marL="45720" marR="4572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High</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Moderate</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High </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a:solidFill>
                            <a:schemeClr val="tx1"/>
                          </a:solidFill>
                          <a:effectLst/>
                          <a:latin typeface="+mj-lt"/>
                        </a:rPr>
                        <a:t>Low to Moderate</a:t>
                      </a:r>
                      <a:endParaRPr lang="en-US" sz="120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Low</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817346432"/>
                  </a:ext>
                </a:extLst>
              </a:tr>
              <a:tr h="632609">
                <a:tc>
                  <a:txBody>
                    <a:bodyPr/>
                    <a:lstStyle/>
                    <a:p>
                      <a:pPr algn="ctr" rtl="1">
                        <a:lnSpc>
                          <a:spcPct val="110000"/>
                        </a:lnSpc>
                        <a:spcBef>
                          <a:spcPts val="0"/>
                        </a:spcBef>
                        <a:spcAft>
                          <a:spcPts val="0"/>
                        </a:spcAft>
                      </a:pPr>
                      <a:r>
                        <a:rPr lang="en-US" sz="1500" b="1" dirty="0">
                          <a:solidFill>
                            <a:schemeClr val="tx2"/>
                          </a:solidFill>
                          <a:effectLst/>
                          <a:latin typeface="+mj-lt"/>
                        </a:rPr>
                        <a:t>Revenue risk</a:t>
                      </a:r>
                      <a:endParaRPr lang="en-US" sz="1500" b="1" dirty="0">
                        <a:solidFill>
                          <a:schemeClr val="tx2"/>
                        </a:solidFill>
                        <a:effectLst/>
                        <a:latin typeface="+mj-lt"/>
                        <a:ea typeface="Arial" panose="020B0604020202020204" pitchFamily="34" charset="0"/>
                        <a:cs typeface="Times New Roman" panose="02020603050405020304" pitchFamily="18" charset="0"/>
                      </a:endParaRPr>
                    </a:p>
                  </a:txBody>
                  <a:tcPr marL="45720" marR="4572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High</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Moderate</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High</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Moderate, depends on price contract terms/structure</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Low to Moderate depends on price formula</a:t>
                      </a:r>
                    </a:p>
                    <a:p>
                      <a:pPr algn="ctr" rtl="1">
                        <a:lnSpc>
                          <a:spcPct val="110000"/>
                        </a:lnSpc>
                        <a:spcBef>
                          <a:spcPts val="0"/>
                        </a:spcBef>
                        <a:spcAft>
                          <a:spcPts val="0"/>
                        </a:spcAft>
                      </a:pPr>
                      <a:r>
                        <a:rPr lang="en-US" sz="1200" dirty="0">
                          <a:solidFill>
                            <a:schemeClr val="tx1"/>
                          </a:solidFill>
                          <a:effectLst/>
                          <a:latin typeface="+mj-lt"/>
                        </a:rPr>
                        <a:t> </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225593658"/>
                  </a:ext>
                </a:extLst>
              </a:tr>
              <a:tr h="350773">
                <a:tc>
                  <a:txBody>
                    <a:bodyPr/>
                    <a:lstStyle/>
                    <a:p>
                      <a:pPr algn="ctr" rtl="1">
                        <a:lnSpc>
                          <a:spcPct val="110000"/>
                        </a:lnSpc>
                        <a:spcBef>
                          <a:spcPts val="0"/>
                        </a:spcBef>
                        <a:spcAft>
                          <a:spcPts val="0"/>
                        </a:spcAft>
                      </a:pPr>
                      <a:r>
                        <a:rPr lang="en-US" sz="1500" b="1" dirty="0">
                          <a:solidFill>
                            <a:schemeClr val="tx2"/>
                          </a:solidFill>
                          <a:effectLst/>
                          <a:latin typeface="+mj-lt"/>
                        </a:rPr>
                        <a:t>Supply risk</a:t>
                      </a:r>
                      <a:endParaRPr lang="en-US" sz="1500" b="1" dirty="0">
                        <a:solidFill>
                          <a:schemeClr val="tx2"/>
                        </a:solidFill>
                        <a:effectLst/>
                        <a:latin typeface="+mj-lt"/>
                        <a:ea typeface="Arial" panose="020B0604020202020204" pitchFamily="34" charset="0"/>
                        <a:cs typeface="Times New Roman" panose="02020603050405020304" pitchFamily="18" charset="0"/>
                      </a:endParaRPr>
                    </a:p>
                  </a:txBody>
                  <a:tcPr marL="45720" marR="4572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High</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High</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Moderate</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Moderate</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Low to Moderate </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123715691"/>
                  </a:ext>
                </a:extLst>
              </a:tr>
              <a:tr h="489113">
                <a:tc>
                  <a:txBody>
                    <a:bodyPr/>
                    <a:lstStyle/>
                    <a:p>
                      <a:pPr algn="ctr" rtl="1">
                        <a:lnSpc>
                          <a:spcPct val="110000"/>
                        </a:lnSpc>
                        <a:spcBef>
                          <a:spcPts val="0"/>
                        </a:spcBef>
                        <a:spcAft>
                          <a:spcPts val="0"/>
                        </a:spcAft>
                      </a:pPr>
                      <a:r>
                        <a:rPr lang="en-US" sz="1500" b="1" dirty="0">
                          <a:solidFill>
                            <a:schemeClr val="tx2"/>
                          </a:solidFill>
                          <a:effectLst/>
                          <a:latin typeface="+mj-lt"/>
                        </a:rPr>
                        <a:t>Counterparty risk</a:t>
                      </a:r>
                      <a:endParaRPr lang="en-US" sz="1500" b="1" dirty="0">
                        <a:solidFill>
                          <a:schemeClr val="tx2"/>
                        </a:solidFill>
                        <a:effectLst/>
                        <a:latin typeface="+mj-lt"/>
                        <a:ea typeface="Arial" panose="020B0604020202020204" pitchFamily="34" charset="0"/>
                        <a:cs typeface="Times New Roman" panose="02020603050405020304" pitchFamily="18" charset="0"/>
                      </a:endParaRPr>
                    </a:p>
                  </a:txBody>
                  <a:tcPr marL="45720" marR="4572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Yes</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No</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No </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Moderate </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lnSpc>
                          <a:spcPct val="110000"/>
                        </a:lnSpc>
                        <a:spcBef>
                          <a:spcPts val="0"/>
                        </a:spcBef>
                        <a:spcAft>
                          <a:spcPts val="0"/>
                        </a:spcAft>
                      </a:pPr>
                      <a:r>
                        <a:rPr lang="en-US" sz="1200" dirty="0">
                          <a:solidFill>
                            <a:schemeClr val="tx1"/>
                          </a:solidFill>
                          <a:effectLst/>
                          <a:latin typeface="+mj-lt"/>
                        </a:rPr>
                        <a:t>Low/No </a:t>
                      </a:r>
                      <a:endParaRPr lang="en-US" sz="1200" dirty="0">
                        <a:solidFill>
                          <a:schemeClr val="tx1"/>
                        </a:solidFill>
                        <a:effectLst/>
                        <a:latin typeface="+mj-lt"/>
                        <a:ea typeface="Arial" panose="020B0604020202020204" pitchFamily="34" charset="0"/>
                        <a:cs typeface="Times New Roman" panose="02020603050405020304" pitchFamily="18" charset="0"/>
                      </a:endParaRPr>
                    </a:p>
                  </a:txBody>
                  <a:tcPr marL="45720" marR="45720" anchor="ctr">
                    <a:lnL w="9525" cap="flat" cmpd="sng" algn="ctr">
                      <a:solidFill>
                        <a:schemeClr val="bg2">
                          <a:lumMod val="90000"/>
                        </a:schemeClr>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05200657"/>
                  </a:ext>
                </a:extLst>
              </a:tr>
            </a:tbl>
          </a:graphicData>
        </a:graphic>
      </p:graphicFrame>
      <p:sp>
        <p:nvSpPr>
          <p:cNvPr id="9" name="Date Placeholder 2">
            <a:extLst>
              <a:ext uri="{FF2B5EF4-FFF2-40B4-BE49-F238E27FC236}">
                <a16:creationId xmlns:a16="http://schemas.microsoft.com/office/drawing/2014/main" id="{97B9E83E-0B9D-2260-DA1A-2A0F9E9B1A23}"/>
              </a:ext>
            </a:extLst>
          </p:cNvPr>
          <p:cNvSpPr>
            <a:spLocks noGrp="1"/>
          </p:cNvSpPr>
          <p:nvPr>
            <p:ph type="dt" sz="half" idx="2"/>
          </p:nvPr>
        </p:nvSpPr>
        <p:spPr>
          <a:xfrm>
            <a:off x="537600" y="6471234"/>
            <a:ext cx="1200000" cy="244800"/>
          </a:xfrm>
        </p:spPr>
        <p:txBody>
          <a:bodyPr/>
          <a:lstStyle/>
          <a:p>
            <a:r>
              <a:rPr lang="en-US" dirty="0"/>
              <a:t>11 February 2025</a:t>
            </a:r>
            <a:endParaRPr lang="en-GB" dirty="0"/>
          </a:p>
        </p:txBody>
      </p:sp>
      <p:sp>
        <p:nvSpPr>
          <p:cNvPr id="10" name="Footer Placeholder 3">
            <a:extLst>
              <a:ext uri="{FF2B5EF4-FFF2-40B4-BE49-F238E27FC236}">
                <a16:creationId xmlns:a16="http://schemas.microsoft.com/office/drawing/2014/main" id="{DDFACEAE-A0F0-04E0-2FDC-FF8FB76DCFB6}"/>
              </a:ext>
            </a:extLst>
          </p:cNvPr>
          <p:cNvSpPr>
            <a:spLocks noGrp="1"/>
          </p:cNvSpPr>
          <p:nvPr>
            <p:ph type="ftr" sz="quarter" idx="3"/>
          </p:nvPr>
        </p:nvSpPr>
        <p:spPr>
          <a:xfrm>
            <a:off x="1824000" y="6471234"/>
            <a:ext cx="6045857" cy="244800"/>
          </a:xfrm>
        </p:spPr>
        <p:txBody>
          <a:bodyPr/>
          <a:lstStyle/>
          <a:p>
            <a:r>
              <a:rPr lang="en-US" dirty="0"/>
              <a:t>ESMAP Webinar</a:t>
            </a:r>
            <a:endParaRPr lang="en-GB" dirty="0"/>
          </a:p>
        </p:txBody>
      </p:sp>
    </p:spTree>
    <p:extLst>
      <p:ext uri="{BB962C8B-B14F-4D97-AF65-F5344CB8AC3E}">
        <p14:creationId xmlns:p14="http://schemas.microsoft.com/office/powerpoint/2010/main" val="3092927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E0C6EF-D5D4-7DF1-D177-43AD296C3DA5}"/>
              </a:ext>
            </a:extLst>
          </p:cNvPr>
          <p:cNvSpPr>
            <a:spLocks noGrp="1"/>
          </p:cNvSpPr>
          <p:nvPr>
            <p:ph type="sldNum" sz="quarter" idx="4"/>
          </p:nvPr>
        </p:nvSpPr>
        <p:spPr/>
        <p:txBody>
          <a:bodyPr/>
          <a:lstStyle/>
          <a:p>
            <a:fld id="{7F8ADCBE-89A5-4659-A3C7-F25B7F48E9E3}" type="slidenum">
              <a:rPr lang="en-GB" smtClean="0"/>
              <a:t>9</a:t>
            </a:fld>
            <a:endParaRPr lang="en-GB"/>
          </a:p>
        </p:txBody>
      </p:sp>
      <p:sp>
        <p:nvSpPr>
          <p:cNvPr id="6" name="Title 5">
            <a:extLst>
              <a:ext uri="{FF2B5EF4-FFF2-40B4-BE49-F238E27FC236}">
                <a16:creationId xmlns:a16="http://schemas.microsoft.com/office/drawing/2014/main" id="{187AB2B8-D1D0-747A-0C2E-89FCFD5F663A}"/>
              </a:ext>
            </a:extLst>
          </p:cNvPr>
          <p:cNvSpPr>
            <a:spLocks noGrp="1"/>
          </p:cNvSpPr>
          <p:nvPr>
            <p:ph type="title"/>
          </p:nvPr>
        </p:nvSpPr>
        <p:spPr/>
        <p:txBody>
          <a:bodyPr/>
          <a:lstStyle/>
          <a:p>
            <a:r>
              <a:rPr lang="fr-FR" dirty="0"/>
              <a:t>Mapping of de-</a:t>
            </a:r>
            <a:r>
              <a:rPr lang="fr-FR" dirty="0" err="1"/>
              <a:t>risking</a:t>
            </a:r>
            <a:r>
              <a:rPr lang="fr-FR" dirty="0"/>
              <a:t> instruments:</a:t>
            </a:r>
            <a:br>
              <a:rPr lang="fr-FR" dirty="0"/>
            </a:br>
            <a:r>
              <a:rPr lang="fr-FR" dirty="0" err="1"/>
              <a:t>Results</a:t>
            </a:r>
            <a:r>
              <a:rPr lang="fr-FR" dirty="0"/>
              <a:t> of </a:t>
            </a:r>
            <a:r>
              <a:rPr lang="fr-FR" dirty="0" err="1"/>
              <a:t>investor</a:t>
            </a:r>
            <a:r>
              <a:rPr lang="fr-FR" dirty="0"/>
              <a:t> </a:t>
            </a:r>
            <a:r>
              <a:rPr lang="fr-FR" dirty="0" err="1"/>
              <a:t>survey</a:t>
            </a:r>
            <a:endParaRPr lang="en-GB" dirty="0"/>
          </a:p>
        </p:txBody>
      </p:sp>
      <p:graphicFrame>
        <p:nvGraphicFramePr>
          <p:cNvPr id="7" name="Table 6">
            <a:extLst>
              <a:ext uri="{FF2B5EF4-FFF2-40B4-BE49-F238E27FC236}">
                <a16:creationId xmlns:a16="http://schemas.microsoft.com/office/drawing/2014/main" id="{44414371-1D96-7151-DDC3-8A70C33196DC}"/>
              </a:ext>
            </a:extLst>
          </p:cNvPr>
          <p:cNvGraphicFramePr>
            <a:graphicFrameLocks noGrp="1"/>
          </p:cNvGraphicFramePr>
          <p:nvPr>
            <p:extLst>
              <p:ext uri="{D42A27DB-BD31-4B8C-83A1-F6EECF244321}">
                <p14:modId xmlns:p14="http://schemas.microsoft.com/office/powerpoint/2010/main" val="220534158"/>
              </p:ext>
            </p:extLst>
          </p:nvPr>
        </p:nvGraphicFramePr>
        <p:xfrm>
          <a:off x="240898" y="1647824"/>
          <a:ext cx="7823102" cy="4799593"/>
        </p:xfrm>
        <a:graphic>
          <a:graphicData uri="http://schemas.openxmlformats.org/drawingml/2006/table">
            <a:tbl>
              <a:tblPr firstRow="1" firstCol="1" bandRow="1">
                <a:tableStyleId>{5C22544A-7EE6-4342-B048-85BDC9FD1C3A}</a:tableStyleId>
              </a:tblPr>
              <a:tblGrid>
                <a:gridCol w="2017814">
                  <a:extLst>
                    <a:ext uri="{9D8B030D-6E8A-4147-A177-3AD203B41FA5}">
                      <a16:colId xmlns:a16="http://schemas.microsoft.com/office/drawing/2014/main" val="2572275652"/>
                    </a:ext>
                  </a:extLst>
                </a:gridCol>
                <a:gridCol w="967548">
                  <a:extLst>
                    <a:ext uri="{9D8B030D-6E8A-4147-A177-3AD203B41FA5}">
                      <a16:colId xmlns:a16="http://schemas.microsoft.com/office/drawing/2014/main" val="2012519428"/>
                    </a:ext>
                  </a:extLst>
                </a:gridCol>
                <a:gridCol w="967548">
                  <a:extLst>
                    <a:ext uri="{9D8B030D-6E8A-4147-A177-3AD203B41FA5}">
                      <a16:colId xmlns:a16="http://schemas.microsoft.com/office/drawing/2014/main" val="2415077931"/>
                    </a:ext>
                  </a:extLst>
                </a:gridCol>
                <a:gridCol w="967548">
                  <a:extLst>
                    <a:ext uri="{9D8B030D-6E8A-4147-A177-3AD203B41FA5}">
                      <a16:colId xmlns:a16="http://schemas.microsoft.com/office/drawing/2014/main" val="2414640785"/>
                    </a:ext>
                  </a:extLst>
                </a:gridCol>
                <a:gridCol w="967548">
                  <a:extLst>
                    <a:ext uri="{9D8B030D-6E8A-4147-A177-3AD203B41FA5}">
                      <a16:colId xmlns:a16="http://schemas.microsoft.com/office/drawing/2014/main" val="3032409482"/>
                    </a:ext>
                  </a:extLst>
                </a:gridCol>
                <a:gridCol w="967548">
                  <a:extLst>
                    <a:ext uri="{9D8B030D-6E8A-4147-A177-3AD203B41FA5}">
                      <a16:colId xmlns:a16="http://schemas.microsoft.com/office/drawing/2014/main" val="1002188273"/>
                    </a:ext>
                  </a:extLst>
                </a:gridCol>
                <a:gridCol w="967548">
                  <a:extLst>
                    <a:ext uri="{9D8B030D-6E8A-4147-A177-3AD203B41FA5}">
                      <a16:colId xmlns:a16="http://schemas.microsoft.com/office/drawing/2014/main" val="229804892"/>
                    </a:ext>
                  </a:extLst>
                </a:gridCol>
              </a:tblGrid>
              <a:tr h="971551">
                <a:tc>
                  <a:txBody>
                    <a:bodyPr/>
                    <a:lstStyle/>
                    <a:p>
                      <a:pPr algn="ctr">
                        <a:lnSpc>
                          <a:spcPct val="110000"/>
                        </a:lnSpc>
                        <a:spcBef>
                          <a:spcPts val="0"/>
                        </a:spcBef>
                      </a:pPr>
                      <a:r>
                        <a:rPr lang="en-GB" sz="1400" dirty="0">
                          <a:solidFill>
                            <a:schemeClr val="tx2"/>
                          </a:solidFill>
                          <a:effectLst/>
                          <a:latin typeface="+mj-lt"/>
                        </a:rPr>
                        <a:t> </a:t>
                      </a:r>
                      <a:endParaRPr lang="en-US" sz="14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lnSpc>
                          <a:spcPct val="110000"/>
                        </a:lnSpc>
                        <a:spcBef>
                          <a:spcPts val="0"/>
                        </a:spcBef>
                      </a:pPr>
                      <a:r>
                        <a:rPr lang="en-US" sz="1200" dirty="0">
                          <a:solidFill>
                            <a:schemeClr val="tx2"/>
                          </a:solidFill>
                          <a:effectLst/>
                          <a:latin typeface="+mj-lt"/>
                        </a:rPr>
                        <a:t>Uncertain clean hydrogen demand</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lnSpc>
                          <a:spcPct val="110000"/>
                        </a:lnSpc>
                        <a:spcBef>
                          <a:spcPts val="0"/>
                        </a:spcBef>
                      </a:pPr>
                      <a:r>
                        <a:rPr lang="en-US" sz="1200" dirty="0">
                          <a:solidFill>
                            <a:schemeClr val="tx2"/>
                          </a:solidFill>
                          <a:effectLst/>
                          <a:latin typeface="+mj-lt"/>
                        </a:rPr>
                        <a:t>Uncertainty about hydrogen price</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lnSpc>
                          <a:spcPct val="110000"/>
                        </a:lnSpc>
                        <a:spcBef>
                          <a:spcPts val="0"/>
                        </a:spcBef>
                      </a:pPr>
                      <a:r>
                        <a:rPr lang="en-US" sz="1200" dirty="0">
                          <a:solidFill>
                            <a:schemeClr val="tx2"/>
                          </a:solidFill>
                          <a:effectLst/>
                          <a:latin typeface="+mj-lt"/>
                        </a:rPr>
                        <a:t>Country risk </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lnSpc>
                          <a:spcPct val="110000"/>
                        </a:lnSpc>
                        <a:spcBef>
                          <a:spcPts val="0"/>
                        </a:spcBef>
                      </a:pPr>
                      <a:r>
                        <a:rPr lang="en-US" sz="1200" dirty="0">
                          <a:solidFill>
                            <a:schemeClr val="tx2"/>
                          </a:solidFill>
                          <a:effectLst/>
                          <a:latin typeface="+mj-lt"/>
                        </a:rPr>
                        <a:t>Uncertainty about tech. performance</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lnSpc>
                          <a:spcPct val="110000"/>
                        </a:lnSpc>
                        <a:spcBef>
                          <a:spcPts val="0"/>
                        </a:spcBef>
                      </a:pPr>
                      <a:r>
                        <a:rPr lang="en-US" sz="1200" dirty="0">
                          <a:solidFill>
                            <a:schemeClr val="tx2"/>
                          </a:solidFill>
                          <a:effectLst/>
                          <a:latin typeface="+mj-lt"/>
                        </a:rPr>
                        <a:t>Licensing, permitting, completion risks</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lnSpc>
                          <a:spcPct val="110000"/>
                        </a:lnSpc>
                        <a:spcBef>
                          <a:spcPts val="0"/>
                        </a:spcBef>
                      </a:pPr>
                      <a:r>
                        <a:rPr lang="en-US" sz="1200" dirty="0">
                          <a:solidFill>
                            <a:schemeClr val="tx2"/>
                          </a:solidFill>
                          <a:effectLst/>
                          <a:latin typeface="+mj-lt"/>
                        </a:rPr>
                        <a:t>Interest and exchange rates</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837877055"/>
                  </a:ext>
                </a:extLst>
              </a:tr>
              <a:tr h="232687">
                <a:tc>
                  <a:txBody>
                    <a:bodyPr/>
                    <a:lstStyle/>
                    <a:p>
                      <a:pPr algn="ctr">
                        <a:lnSpc>
                          <a:spcPct val="110000"/>
                        </a:lnSpc>
                        <a:spcBef>
                          <a:spcPts val="0"/>
                        </a:spcBef>
                      </a:pPr>
                      <a:r>
                        <a:rPr lang="en-GB" sz="1200" dirty="0">
                          <a:solidFill>
                            <a:schemeClr val="tx2"/>
                          </a:solidFill>
                          <a:effectLst/>
                          <a:latin typeface="+mj-lt"/>
                        </a:rPr>
                        <a:t>Buyer credit guarantees</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marL="0" algn="ctr" rtl="0" eaLnBrk="1" latinLnBrk="0" hangingPunct="1">
                        <a:lnSpc>
                          <a:spcPct val="110000"/>
                        </a:lnSpc>
                        <a:spcBef>
                          <a:spcPts val="0"/>
                        </a:spcBef>
                      </a:pPr>
                      <a:endParaRPr kumimoji="0" lang="en-US" sz="1100" kern="1200" dirty="0">
                        <a:solidFill>
                          <a:schemeClr val="dk1"/>
                        </a:solidFill>
                        <a:effectLst/>
                        <a:latin typeface="+mj-lt"/>
                        <a:ea typeface="+mn-ea"/>
                        <a:cs typeface="+mn-cs"/>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40000"/>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40000"/>
                      </a:srgbClr>
                    </a:solidFill>
                  </a:tcPr>
                </a:tc>
                <a:extLst>
                  <a:ext uri="{0D108BD9-81ED-4DB2-BD59-A6C34878D82A}">
                    <a16:rowId xmlns:a16="http://schemas.microsoft.com/office/drawing/2014/main" val="4138036352"/>
                  </a:ext>
                </a:extLst>
              </a:tr>
              <a:tr h="461017">
                <a:tc>
                  <a:txBody>
                    <a:bodyPr/>
                    <a:lstStyle/>
                    <a:p>
                      <a:pPr algn="ctr">
                        <a:lnSpc>
                          <a:spcPct val="110000"/>
                        </a:lnSpc>
                        <a:spcBef>
                          <a:spcPts val="0"/>
                        </a:spcBef>
                      </a:pPr>
                      <a:r>
                        <a:rPr lang="en-GB" sz="1200" dirty="0">
                          <a:solidFill>
                            <a:schemeClr val="tx2"/>
                          </a:solidFill>
                          <a:effectLst/>
                          <a:latin typeface="+mj-lt"/>
                        </a:rPr>
                        <a:t>Contractors-all-risk insurance</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40000"/>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extLst>
                  <a:ext uri="{0D108BD9-81ED-4DB2-BD59-A6C34878D82A}">
                    <a16:rowId xmlns:a16="http://schemas.microsoft.com/office/drawing/2014/main" val="2501172812"/>
                  </a:ext>
                </a:extLst>
              </a:tr>
              <a:tr h="227000">
                <a:tc>
                  <a:txBody>
                    <a:bodyPr/>
                    <a:lstStyle/>
                    <a:p>
                      <a:pPr algn="ctr">
                        <a:lnSpc>
                          <a:spcPct val="110000"/>
                        </a:lnSpc>
                        <a:spcBef>
                          <a:spcPts val="0"/>
                        </a:spcBef>
                      </a:pPr>
                      <a:r>
                        <a:rPr lang="en-GB" sz="1200" dirty="0">
                          <a:solidFill>
                            <a:schemeClr val="tx2"/>
                          </a:solidFill>
                          <a:effectLst/>
                          <a:latin typeface="+mj-lt"/>
                        </a:rPr>
                        <a:t>Contracts for Difference</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b="1" dirty="0">
                        <a:solidFill>
                          <a:schemeClr val="bg1"/>
                        </a:solidFill>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solidFill>
                  </a:tcPr>
                </a:tc>
                <a:tc>
                  <a:txBody>
                    <a:bodyPr/>
                    <a:lstStyle/>
                    <a:p>
                      <a:pPr algn="ctr">
                        <a:lnSpc>
                          <a:spcPct val="110000"/>
                        </a:lnSpc>
                        <a:spcBef>
                          <a:spcPts val="0"/>
                        </a:spcBef>
                      </a:pPr>
                      <a:endParaRPr lang="en-US" sz="1100" b="1" dirty="0">
                        <a:solidFill>
                          <a:schemeClr val="bg1"/>
                        </a:solidFill>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extLst>
                  <a:ext uri="{0D108BD9-81ED-4DB2-BD59-A6C34878D82A}">
                    <a16:rowId xmlns:a16="http://schemas.microsoft.com/office/drawing/2014/main" val="2221795277"/>
                  </a:ext>
                </a:extLst>
              </a:tr>
              <a:tr h="227000">
                <a:tc>
                  <a:txBody>
                    <a:bodyPr/>
                    <a:lstStyle/>
                    <a:p>
                      <a:pPr algn="ctr">
                        <a:lnSpc>
                          <a:spcPct val="110000"/>
                        </a:lnSpc>
                        <a:spcBef>
                          <a:spcPts val="0"/>
                        </a:spcBef>
                      </a:pPr>
                      <a:r>
                        <a:rPr lang="en-GB" sz="1200" dirty="0">
                          <a:solidFill>
                            <a:schemeClr val="tx2"/>
                          </a:solidFill>
                          <a:effectLst/>
                          <a:latin typeface="+mj-lt"/>
                        </a:rPr>
                        <a:t>Credit default swaps</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marL="0" algn="ctr" rtl="0" eaLnBrk="1" latinLnBrk="0" hangingPunct="1">
                        <a:lnSpc>
                          <a:spcPct val="110000"/>
                        </a:lnSpc>
                        <a:spcBef>
                          <a:spcPts val="0"/>
                        </a:spcBef>
                      </a:pPr>
                      <a:endParaRPr kumimoji="0" lang="en-US" sz="1100" kern="1200" dirty="0">
                        <a:solidFill>
                          <a:schemeClr val="dk1"/>
                        </a:solidFill>
                        <a:effectLst/>
                        <a:latin typeface="+mj-lt"/>
                        <a:ea typeface="+mn-ea"/>
                        <a:cs typeface="+mn-cs"/>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marL="0" algn="ctr" rtl="0" eaLnBrk="1" latinLnBrk="0" hangingPunct="1">
                        <a:lnSpc>
                          <a:spcPct val="110000"/>
                        </a:lnSpc>
                        <a:spcBef>
                          <a:spcPts val="0"/>
                        </a:spcBef>
                      </a:pPr>
                      <a:endParaRPr kumimoji="0" lang="en-US" sz="1100" kern="1200" dirty="0">
                        <a:solidFill>
                          <a:schemeClr val="dk1"/>
                        </a:solidFill>
                        <a:effectLst/>
                        <a:latin typeface="+mj-lt"/>
                        <a:ea typeface="+mn-ea"/>
                        <a:cs typeface="+mn-cs"/>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40000"/>
                      </a:srgbClr>
                    </a:solidFill>
                  </a:tcPr>
                </a:tc>
                <a:tc>
                  <a:txBody>
                    <a:bodyPr/>
                    <a:lstStyle/>
                    <a:p>
                      <a:pPr algn="ctr">
                        <a:lnSpc>
                          <a:spcPct val="110000"/>
                        </a:lnSpc>
                        <a:spcBef>
                          <a:spcPts val="0"/>
                        </a:spcBef>
                      </a:pPr>
                      <a:endParaRPr lang="en-US" sz="110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40000"/>
                      </a:srgbClr>
                    </a:solidFill>
                  </a:tcPr>
                </a:tc>
                <a:extLst>
                  <a:ext uri="{0D108BD9-81ED-4DB2-BD59-A6C34878D82A}">
                    <a16:rowId xmlns:a16="http://schemas.microsoft.com/office/drawing/2014/main" val="2510068023"/>
                  </a:ext>
                </a:extLst>
              </a:tr>
              <a:tr h="375780">
                <a:tc>
                  <a:txBody>
                    <a:bodyPr/>
                    <a:lstStyle/>
                    <a:p>
                      <a:pPr algn="ctr">
                        <a:lnSpc>
                          <a:spcPct val="110000"/>
                        </a:lnSpc>
                        <a:spcBef>
                          <a:spcPts val="0"/>
                        </a:spcBef>
                      </a:pPr>
                      <a:r>
                        <a:rPr lang="en-GB" sz="1200" dirty="0">
                          <a:solidFill>
                            <a:schemeClr val="tx2"/>
                          </a:solidFill>
                          <a:effectLst/>
                          <a:latin typeface="+mj-lt"/>
                        </a:rPr>
                        <a:t>Foreign currency guarantee</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40000"/>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marL="0" algn="ctr" rtl="0" eaLnBrk="1" latinLnBrk="0" hangingPunct="1">
                        <a:lnSpc>
                          <a:spcPct val="110000"/>
                        </a:lnSpc>
                        <a:spcBef>
                          <a:spcPts val="0"/>
                        </a:spcBef>
                      </a:pPr>
                      <a:endParaRPr kumimoji="0" lang="en-US" sz="1100" b="1" kern="1200" dirty="0">
                        <a:solidFill>
                          <a:schemeClr val="bg1"/>
                        </a:solidFill>
                        <a:effectLst/>
                        <a:latin typeface="+mj-lt"/>
                        <a:ea typeface="+mn-ea"/>
                        <a:cs typeface="+mn-cs"/>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3732272607"/>
                  </a:ext>
                </a:extLst>
              </a:tr>
              <a:tr h="227000">
                <a:tc>
                  <a:txBody>
                    <a:bodyPr/>
                    <a:lstStyle/>
                    <a:p>
                      <a:pPr algn="ctr">
                        <a:lnSpc>
                          <a:spcPct val="110000"/>
                        </a:lnSpc>
                        <a:spcBef>
                          <a:spcPts val="0"/>
                        </a:spcBef>
                      </a:pPr>
                      <a:r>
                        <a:rPr lang="en-GB" sz="1200" dirty="0">
                          <a:solidFill>
                            <a:schemeClr val="tx2"/>
                          </a:solidFill>
                          <a:effectLst/>
                          <a:latin typeface="+mj-lt"/>
                        </a:rPr>
                        <a:t>Interest rate swaps</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marL="0" algn="ctr" rtl="0" eaLnBrk="1" latinLnBrk="0" hangingPunct="1">
                        <a:lnSpc>
                          <a:spcPct val="110000"/>
                        </a:lnSpc>
                        <a:spcBef>
                          <a:spcPts val="0"/>
                        </a:spcBef>
                      </a:pPr>
                      <a:endParaRPr kumimoji="0" lang="en-US" sz="1100" b="1" kern="1200" dirty="0">
                        <a:solidFill>
                          <a:schemeClr val="bg1"/>
                        </a:solidFill>
                        <a:effectLst/>
                        <a:latin typeface="+mj-lt"/>
                        <a:ea typeface="+mn-ea"/>
                        <a:cs typeface="+mn-cs"/>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231039708"/>
                  </a:ext>
                </a:extLst>
              </a:tr>
              <a:tr h="227000">
                <a:tc>
                  <a:txBody>
                    <a:bodyPr/>
                    <a:lstStyle/>
                    <a:p>
                      <a:pPr algn="ctr">
                        <a:lnSpc>
                          <a:spcPct val="110000"/>
                        </a:lnSpc>
                        <a:spcBef>
                          <a:spcPts val="0"/>
                        </a:spcBef>
                      </a:pPr>
                      <a:r>
                        <a:rPr lang="en-GB" sz="1200" dirty="0">
                          <a:solidFill>
                            <a:schemeClr val="tx2"/>
                          </a:solidFill>
                          <a:effectLst/>
                          <a:latin typeface="+mj-lt"/>
                        </a:rPr>
                        <a:t>Liquidated damages</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40000"/>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extLst>
                  <a:ext uri="{0D108BD9-81ED-4DB2-BD59-A6C34878D82A}">
                    <a16:rowId xmlns:a16="http://schemas.microsoft.com/office/drawing/2014/main" val="3402223706"/>
                  </a:ext>
                </a:extLst>
              </a:tr>
              <a:tr h="227000">
                <a:tc>
                  <a:txBody>
                    <a:bodyPr/>
                    <a:lstStyle/>
                    <a:p>
                      <a:pPr algn="ctr">
                        <a:lnSpc>
                          <a:spcPct val="110000"/>
                        </a:lnSpc>
                        <a:spcBef>
                          <a:spcPts val="0"/>
                        </a:spcBef>
                      </a:pPr>
                      <a:r>
                        <a:rPr lang="en-GB" sz="1200" dirty="0">
                          <a:solidFill>
                            <a:schemeClr val="tx2"/>
                          </a:solidFill>
                          <a:effectLst/>
                          <a:latin typeface="+mj-lt"/>
                        </a:rPr>
                        <a:t>Loan loss reserve</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marL="0" algn="ctr" rtl="0" eaLnBrk="1" latinLnBrk="0" hangingPunct="1">
                        <a:lnSpc>
                          <a:spcPct val="110000"/>
                        </a:lnSpc>
                        <a:spcBef>
                          <a:spcPts val="0"/>
                        </a:spcBef>
                      </a:pPr>
                      <a:endParaRPr kumimoji="0" lang="en-US" sz="1100" kern="1200" dirty="0">
                        <a:solidFill>
                          <a:schemeClr val="dk1"/>
                        </a:solidFill>
                        <a:effectLst/>
                        <a:latin typeface="+mj-lt"/>
                        <a:ea typeface="+mn-ea"/>
                        <a:cs typeface="+mn-cs"/>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40000"/>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40000"/>
                      </a:srgbClr>
                    </a:solidFill>
                  </a:tcPr>
                </a:tc>
                <a:extLst>
                  <a:ext uri="{0D108BD9-81ED-4DB2-BD59-A6C34878D82A}">
                    <a16:rowId xmlns:a16="http://schemas.microsoft.com/office/drawing/2014/main" val="2092914980"/>
                  </a:ext>
                </a:extLst>
              </a:tr>
              <a:tr h="227000">
                <a:tc>
                  <a:txBody>
                    <a:bodyPr/>
                    <a:lstStyle/>
                    <a:p>
                      <a:pPr algn="ctr">
                        <a:lnSpc>
                          <a:spcPct val="110000"/>
                        </a:lnSpc>
                        <a:spcBef>
                          <a:spcPts val="0"/>
                        </a:spcBef>
                      </a:pPr>
                      <a:r>
                        <a:rPr lang="en-GB" sz="1200" dirty="0">
                          <a:solidFill>
                            <a:schemeClr val="tx2"/>
                          </a:solidFill>
                          <a:effectLst/>
                          <a:latin typeface="+mj-lt"/>
                        </a:rPr>
                        <a:t>Offtake guarantee</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marL="0" algn="ctr" rtl="0" eaLnBrk="1" latinLnBrk="0" hangingPunct="1">
                        <a:lnSpc>
                          <a:spcPct val="110000"/>
                        </a:lnSpc>
                        <a:spcBef>
                          <a:spcPts val="0"/>
                        </a:spcBef>
                      </a:pPr>
                      <a:endParaRPr kumimoji="0" lang="en-US" sz="1100" b="1" kern="1200" dirty="0">
                        <a:solidFill>
                          <a:schemeClr val="bg1"/>
                        </a:solidFill>
                        <a:effectLst/>
                        <a:latin typeface="+mj-lt"/>
                        <a:ea typeface="+mn-ea"/>
                        <a:cs typeface="+mn-cs"/>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solidFill>
                  </a:tcPr>
                </a:tc>
                <a:tc>
                  <a:txBody>
                    <a:bodyPr/>
                    <a:lstStyle/>
                    <a:p>
                      <a:pPr marL="0" algn="ctr" rtl="0" eaLnBrk="1" latinLnBrk="0" hangingPunct="1">
                        <a:lnSpc>
                          <a:spcPct val="110000"/>
                        </a:lnSpc>
                        <a:spcBef>
                          <a:spcPts val="0"/>
                        </a:spcBef>
                      </a:pPr>
                      <a:endParaRPr kumimoji="0" lang="en-US" sz="1100" b="1" kern="1200" dirty="0">
                        <a:solidFill>
                          <a:schemeClr val="bg1"/>
                        </a:solidFill>
                        <a:effectLst/>
                        <a:latin typeface="+mj-lt"/>
                        <a:ea typeface="+mn-ea"/>
                        <a:cs typeface="+mn-cs"/>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extLst>
                  <a:ext uri="{0D108BD9-81ED-4DB2-BD59-A6C34878D82A}">
                    <a16:rowId xmlns:a16="http://schemas.microsoft.com/office/drawing/2014/main" val="897922149"/>
                  </a:ext>
                </a:extLst>
              </a:tr>
              <a:tr h="227000">
                <a:tc>
                  <a:txBody>
                    <a:bodyPr/>
                    <a:lstStyle/>
                    <a:p>
                      <a:pPr algn="ctr">
                        <a:lnSpc>
                          <a:spcPct val="110000"/>
                        </a:lnSpc>
                        <a:spcBef>
                          <a:spcPts val="0"/>
                        </a:spcBef>
                      </a:pPr>
                      <a:r>
                        <a:rPr lang="en-GB" sz="1200" dirty="0">
                          <a:solidFill>
                            <a:schemeClr val="tx2"/>
                          </a:solidFill>
                          <a:effectLst/>
                          <a:latin typeface="+mj-lt"/>
                        </a:rPr>
                        <a:t>Partial credit guarantee</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40000"/>
                      </a:srgbClr>
                    </a:solidFill>
                  </a:tcPr>
                </a:tc>
                <a:extLst>
                  <a:ext uri="{0D108BD9-81ED-4DB2-BD59-A6C34878D82A}">
                    <a16:rowId xmlns:a16="http://schemas.microsoft.com/office/drawing/2014/main" val="3555432497"/>
                  </a:ext>
                </a:extLst>
              </a:tr>
              <a:tr h="227000">
                <a:tc>
                  <a:txBody>
                    <a:bodyPr/>
                    <a:lstStyle/>
                    <a:p>
                      <a:pPr algn="ctr">
                        <a:lnSpc>
                          <a:spcPct val="110000"/>
                        </a:lnSpc>
                        <a:spcBef>
                          <a:spcPts val="0"/>
                        </a:spcBef>
                      </a:pPr>
                      <a:r>
                        <a:rPr lang="en-GB" sz="1200" dirty="0">
                          <a:solidFill>
                            <a:schemeClr val="tx2"/>
                          </a:solidFill>
                          <a:effectLst/>
                          <a:latin typeface="+mj-lt"/>
                        </a:rPr>
                        <a:t>Performance guarantees</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40000"/>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extLst>
                  <a:ext uri="{0D108BD9-81ED-4DB2-BD59-A6C34878D82A}">
                    <a16:rowId xmlns:a16="http://schemas.microsoft.com/office/drawing/2014/main" val="4079210221"/>
                  </a:ext>
                </a:extLst>
              </a:tr>
              <a:tr h="695034">
                <a:tc>
                  <a:txBody>
                    <a:bodyPr/>
                    <a:lstStyle/>
                    <a:p>
                      <a:pPr algn="ctr">
                        <a:lnSpc>
                          <a:spcPct val="110000"/>
                        </a:lnSpc>
                        <a:spcBef>
                          <a:spcPts val="0"/>
                        </a:spcBef>
                      </a:pPr>
                      <a:r>
                        <a:rPr lang="en-GB" sz="1200" dirty="0">
                          <a:solidFill>
                            <a:schemeClr val="tx2"/>
                          </a:solidFill>
                          <a:effectLst/>
                          <a:latin typeface="+mj-lt"/>
                        </a:rPr>
                        <a:t>Political risk investment/foreign investment insurance</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marL="0" algn="ctr" rtl="0" eaLnBrk="1" latinLnBrk="0" hangingPunct="1">
                        <a:lnSpc>
                          <a:spcPct val="110000"/>
                        </a:lnSpc>
                        <a:spcBef>
                          <a:spcPts val="0"/>
                        </a:spcBef>
                      </a:pPr>
                      <a:endParaRPr kumimoji="0" lang="en-US" sz="1100" b="1" kern="1200" dirty="0">
                        <a:solidFill>
                          <a:schemeClr val="bg1"/>
                        </a:solidFill>
                        <a:effectLst/>
                        <a:latin typeface="+mj-lt"/>
                        <a:ea typeface="+mn-ea"/>
                        <a:cs typeface="+mn-cs"/>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00B050">
                        <a:alpha val="40000"/>
                      </a:srgbClr>
                    </a:solidFill>
                  </a:tcPr>
                </a:tc>
                <a:extLst>
                  <a:ext uri="{0D108BD9-81ED-4DB2-BD59-A6C34878D82A}">
                    <a16:rowId xmlns:a16="http://schemas.microsoft.com/office/drawing/2014/main" val="3954289543"/>
                  </a:ext>
                </a:extLst>
              </a:tr>
              <a:tr h="227000">
                <a:tc>
                  <a:txBody>
                    <a:bodyPr/>
                    <a:lstStyle/>
                    <a:p>
                      <a:pPr algn="ctr">
                        <a:lnSpc>
                          <a:spcPct val="110000"/>
                        </a:lnSpc>
                        <a:spcBef>
                          <a:spcPts val="0"/>
                        </a:spcBef>
                      </a:pPr>
                      <a:r>
                        <a:rPr lang="en-GB" sz="1200" dirty="0">
                          <a:solidFill>
                            <a:schemeClr val="tx2"/>
                          </a:solidFill>
                          <a:effectLst/>
                          <a:latin typeface="+mj-lt"/>
                        </a:rPr>
                        <a:t>Syndicated loan</a:t>
                      </a:r>
                      <a:endParaRPr lang="en-US" sz="1200" dirty="0">
                        <a:solidFill>
                          <a:schemeClr val="tx2"/>
                        </a:solidFill>
                        <a:effectLst/>
                        <a:latin typeface="+mj-lt"/>
                        <a:ea typeface="Arial" panose="020B0604020202020204" pitchFamily="34" charset="0"/>
                        <a:cs typeface="Times New Roman" panose="02020603050405020304" pitchFamily="18" charset="0"/>
                      </a:endParaRPr>
                    </a:p>
                  </a:txBody>
                  <a:tcPr marL="9525" marR="9525" marT="9525" marB="0" anchor="ctr">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50">
                        <a:alpha val="10196"/>
                      </a:srgbClr>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lnSpc>
                          <a:spcPct val="110000"/>
                        </a:lnSpc>
                        <a:spcBef>
                          <a:spcPts val="0"/>
                        </a:spcBef>
                      </a:pPr>
                      <a:endParaRPr lang="en-US" sz="1100" dirty="0">
                        <a:effectLst/>
                        <a:latin typeface="+mj-lt"/>
                        <a:ea typeface="Arial" panose="020B0604020202020204" pitchFamily="34" charset="0"/>
                        <a:cs typeface="Times New Roman" panose="02020603050405020304" pitchFamily="18" charset="0"/>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50">
                        <a:alpha val="10196"/>
                      </a:srgbClr>
                    </a:solidFill>
                  </a:tcPr>
                </a:tc>
                <a:tc>
                  <a:txBody>
                    <a:bodyPr/>
                    <a:lstStyle/>
                    <a:p>
                      <a:pPr marL="0" algn="ctr" rtl="0" eaLnBrk="1" latinLnBrk="0" hangingPunct="1">
                        <a:lnSpc>
                          <a:spcPct val="110000"/>
                        </a:lnSpc>
                        <a:spcBef>
                          <a:spcPts val="0"/>
                        </a:spcBef>
                      </a:pPr>
                      <a:endParaRPr kumimoji="0" lang="en-US" sz="1100" b="1" kern="1200" dirty="0">
                        <a:solidFill>
                          <a:schemeClr val="bg1"/>
                        </a:solidFill>
                        <a:effectLst/>
                        <a:latin typeface="+mj-lt"/>
                        <a:ea typeface="+mn-ea"/>
                        <a:cs typeface="+mn-cs"/>
                      </a:endParaRPr>
                    </a:p>
                  </a:txBody>
                  <a:tcPr marL="9525" marR="9525" marT="9525" marB="0" anchor="ctr">
                    <a:lnL w="9525" cap="flat" cmpd="sng" algn="ctr">
                      <a:solidFill>
                        <a:schemeClr val="bg2">
                          <a:lumMod val="9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00B050"/>
                    </a:solidFill>
                  </a:tcPr>
                </a:tc>
                <a:extLst>
                  <a:ext uri="{0D108BD9-81ED-4DB2-BD59-A6C34878D82A}">
                    <a16:rowId xmlns:a16="http://schemas.microsoft.com/office/drawing/2014/main" val="4015168941"/>
                  </a:ext>
                </a:extLst>
              </a:tr>
            </a:tbl>
          </a:graphicData>
        </a:graphic>
      </p:graphicFrame>
      <p:sp>
        <p:nvSpPr>
          <p:cNvPr id="9" name="TextBox 8">
            <a:extLst>
              <a:ext uri="{FF2B5EF4-FFF2-40B4-BE49-F238E27FC236}">
                <a16:creationId xmlns:a16="http://schemas.microsoft.com/office/drawing/2014/main" id="{11E27B73-54BD-54C4-B102-8ACC8B0DACED}"/>
              </a:ext>
            </a:extLst>
          </p:cNvPr>
          <p:cNvSpPr txBox="1"/>
          <p:nvPr/>
        </p:nvSpPr>
        <p:spPr>
          <a:xfrm>
            <a:off x="8266570" y="2208600"/>
            <a:ext cx="3162714" cy="3879716"/>
          </a:xfrm>
          <a:prstGeom prst="rect">
            <a:avLst/>
          </a:prstGeom>
          <a:solidFill>
            <a:srgbClr val="F2F2F2">
              <a:alpha val="50196"/>
            </a:srgbClr>
          </a:solidFill>
          <a:ln>
            <a:solidFill>
              <a:schemeClr val="bg2">
                <a:lumMod val="90000"/>
              </a:schemeClr>
            </a:solidFill>
          </a:ln>
        </p:spPr>
        <p:txBody>
          <a:bodyPr wrap="square">
            <a:spAutoFit/>
          </a:bodyPr>
          <a:lstStyle/>
          <a:p>
            <a:pPr marL="285750" indent="-285750">
              <a:lnSpc>
                <a:spcPct val="110000"/>
              </a:lnSpc>
              <a:spcAft>
                <a:spcPts val="600"/>
              </a:spcAft>
              <a:buFont typeface="Arial" panose="020B0604020202020204" pitchFamily="34" charset="0"/>
              <a:buChar char="•"/>
            </a:pPr>
            <a:r>
              <a:rPr lang="en-US" dirty="0">
                <a:solidFill>
                  <a:schemeClr val="tx2"/>
                </a:solidFill>
                <a:latin typeface="+mj-lt"/>
              </a:rPr>
              <a:t>Offtake guarantees</a:t>
            </a:r>
            <a:r>
              <a:rPr lang="en-US" dirty="0">
                <a:latin typeface="+mj-lt"/>
              </a:rPr>
              <a:t> and </a:t>
            </a:r>
            <a:r>
              <a:rPr lang="en-US" dirty="0">
                <a:solidFill>
                  <a:schemeClr val="tx2"/>
                </a:solidFill>
                <a:latin typeface="+mj-lt"/>
              </a:rPr>
              <a:t>Contracts for Difference</a:t>
            </a:r>
            <a:r>
              <a:rPr lang="en-US" dirty="0">
                <a:latin typeface="+mj-lt"/>
              </a:rPr>
              <a:t> are well-placed to </a:t>
            </a:r>
            <a:r>
              <a:rPr lang="en-US" dirty="0">
                <a:solidFill>
                  <a:schemeClr val="tx2"/>
                </a:solidFill>
                <a:latin typeface="+mj-lt"/>
              </a:rPr>
              <a:t>address</a:t>
            </a:r>
            <a:r>
              <a:rPr lang="en-US" dirty="0">
                <a:latin typeface="+mj-lt"/>
              </a:rPr>
              <a:t> </a:t>
            </a:r>
            <a:r>
              <a:rPr lang="en-US" dirty="0">
                <a:solidFill>
                  <a:schemeClr val="tx2"/>
                </a:solidFill>
                <a:latin typeface="+mj-lt"/>
              </a:rPr>
              <a:t>offtake risk </a:t>
            </a:r>
            <a:r>
              <a:rPr lang="en-US" dirty="0">
                <a:latin typeface="+mj-lt"/>
              </a:rPr>
              <a:t>(both market demand and clean hydrogen price).</a:t>
            </a:r>
          </a:p>
          <a:p>
            <a:pPr marL="285750" indent="-285750">
              <a:lnSpc>
                <a:spcPct val="110000"/>
              </a:lnSpc>
              <a:spcAft>
                <a:spcPts val="600"/>
              </a:spcAft>
              <a:buFont typeface="Arial" panose="020B0604020202020204" pitchFamily="34" charset="0"/>
              <a:buChar char="•"/>
            </a:pPr>
            <a:r>
              <a:rPr lang="en-US" dirty="0">
                <a:solidFill>
                  <a:schemeClr val="tx2"/>
                </a:solidFill>
                <a:latin typeface="+mj-lt"/>
              </a:rPr>
              <a:t>Political risk investment insurance </a:t>
            </a:r>
            <a:r>
              <a:rPr lang="en-US" dirty="0">
                <a:latin typeface="+mj-lt"/>
              </a:rPr>
              <a:t>is key to address </a:t>
            </a:r>
            <a:r>
              <a:rPr lang="en-US" dirty="0">
                <a:solidFill>
                  <a:schemeClr val="tx2"/>
                </a:solidFill>
                <a:latin typeface="+mj-lt"/>
              </a:rPr>
              <a:t>country risk</a:t>
            </a:r>
          </a:p>
          <a:p>
            <a:pPr marL="285750" indent="-285750">
              <a:lnSpc>
                <a:spcPct val="110000"/>
              </a:lnSpc>
              <a:spcAft>
                <a:spcPts val="600"/>
              </a:spcAft>
              <a:buFont typeface="Arial" panose="020B0604020202020204" pitchFamily="34" charset="0"/>
              <a:buChar char="•"/>
            </a:pPr>
            <a:r>
              <a:rPr lang="en-US" dirty="0">
                <a:solidFill>
                  <a:schemeClr val="tx2"/>
                </a:solidFill>
                <a:latin typeface="+mj-lt"/>
              </a:rPr>
              <a:t>Several instruments </a:t>
            </a:r>
            <a:r>
              <a:rPr lang="en-US" dirty="0">
                <a:latin typeface="+mj-lt"/>
              </a:rPr>
              <a:t>exist to </a:t>
            </a:r>
            <a:r>
              <a:rPr lang="en-US" dirty="0">
                <a:solidFill>
                  <a:schemeClr val="tx2"/>
                </a:solidFill>
                <a:latin typeface="+mj-lt"/>
              </a:rPr>
              <a:t>address</a:t>
            </a:r>
            <a:r>
              <a:rPr lang="en-US" dirty="0">
                <a:latin typeface="+mj-lt"/>
              </a:rPr>
              <a:t> </a:t>
            </a:r>
            <a:r>
              <a:rPr lang="en-US" dirty="0">
                <a:solidFill>
                  <a:schemeClr val="tx2"/>
                </a:solidFill>
                <a:latin typeface="+mj-lt"/>
              </a:rPr>
              <a:t>interest and exchange rates</a:t>
            </a:r>
            <a:endParaRPr lang="en-US" dirty="0">
              <a:solidFill>
                <a:schemeClr val="tx2"/>
              </a:solidFill>
            </a:endParaRPr>
          </a:p>
        </p:txBody>
      </p:sp>
      <p:sp>
        <p:nvSpPr>
          <p:cNvPr id="10" name="Content Placeholder 1">
            <a:extLst>
              <a:ext uri="{FF2B5EF4-FFF2-40B4-BE49-F238E27FC236}">
                <a16:creationId xmlns:a16="http://schemas.microsoft.com/office/drawing/2014/main" id="{C7A9EF71-024C-3E42-CEC5-2B20FE813BB1}"/>
              </a:ext>
            </a:extLst>
          </p:cNvPr>
          <p:cNvSpPr txBox="1">
            <a:spLocks/>
          </p:cNvSpPr>
          <p:nvPr/>
        </p:nvSpPr>
        <p:spPr>
          <a:xfrm>
            <a:off x="2282510" y="1307625"/>
            <a:ext cx="5882775" cy="292574"/>
          </a:xfrm>
          <a:prstGeom prst="rect">
            <a:avLst/>
          </a:prstGeom>
        </p:spPr>
        <p:txBody>
          <a:bodyPr vert="horz">
            <a:no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j-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j-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j-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nSpc>
                <a:spcPct val="120000"/>
              </a:lnSpc>
              <a:buNone/>
            </a:pPr>
            <a:r>
              <a:rPr lang="en-GB" sz="1400" b="1" dirty="0">
                <a:solidFill>
                  <a:schemeClr val="tx2"/>
                </a:solidFill>
              </a:rPr>
              <a:t>← </a:t>
            </a:r>
            <a:r>
              <a:rPr lang="en-GB" sz="1400" i="1" dirty="0">
                <a:solidFill>
                  <a:schemeClr val="tx2"/>
                </a:solidFill>
              </a:rPr>
              <a:t>Highest risk for investors</a:t>
            </a:r>
          </a:p>
        </p:txBody>
      </p:sp>
      <p:sp>
        <p:nvSpPr>
          <p:cNvPr id="11" name="Footer Placeholder 3">
            <a:extLst>
              <a:ext uri="{FF2B5EF4-FFF2-40B4-BE49-F238E27FC236}">
                <a16:creationId xmlns:a16="http://schemas.microsoft.com/office/drawing/2014/main" id="{5CD10FE7-77E3-E365-1454-9686844C7E32}"/>
              </a:ext>
            </a:extLst>
          </p:cNvPr>
          <p:cNvSpPr txBox="1">
            <a:spLocks/>
          </p:cNvSpPr>
          <p:nvPr/>
        </p:nvSpPr>
        <p:spPr>
          <a:xfrm>
            <a:off x="8064000" y="6447417"/>
            <a:ext cx="3162715" cy="244800"/>
          </a:xfrm>
          <a:prstGeom prst="rect">
            <a:avLst/>
          </a:prstGeom>
        </p:spPr>
        <p:txBody>
          <a:bodyPr vert="horz" lIns="91440" tIns="45720" rIns="91440" bIns="45720" rtlCol="0" anchor="t" anchorCtr="0"/>
          <a:lstStyle>
            <a:defPPr>
              <a:defRPr lang="fr-FR"/>
            </a:defPPr>
            <a:lvl1pPr marL="0" algn="l" defTabSz="914400" rtl="0" eaLnBrk="1" latinLnBrk="0" hangingPunct="1">
              <a:defRPr sz="1000" kern="1200" baseline="0">
                <a:solidFill>
                  <a:srgbClr val="727272"/>
                </a:solidFill>
                <a:latin typeface="Arial"/>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Survey conducted in June/July 2024, with 41 respondents.</a:t>
            </a:r>
          </a:p>
        </p:txBody>
      </p:sp>
      <p:grpSp>
        <p:nvGrpSpPr>
          <p:cNvPr id="13" name="Group 12">
            <a:extLst>
              <a:ext uri="{FF2B5EF4-FFF2-40B4-BE49-F238E27FC236}">
                <a16:creationId xmlns:a16="http://schemas.microsoft.com/office/drawing/2014/main" id="{63DD8C54-3930-AEBC-FB70-92E3E62E8AC6}"/>
              </a:ext>
            </a:extLst>
          </p:cNvPr>
          <p:cNvGrpSpPr/>
          <p:nvPr/>
        </p:nvGrpSpPr>
        <p:grpSpPr>
          <a:xfrm>
            <a:off x="8266569" y="1441811"/>
            <a:ext cx="3162715" cy="547765"/>
            <a:chOff x="8266569" y="1452202"/>
            <a:chExt cx="3162715" cy="547765"/>
          </a:xfrm>
        </p:grpSpPr>
        <p:sp>
          <p:nvSpPr>
            <p:cNvPr id="2" name="Rectangle 1">
              <a:extLst>
                <a:ext uri="{FF2B5EF4-FFF2-40B4-BE49-F238E27FC236}">
                  <a16:creationId xmlns:a16="http://schemas.microsoft.com/office/drawing/2014/main" id="{5093A681-692B-7BCF-58D5-ABFD17089DAB}"/>
                </a:ext>
              </a:extLst>
            </p:cNvPr>
            <p:cNvSpPr/>
            <p:nvPr/>
          </p:nvSpPr>
          <p:spPr>
            <a:xfrm>
              <a:off x="8266569" y="1755167"/>
              <a:ext cx="3162714" cy="244800"/>
            </a:xfrm>
            <a:prstGeom prst="rect">
              <a:avLst/>
            </a:prstGeom>
            <a:gradFill flip="none" rotWithShape="1">
              <a:gsLst>
                <a:gs pos="0">
                  <a:srgbClr val="FFFFFF"/>
                </a:gs>
                <a:gs pos="47000">
                  <a:srgbClr val="99DFB9"/>
                </a:gs>
                <a:gs pos="88000">
                  <a:srgbClr val="00B050"/>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
              <a:extLst>
                <a:ext uri="{FF2B5EF4-FFF2-40B4-BE49-F238E27FC236}">
                  <a16:creationId xmlns:a16="http://schemas.microsoft.com/office/drawing/2014/main" id="{4FFAE4AD-4E4D-D738-4C8F-47C01143AB25}"/>
                </a:ext>
              </a:extLst>
            </p:cNvPr>
            <p:cNvSpPr txBox="1">
              <a:spLocks/>
            </p:cNvSpPr>
            <p:nvPr/>
          </p:nvSpPr>
          <p:spPr>
            <a:xfrm>
              <a:off x="8266569" y="1452202"/>
              <a:ext cx="3162715" cy="292574"/>
            </a:xfrm>
            <a:prstGeom prst="rect">
              <a:avLst/>
            </a:prstGeom>
          </p:spPr>
          <p:txBody>
            <a:bodyPr vert="horz">
              <a:no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j-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j-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j-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nSpc>
                  <a:spcPct val="120000"/>
                </a:lnSpc>
                <a:buNone/>
              </a:pPr>
              <a:r>
                <a:rPr lang="en-GB" sz="1400" b="1" dirty="0">
                  <a:solidFill>
                    <a:schemeClr val="tx2"/>
                  </a:solidFill>
                </a:rPr>
                <a:t>Not relevant	Very relevant</a:t>
              </a:r>
              <a:endParaRPr lang="en-GB" sz="1400" i="1" dirty="0">
                <a:solidFill>
                  <a:schemeClr val="tx2"/>
                </a:solidFill>
              </a:endParaRPr>
            </a:p>
          </p:txBody>
        </p:sp>
      </p:grpSp>
      <p:sp>
        <p:nvSpPr>
          <p:cNvPr id="8" name="Date Placeholder 2">
            <a:extLst>
              <a:ext uri="{FF2B5EF4-FFF2-40B4-BE49-F238E27FC236}">
                <a16:creationId xmlns:a16="http://schemas.microsoft.com/office/drawing/2014/main" id="{35BCEF16-4D16-6AB9-D9DF-53790C75034F}"/>
              </a:ext>
            </a:extLst>
          </p:cNvPr>
          <p:cNvSpPr>
            <a:spLocks noGrp="1"/>
          </p:cNvSpPr>
          <p:nvPr>
            <p:ph type="dt" sz="half" idx="2"/>
          </p:nvPr>
        </p:nvSpPr>
        <p:spPr>
          <a:xfrm>
            <a:off x="537600" y="6471234"/>
            <a:ext cx="1200000" cy="244800"/>
          </a:xfrm>
        </p:spPr>
        <p:txBody>
          <a:bodyPr/>
          <a:lstStyle/>
          <a:p>
            <a:r>
              <a:rPr lang="en-US" dirty="0"/>
              <a:t>11 February 2025</a:t>
            </a:r>
            <a:endParaRPr lang="en-GB" dirty="0"/>
          </a:p>
        </p:txBody>
      </p:sp>
      <p:sp>
        <p:nvSpPr>
          <p:cNvPr id="14" name="Footer Placeholder 3">
            <a:extLst>
              <a:ext uri="{FF2B5EF4-FFF2-40B4-BE49-F238E27FC236}">
                <a16:creationId xmlns:a16="http://schemas.microsoft.com/office/drawing/2014/main" id="{5EE789F7-0CDC-BD0E-67DE-2777C54963C1}"/>
              </a:ext>
            </a:extLst>
          </p:cNvPr>
          <p:cNvSpPr>
            <a:spLocks noGrp="1"/>
          </p:cNvSpPr>
          <p:nvPr>
            <p:ph type="ftr" sz="quarter" idx="3"/>
          </p:nvPr>
        </p:nvSpPr>
        <p:spPr>
          <a:xfrm>
            <a:off x="1824000" y="6471234"/>
            <a:ext cx="6045857" cy="244800"/>
          </a:xfrm>
        </p:spPr>
        <p:txBody>
          <a:bodyPr/>
          <a:lstStyle/>
          <a:p>
            <a:r>
              <a:rPr lang="en-US" dirty="0"/>
              <a:t>ESMAP Webinar</a:t>
            </a:r>
            <a:endParaRPr lang="en-GB" dirty="0"/>
          </a:p>
        </p:txBody>
      </p:sp>
    </p:spTree>
    <p:extLst>
      <p:ext uri="{BB962C8B-B14F-4D97-AF65-F5344CB8AC3E}">
        <p14:creationId xmlns:p14="http://schemas.microsoft.com/office/powerpoint/2010/main" val="14845491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OECDListFormCollapsible</Display>
  <Edit>OECDListFormCollapsible</Edit>
  <New>OECDListFormCollapsible</New>
</FormTemplates>
</file>

<file path=customXml/item2.xml><?xml version="1.0" encoding="utf-8"?>
<p:properties xmlns:p="http://schemas.microsoft.com/office/2006/metadata/properties" xmlns:xsi="http://www.w3.org/2001/XMLSchema-instance" xmlns:pc="http://schemas.microsoft.com/office/infopath/2007/PartnerControls">
  <documentManagement>
    <OECDKimBussinessContext xmlns="54c4cd27-f286-408f-9ce0-33c1e0f3ab39" xsi:nil="true"/>
    <eSharePWBTaxHTField0 xmlns="c9f238dd-bb73-4aef-a7a5-d644ad823e52">
      <Terms xmlns="http://schemas.microsoft.com/office/infopath/2007/PartnerControls">
        <TermInfo xmlns="http://schemas.microsoft.com/office/infopath/2007/PartnerControls">
          <TermName xmlns="http://schemas.microsoft.com/office/infopath/2007/PartnerControls">2017-18</TermName>
          <TermId xmlns="http://schemas.microsoft.com/office/infopath/2007/PartnerControls">ffda23c2-cd1b-45cc-b3f4-67b12010cc58</TermId>
        </TermInfo>
      </Terms>
    </eSharePWBTaxHTField0>
    <OECDlanguage xmlns="ca82dde9-3436-4d3d-bddd-d31447390034">English</OECDlanguage>
    <IconOverlay xmlns="http://schemas.microsoft.com/sharepoint/v4" xsi:nil="true"/>
    <OECDMeetingDate xmlns="54c4cd27-f286-408f-9ce0-33c1e0f3ab39" xsi:nil="true"/>
    <eShareCommitteeTaxHTField0 xmlns="c9f238dd-bb73-4aef-a7a5-d644ad823e52">
      <Terms xmlns="http://schemas.microsoft.com/office/infopath/2007/PartnerControls">
        <TermInfo xmlns="http://schemas.microsoft.com/office/infopath/2007/PartnerControls">
          <TermName xmlns="http://schemas.microsoft.com/office/infopath/2007/PartnerControls">Environment Policy Committee</TermName>
          <TermId xmlns="http://schemas.microsoft.com/office/infopath/2007/PartnerControls">e85b9b45-3128-4c61-a18e-1163bfd1833c</TermId>
        </TermInfo>
      </Terms>
    </eShareCommitteeTaxHTField0>
    <OECDYear xmlns="54c4cd27-f286-408f-9ce0-33c1e0f3ab39" xsi:nil="true"/>
    <OECDKimProvenance xmlns="54c4cd27-f286-408f-9ce0-33c1e0f3ab39" xsi:nil="true"/>
    <OECDKimStatus xmlns="54c4cd27-f286-408f-9ce0-33c1e0f3ab39">Draft</OECDKimStatus>
    <eShareCountryTaxHTField0 xmlns="c9f238dd-bb73-4aef-a7a5-d644ad823e52">
      <Terms xmlns="http://schemas.microsoft.com/office/infopath/2007/PartnerControls"/>
    </eShareCountryTaxHTField0>
    <eShareTopicTaxHTField0 xmlns="c9f238dd-bb73-4aef-a7a5-d644ad823e52">
      <Terms xmlns="http://schemas.microsoft.com/office/infopath/2007/PartnerControls">
        <TermInfo xmlns="http://schemas.microsoft.com/office/infopath/2007/PartnerControls">
          <TermName xmlns="http://schemas.microsoft.com/office/infopath/2007/PartnerControls">Environmental finance</TermName>
          <TermId xmlns="http://schemas.microsoft.com/office/infopath/2007/PartnerControls">a6e11e77-b0a5-4a18-9b0f-41f61c55ad7b</TermId>
        </TermInfo>
        <TermInfo xmlns="http://schemas.microsoft.com/office/infopath/2007/PartnerControls">
          <TermName xmlns="http://schemas.microsoft.com/office/infopath/2007/PartnerControls">Climate change</TermName>
          <TermId xmlns="http://schemas.microsoft.com/office/infopath/2007/PartnerControls">c43d4bb4-a9b4-4ec1-a051-59d996f30331</TermId>
        </TermInfo>
        <TermInfo xmlns="http://schemas.microsoft.com/office/infopath/2007/PartnerControls">
          <TermName xmlns="http://schemas.microsoft.com/office/infopath/2007/PartnerControls">Renewable energy sources</TermName>
          <TermId xmlns="http://schemas.microsoft.com/office/infopath/2007/PartnerControls">1e65ffae-856e-496a-9534-656cadbb474e</TermId>
        </TermInfo>
        <TermInfo xmlns="http://schemas.microsoft.com/office/infopath/2007/PartnerControls">
          <TermName xmlns="http://schemas.microsoft.com/office/infopath/2007/PartnerControls">Environmental technology</TermName>
          <TermId xmlns="http://schemas.microsoft.com/office/infopath/2007/PartnerControls">a145fd0f-5d1f-45c9-bc9d-b162ce800470</TermId>
        </TermInfo>
      </Terms>
    </eShareTopicTaxHTField0>
    <eShareKeywordsTaxHTField0 xmlns="c9f238dd-bb73-4aef-a7a5-d644ad823e52">
      <Terms xmlns="http://schemas.microsoft.com/office/infopath/2007/PartnerControls"/>
    </eShareKeywordsTaxHTField0>
    <TaxCatchAll xmlns="ca82dde9-3436-4d3d-bddd-d31447390034">
      <Value>1680</Value>
      <Value>82</Value>
      <Value>780</Value>
      <Value>391</Value>
      <Value>123</Value>
      <Value>20</Value>
      <Value>136</Value>
    </TaxCatchAll>
    <eShareHorizProjTaxHTField0 xmlns="e36e4070-fdd8-494c-ae17-1a8cf14e7707" xsi:nil="true"/>
    <OECDAllRelatedUsers xmlns="e36e4070-fdd8-494c-ae17-1a8cf14e7707">
      <UserInfo>
        <DisplayName/>
        <AccountId xsi:nil="true"/>
        <AccountType/>
      </UserInfo>
    </OECDAllRelatedUsers>
    <OECDTagsCache xmlns="7348197b-4e95-41c6-b270-341eaa4cbbb2" xsi:nil="true"/>
    <OECDSharingStatus xmlns="7348197b-4e95-41c6-b270-341eaa4cbbb2" xsi:nil="true"/>
    <OECDCommunityDocumentURL xmlns="7348197b-4e95-41c6-b270-341eaa4cbbb2" xsi:nil="true"/>
    <OECDPinnedBy xmlns="7348197b-4e95-41c6-b270-341eaa4cbbb2">
      <UserInfo>
        <DisplayName/>
        <AccountId xsi:nil="true"/>
        <AccountType/>
      </UserInfo>
    </OECDPinnedBy>
    <OECDExpirationDate xmlns="e36e4070-fdd8-494c-ae17-1a8cf14e7707" xsi:nil="true"/>
    <OECDProjectMembers xmlns="7348197b-4e95-41c6-b270-341eaa4cbbb2">
      <UserInfo>
        <DisplayName>HALEVA Dominique, ENV</DisplayName>
        <AccountId>941</AccountId>
        <AccountType/>
      </UserInfo>
      <UserInfo>
        <DisplayName>LEE Moongyung, ENV/FIG</DisplayName>
        <AccountId>5567</AccountId>
        <AccountType/>
      </UserInfo>
      <UserInfo>
        <DisplayName>HOLMES MICHEL Deborah, ENV/FIG</DisplayName>
        <AccountId>716</AccountId>
        <AccountType/>
      </UserInfo>
      <UserInfo>
        <DisplayName>MBISTROVA Ariola, ENV/FIG</DisplayName>
        <AccountId>5337</AccountId>
        <AccountType/>
      </UserInfo>
      <UserInfo>
        <DisplayName>SAYGIN Deger, ENV/FIG</DisplayName>
        <AccountId>4563</AccountId>
        <AccountType/>
      </UserInfo>
      <UserInfo>
        <DisplayName>SAFFAR Mohammed, DCD/PAN</DisplayName>
        <AccountId>4701</AccountId>
        <AccountType/>
      </UserInfo>
      <UserInfo>
        <DisplayName>CORDONNIER Joseph, ENV/FIG</DisplayName>
        <AccountId>4696</AccountId>
        <AccountType/>
      </UserInfo>
      <UserInfo>
        <DisplayName>SEGUINEAUD Cecile, ENV/FIG</DisplayName>
        <AccountId>4921</AccountId>
        <AccountType/>
      </UserInfo>
      <UserInfo>
        <DisplayName>ARGEMÍ RIBALTA Joana, ENV/FIG</DisplayName>
        <AccountId>5279</AccountId>
        <AccountType/>
      </UserInfo>
      <UserInfo>
        <DisplayName>SCHENK Cornelia, ENV/FIG</DisplayName>
        <AccountId>6345</AccountId>
        <AccountType/>
      </UserInfo>
      <UserInfo>
        <DisplayName>BELLESI Valentina, ENV/FIG</DisplayName>
        <AccountId>3912</AccountId>
        <AccountType/>
      </UserInfo>
      <UserInfo>
        <DisplayName>PUTRI Yulita, ENV/FIG</DisplayName>
        <AccountId>6293</AccountId>
        <AccountType/>
      </UserInfo>
      <UserInfo>
        <DisplayName>YASARANI Yuki, ENV/FIG</DisplayName>
        <AccountId>6292</AccountId>
        <AccountType/>
      </UserInfo>
      <UserInfo>
        <DisplayName>MESIC Amylia, ENV/FIG</DisplayName>
        <AccountId>6394</AccountId>
        <AccountType/>
      </UserInfo>
      <UserInfo>
        <DisplayName>DENIS Benjamin, ENV/FIG</DisplayName>
        <AccountId>6405</AccountId>
        <AccountType/>
      </UserInfo>
      <UserInfo>
        <DisplayName>FOWLER Dianne, ENV/FIG</DisplayName>
        <AccountId>409</AccountId>
        <AccountType/>
      </UserInfo>
      <UserInfo>
        <DisplayName>LONETTI Roberto, ENV/FIG</DisplayName>
        <AccountId>6730</AccountId>
        <AccountType/>
      </UserInfo>
    </OECDProjectMembers>
    <OECDProjectLookup xmlns="7348197b-4e95-41c6-b270-341eaa4cbbb2">169</OECDProjectLookup>
    <OECDMainProject xmlns="7348197b-4e95-41c6-b270-341eaa4cbbb2">57</OECDMainProject>
    <OECDProjectManager xmlns="7348197b-4e95-41c6-b270-341eaa4cbbb2">
      <UserInfo>
        <DisplayName/>
        <AccountId>174</AccountId>
        <AccountType/>
      </UserInfo>
    </OECDProjectManager>
    <OECDCommunityDocumentID xmlns="7348197b-4e95-41c6-b270-341eaa4cbbb2" xsi:nil="true"/>
    <_dlc_DocId xmlns="e36e4070-fdd8-494c-ae17-1a8cf14e7707">ESHAREDAF-38-241020</_dlc_DocId>
    <_dlc_DocIdUrl xmlns="e36e4070-fdd8-494c-ae17-1a8cf14e7707">
      <Url>https://portal.oecd.org/eshare/daf/pc/_layouts/15/DocIdRedir.aspx?ID=ESHAREDAF-38-241020</Url>
      <Description>ESHAREDAF-38-241020</Description>
    </_dlc_DocIdUrl>
    <g1cb84c392954f02b97ef964d7fd5f94 xmlns="e36e4070-fdd8-494c-ae17-1a8cf14e7707">
      <Terms xmlns="http://schemas.microsoft.com/office/infopath/2007/PartnerControls"/>
    </g1cb84c392954f02b97ef964d7fd5f94>
    <DocumentSetDescription xmlns="http://schemas.microsoft.com/sharepoint/v3" xsi:nil="true"/>
    <a5c695ec21c747a0bdb8a6375755520a xmlns="7348197b-4e95-41c6-b270-341eaa4cbbb2">
      <Terms xmlns="http://schemas.microsoft.com/office/infopath/2007/PartnerControls">
        <TermInfo xmlns="http://schemas.microsoft.com/office/infopath/2007/PartnerControls">
          <TermName xmlns="http://schemas.microsoft.com/office/infopath/2007/PartnerControls">ENV/CBW</TermName>
          <TermId xmlns="http://schemas.microsoft.com/office/infopath/2007/PartnerControls">6b929306-03f6-40b2-a4ef-c1cf38aa4c46</TermId>
        </TermInfo>
      </Terms>
    </a5c695ec21c747a0bdb8a6375755520a>
    <n8655da54a064da182923cf6cbb46907 xmlns="7348197b-4e95-41c6-b270-341eaa4cbbb2" xsi:nil="true"/>
  </documentManagement>
</p:properties>
</file>

<file path=customXml/item3.xml><?xml version="1.0" encoding="utf-8"?>
<?mso-contentType ?>
<spe:Receivers xmlns:spe="http://schemas.microsoft.com/sharepoint/events"/>
</file>

<file path=customXml/item4.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5.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6.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D6712DEE41081B4DBBA433D0B03F813E" ma:contentTypeVersion="195" ma:contentTypeDescription="" ma:contentTypeScope="" ma:versionID="4ac51ba38ba36a20b4787c731f70b865">
  <xsd:schema xmlns:xsd="http://www.w3.org/2001/XMLSchema" xmlns:xs="http://www.w3.org/2001/XMLSchema" xmlns:p="http://schemas.microsoft.com/office/2006/metadata/properties" xmlns:ns1="http://schemas.microsoft.com/sharepoint/v3" xmlns:ns2="54c4cd27-f286-408f-9ce0-33c1e0f3ab39" xmlns:ns3="e36e4070-fdd8-494c-ae17-1a8cf14e7707" xmlns:ns4="ca82dde9-3436-4d3d-bddd-d31447390034" xmlns:ns5="7348197b-4e95-41c6-b270-341eaa4cbbb2" xmlns:ns6="c9f238dd-bb73-4aef-a7a5-d644ad823e52" xmlns:ns7="http://schemas.microsoft.com/sharepoint/v4" targetNamespace="http://schemas.microsoft.com/office/2006/metadata/properties" ma:root="true" ma:fieldsID="5b19addd041b66daa7ad78a99575aee0" ns1:_="" ns2:_="" ns3:_="" ns4:_="" ns5:_="" ns6:_="" ns7:_="">
    <xsd:import namespace="http://schemas.microsoft.com/sharepoint/v3"/>
    <xsd:import namespace="54c4cd27-f286-408f-9ce0-33c1e0f3ab39"/>
    <xsd:import namespace="e36e4070-fdd8-494c-ae17-1a8cf14e7707"/>
    <xsd:import namespace="ca82dde9-3436-4d3d-bddd-d31447390034"/>
    <xsd:import namespace="7348197b-4e95-41c6-b270-341eaa4cbbb2"/>
    <xsd:import namespace="c9f238dd-bb73-4aef-a7a5-d644ad823e52"/>
    <xsd:import namespace="http://schemas.microsoft.com/sharepoint/v4"/>
    <xsd:element name="properties">
      <xsd:complexType>
        <xsd:sequence>
          <xsd:element name="documentManagement">
            <xsd:complexType>
              <xsd:all>
                <xsd:element ref="ns2:OECDMeetingDate" minOccurs="0"/>
                <xsd:element ref="ns4:OECDlanguage" minOccurs="0"/>
                <xsd:element ref="ns3:OECDExpirationDate" minOccurs="0"/>
                <xsd:element ref="ns5:OECDProjectLookup" minOccurs="0"/>
                <xsd:element ref="ns5:OECDProjectManager" minOccurs="0"/>
                <xsd:element ref="ns5:OECDProjectMembers" minOccurs="0"/>
                <xsd:element ref="ns5:OECDMainProject" minOccurs="0"/>
                <xsd:element ref="ns5:OECDPinnedBy" minOccurs="0"/>
                <xsd:element ref="ns2:OECDKimStatus" minOccurs="0"/>
                <xsd:element ref="ns5:OECDTagsCache" minOccurs="0"/>
                <xsd:element ref="ns3:_dlc_DocIdUrl" minOccurs="0"/>
                <xsd:element ref="ns6:eShareCountryTaxHTField0" minOccurs="0"/>
                <xsd:element ref="ns6:eShareTopicTaxHTField0" minOccurs="0"/>
                <xsd:element ref="ns6:eShareKeywordsTaxHTField0" minOccurs="0"/>
                <xsd:element ref="ns6:eShareCommitteeTaxHTField0" minOccurs="0"/>
                <xsd:element ref="ns6:eSharePWBTaxHTField0" minOccurs="0"/>
                <xsd:element ref="ns5:Project_x003a_Project_x0020_status" minOccurs="0"/>
                <xsd:element ref="ns3:_dlc_DocIdPersistId" minOccurs="0"/>
                <xsd:element ref="ns2:OECDKimBussinessContext" minOccurs="0"/>
                <xsd:element ref="ns4:TaxCatchAll" minOccurs="0"/>
                <xsd:element ref="ns2:OECDKimProvenance" minOccurs="0"/>
                <xsd:element ref="ns3:_dlc_DocId" minOccurs="0"/>
                <xsd:element ref="ns7:IconOverlay" minOccurs="0"/>
                <xsd:element ref="ns5:n8655da54a064da182923cf6cbb46907" minOccurs="0"/>
                <xsd:element ref="ns4:TaxCatchAllLabel" minOccurs="0"/>
                <xsd:element ref="ns3:g1cb84c392954f02b97ef964d7fd5f94" minOccurs="0"/>
                <xsd:element ref="ns5:a5c695ec21c747a0bdb8a6375755520a" minOccurs="0"/>
                <xsd:element ref="ns1:DocumentSetDescription" minOccurs="0"/>
                <xsd:element ref="ns5:OECDSharingStatus" minOccurs="0"/>
                <xsd:element ref="ns5:OECDCommunityDocumentURL" minOccurs="0"/>
                <xsd:element ref="ns5:OECDCommunityDocumentID" minOccurs="0"/>
                <xsd:element ref="ns3:eShareHorizProjTaxHTField0" minOccurs="0"/>
                <xsd:element ref="ns3:OECDAllRelatedUsers" minOccurs="0"/>
                <xsd:element ref="ns5:SharedWithUsers" minOccurs="0"/>
                <xsd:element ref="ns2:OECDYear"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41"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MeetingDate" ma:index="4" nillable="true" ma:displayName="Meeting Date" ma:default="" ma:format="DateOnly" ma:hidden="true" ma:internalName="OECDMeetingDate">
      <xsd:simpleType>
        <xsd:restriction base="dms:DateTime"/>
      </xsd:simpleType>
    </xsd:element>
    <xsd:element name="OECDKimStatus" ma:index="16" nillable="true" ma:displayName="Kim status" ma:default="Draft" ma:description="" ma:format="Dropdown" ma:hidden="true" ma:internalName="OECDKimStatus">
      <xsd:simpleType>
        <xsd:restriction base="dms:Choice">
          <xsd:enumeration value="Draft"/>
          <xsd:enumeration value="Final"/>
        </xsd:restriction>
      </xsd:simpleType>
    </xsd:element>
    <xsd:element name="OECDKimBussinessContext" ma:index="30" nillable="true" ma:displayName="Kim business context" ma:description="" ma:hidden="true" ma:internalName="OECDKimBussinessContext">
      <xsd:simpleType>
        <xsd:restriction base="dms:Text"/>
      </xsd:simpleType>
    </xsd:element>
    <xsd:element name="OECDKimProvenance" ma:index="32" nillable="true" ma:displayName="Kim provenance" ma:description="" ma:hidden="true" ma:internalName="OECDKimProvenance">
      <xsd:simpleType>
        <xsd:restriction base="dms:Text">
          <xsd:maxLength value="255"/>
        </xsd:restriction>
      </xsd:simpleType>
    </xsd:element>
    <xsd:element name="OECDYear" ma:index="50" nillable="true" ma:displayName="Year" ma:description="" ma:internalName="OECDYea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6e4070-fdd8-494c-ae17-1a8cf14e7707"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xsd:simpleType>
        <xsd:restriction base="dms:DateTime"/>
      </xsd:simpleType>
    </xsd:element>
    <xsd:element name="_dlc_DocIdUrl" ma:index="18" nillable="true" ma:displayName="Document ID" ma:description=""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element name="_dlc_DocId" ma:index="33" nillable="true" ma:displayName="Document ID" ma:description="" ma:hidden="true" ma:internalName="_dlc_DocId" ma:readOnly="true">
      <xsd:simpleType>
        <xsd:restriction base="dms:Text"/>
      </xsd:simpleType>
    </xsd:element>
    <xsd:element name="g1cb84c392954f02b97ef964d7fd5f94" ma:index="38" nillable="true" ma:taxonomy="true" ma:internalName="g1cb84c392954f02b97ef964d7fd5f94" ma:taxonomyFieldName="OECDHorizontalProjects" ma:displayName="Horizontal project" ma:readOnly="false" ma:default="" ma:fieldId="{01cb84c3-9295-4f02-b97e-f964d7fd5f94}"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45" nillable="true" ma:displayName="OECDHorizontalProjects_0" ma:description="" ma:hidden="true" ma:internalName="eShareHorizProjTaxHTField0">
      <xsd:simpleType>
        <xsd:restriction base="dms:Note"/>
      </xsd:simpleType>
    </xsd:element>
    <xsd:element name="OECDAllRelatedUsers" ma:index="48"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OECDlanguage" ma:index="5"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 ma:index="31" nillable="true" ma:displayName="Taxonomy Catch All Column" ma:hidden="true" ma:list="{e92eb940-6ce3-49f1-938f-e905cf32b7e4}" ma:internalName="TaxCatchAll" ma:showField="CatchAllData" ma:web="e36e4070-fdd8-494c-ae17-1a8cf14e7707">
      <xsd:complexType>
        <xsd:complexContent>
          <xsd:extension base="dms:MultiChoiceLookup">
            <xsd:sequence>
              <xsd:element name="Value" type="dms:Lookup" maxOccurs="unbounded" minOccurs="0" nillable="true"/>
            </xsd:sequence>
          </xsd:extension>
        </xsd:complexContent>
      </xsd:complexType>
    </xsd:element>
    <xsd:element name="TaxCatchAllLabel" ma:index="36" nillable="true" ma:displayName="Taxonomy Catch All Column1" ma:hidden="true" ma:list="{e92eb940-6ce3-49f1-938f-e905cf32b7e4}" ma:internalName="TaxCatchAllLabel" ma:readOnly="true" ma:showField="CatchAllDataLabel" ma:web="e36e4070-fdd8-494c-ae17-1a8cf14e770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348197b-4e95-41c6-b270-341eaa4cbbb2"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79d7b38c-e11d-4327-b506-f1b1b5675f7d" ma:internalName="OECDProjectLookup" ma:readOnly="false" ma:showField="OECDShortProjectName" ma:web="7348197b-4e95-41c6-b270-341eaa4cbbb2">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79d7b38c-e11d-4327-b506-f1b1b5675f7d"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TagsCache" ma:index="17" nillable="true" ma:displayName="Tags cache" ma:description="" ma:hidden="true" ma:internalName="OECDTagsCache">
      <xsd:simpleType>
        <xsd:restriction base="dms:Note"/>
      </xsd:simpleType>
    </xsd:element>
    <xsd:element name="Project_x003a_Project_x0020_status" ma:index="25" nillable="true" ma:displayName="Project:Project status" ma:hidden="true" ma:list="79d7b38c-e11d-4327-b506-f1b1b5675f7d" ma:internalName="Project_x003A_Project_x0020_status" ma:readOnly="true" ma:showField="OECDProjectStatus" ma:web="7348197b-4e95-41c6-b270-341eaa4cbbb2">
      <xsd:simpleType>
        <xsd:restriction base="dms:Lookup"/>
      </xsd:simpleType>
    </xsd:element>
    <xsd:element name="n8655da54a064da182923cf6cbb46907" ma:index="35" nillable="true" ma:displayName="Deliverable partners_0" ma:hidden="true" ma:internalName="n8655da54a064da182923cf6cbb46907">
      <xsd:simpleType>
        <xsd:restriction base="dms:Note"/>
      </xsd:simpleType>
    </xsd:element>
    <xsd:element name="a5c695ec21c747a0bdb8a6375755520a" ma:index="39" nillable="true" ma:taxonomy="true" ma:internalName="a5c695ec21c747a0bdb8a6375755520a" ma:taxonomyFieldName="OECDProjectOwnerStructure" ma:displayName="Project owner" ma:readOnly="false" ma:default="" ma:fieldId="a5c695ec-21c7-47a0-bdb8-a6375755520a"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SharingStatus" ma:index="42" nillable="true" ma:displayName="O.N.E Document Sharing Status" ma:description="" ma:hidden="true" ma:internalName="OECDSharingStatus">
      <xsd:simpleType>
        <xsd:restriction base="dms:Text"/>
      </xsd:simpleType>
    </xsd:element>
    <xsd:element name="OECDCommunityDocumentURL" ma:index="43" nillable="true" ma:displayName="O.N.E Community Document URL" ma:description="" ma:hidden="true" ma:internalName="OECDCommunityDocumentURL">
      <xsd:simpleType>
        <xsd:restriction base="dms:Text"/>
      </xsd:simpleType>
    </xsd:element>
    <xsd:element name="OECDCommunityDocumentID" ma:index="44" nillable="true" ma:displayName="O.N.E Community Document ID" ma:decimals="0" ma:description="" ma:hidden="true" ma:internalName="OECDCommunityDocumentID">
      <xsd:simpleType>
        <xsd:restriction base="dms:Number"/>
      </xsd:simpleType>
    </xsd:element>
    <xsd:element name="SharedWithUsers" ma:index="4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20" nillable="true" ma:taxonomy="true" ma:internalName="eShareCountryTaxHTField0" ma:taxonomyFieldName="OECDCountry" ma:displayName="Country"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21" nillable="true" ma:taxonomy="true" ma:internalName="eShareTopicTaxHTField0" ma:taxonomyFieldName="OECDTopic" ma:displayName="Topic"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2"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3" nillable="true" ma:taxonomy="true" ma:internalName="eShareCommitteeTaxHTField0" ma:taxonomyFieldName="OECDCommittee" ma:displayName="Committee" ma:default=""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4" nillable="true" ma:taxonomy="true" ma:internalName="eSharePWBTaxHTField0" ma:taxonomyFieldName="OECDPWB" ma:displayName="PWB" ma:default=""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0B8A7F-0CDD-459A-95E6-9EFEDD1A1808}">
  <ds:schemaRefs>
    <ds:schemaRef ds:uri="http://schemas.microsoft.com/sharepoint/v3/contenttype/forms"/>
  </ds:schemaRefs>
</ds:datastoreItem>
</file>

<file path=customXml/itemProps2.xml><?xml version="1.0" encoding="utf-8"?>
<ds:datastoreItem xmlns:ds="http://schemas.openxmlformats.org/officeDocument/2006/customXml" ds:itemID="{5300D5F1-7B99-418A-88A5-741099560628}">
  <ds:schemaRefs>
    <ds:schemaRef ds:uri="http://schemas.microsoft.com/office/2006/documentManagement/types"/>
    <ds:schemaRef ds:uri="http://schemas.microsoft.com/office/2006/metadata/properties"/>
    <ds:schemaRef ds:uri="http://www.w3.org/XML/1998/namespace"/>
    <ds:schemaRef ds:uri="e36e4070-fdd8-494c-ae17-1a8cf14e7707"/>
    <ds:schemaRef ds:uri="ca82dde9-3436-4d3d-bddd-d31447390034"/>
    <ds:schemaRef ds:uri="http://purl.org/dc/elements/1.1/"/>
    <ds:schemaRef ds:uri="http://purl.org/dc/terms/"/>
    <ds:schemaRef ds:uri="http://schemas.microsoft.com/sharepoint/v4"/>
    <ds:schemaRef ds:uri="http://schemas.microsoft.com/office/infopath/2007/PartnerControls"/>
    <ds:schemaRef ds:uri="c9f238dd-bb73-4aef-a7a5-d644ad823e52"/>
    <ds:schemaRef ds:uri="http://schemas.openxmlformats.org/package/2006/metadata/core-properties"/>
    <ds:schemaRef ds:uri="http://purl.org/dc/dcmitype/"/>
    <ds:schemaRef ds:uri="7348197b-4e95-41c6-b270-341eaa4cbbb2"/>
    <ds:schemaRef ds:uri="54c4cd27-f286-408f-9ce0-33c1e0f3ab39"/>
    <ds:schemaRef ds:uri="http://schemas.microsoft.com/sharepoint/v3"/>
  </ds:schemaRefs>
</ds:datastoreItem>
</file>

<file path=customXml/itemProps3.xml><?xml version="1.0" encoding="utf-8"?>
<ds:datastoreItem xmlns:ds="http://schemas.openxmlformats.org/officeDocument/2006/customXml" ds:itemID="{C43C848E-B082-4F34-94ED-70F3CD8993BC}">
  <ds:schemaRefs>
    <ds:schemaRef ds:uri="http://schemas.microsoft.com/sharepoint/events"/>
  </ds:schemaRefs>
</ds:datastoreItem>
</file>

<file path=customXml/itemProps4.xml><?xml version="1.0" encoding="utf-8"?>
<ds:datastoreItem xmlns:ds="http://schemas.openxmlformats.org/officeDocument/2006/customXml" ds:itemID="{CF86F028-FCAF-4ABD-AF95-F98868AEF85E}">
  <ds:schemaRefs>
    <ds:schemaRef ds:uri="Microsoft.SharePoint.Taxonomy.ContentTypeSync"/>
  </ds:schemaRefs>
</ds:datastoreItem>
</file>

<file path=customXml/itemProps5.xml><?xml version="1.0" encoding="utf-8"?>
<ds:datastoreItem xmlns:ds="http://schemas.openxmlformats.org/officeDocument/2006/customXml" ds:itemID="{D3A4ED8B-3476-4EB8-A761-FC0B63F01B73}">
  <ds:schemaRefs>
    <ds:schemaRef ds:uri="http://schemas.microsoft.com/2003/10/Serialization/Arrays"/>
    <ds:schemaRef ds:uri="http://www.oecd.org/eshare/projectsentre/CtFieldPriority/"/>
  </ds:schemaRefs>
</ds:datastoreItem>
</file>

<file path=customXml/itemProps6.xml><?xml version="1.0" encoding="utf-8"?>
<ds:datastoreItem xmlns:ds="http://schemas.openxmlformats.org/officeDocument/2006/customXml" ds:itemID="{6785BD16-5089-4DB3-88BB-6F5FE4F209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c4cd27-f286-408f-9ce0-33c1e0f3ab39"/>
    <ds:schemaRef ds:uri="e36e4070-fdd8-494c-ae17-1a8cf14e7707"/>
    <ds:schemaRef ds:uri="ca82dde9-3436-4d3d-bddd-d31447390034"/>
    <ds:schemaRef ds:uri="7348197b-4e95-41c6-b270-341eaa4cbbb2"/>
    <ds:schemaRef ds:uri="c9f238dd-bb73-4aef-a7a5-d644ad823e5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10215</TotalTime>
  <Words>1277</Words>
  <Application>Microsoft Office PowerPoint</Application>
  <PresentationFormat>Widescreen</PresentationFormat>
  <Paragraphs>236</Paragraphs>
  <Slides>16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Helvetica 65 Medium</vt:lpstr>
      <vt:lpstr>Arial</vt:lpstr>
      <vt:lpstr>Arial Narrow</vt:lpstr>
      <vt:lpstr>Calibri</vt:lpstr>
      <vt:lpstr>Georgia</vt:lpstr>
      <vt:lpstr>Open Sans</vt:lpstr>
      <vt:lpstr>Wingdings</vt:lpstr>
      <vt:lpstr>OECD_English_white</vt:lpstr>
      <vt:lpstr>Leveraging de-risking instruments and international co-ordination to catalyse investment in clean hydrogen</vt:lpstr>
      <vt:lpstr>Joint efforts to ramp-up clean hydrogen financing</vt:lpstr>
      <vt:lpstr>Moving Forward: 10 GW Lighthouse Initiative</vt:lpstr>
      <vt:lpstr>Key messages</vt:lpstr>
      <vt:lpstr>Clean Hydrogen Project Life Cycle </vt:lpstr>
      <vt:lpstr>Drivers for the cost of capital for hydrogen projects in developed vs developing countries</vt:lpstr>
      <vt:lpstr>Identified key risks based on OECD/World Bank investor survey (2023)</vt:lpstr>
      <vt:lpstr>Why Tailored Derisking instruments are needed:  Comparison of assets’ risk profile</vt:lpstr>
      <vt:lpstr>Mapping of de-risking instruments: Results of investor survey</vt:lpstr>
      <vt:lpstr>Prioritisation of de-risking instruments for project financing, depending on a country’s credit rating</vt:lpstr>
      <vt:lpstr>How can international co-ordination scale  clean hydrogen financing?</vt:lpstr>
      <vt:lpstr>Map of Clean Hydrogen Case Studies (2022-2024)</vt:lpstr>
      <vt:lpstr>Key lessons from case studies </vt:lpstr>
      <vt:lpstr>Leveraging de-risking instruments and international co-ordination to catalyse investment in clean hydrogen</vt:lpstr>
      <vt:lpstr>Building Investor Confidence: De-risking and Financing Clean Hydrogen Projects</vt:lpstr>
      <vt:lpstr>Leveraging de-risking instruments and international co-ordination to catalyse investment in clean hydrogen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policy reform in asean</dc:title>
  <dc:creator>CORDONNIER Joseph, ENV/FIG</dc:creator>
  <cp:lastModifiedBy>CORDONNIER Joseph, ENV/FIG</cp:lastModifiedBy>
  <cp:revision>41</cp:revision>
  <dcterms:created xsi:type="dcterms:W3CDTF">2019-11-02T08:05:42Z</dcterms:created>
  <dcterms:modified xsi:type="dcterms:W3CDTF">2025-02-11T09:16:12Z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0x0101008B4DD370EC31429186F3AD49F0D3098F00D44DBCB9EB4F45278CB5C9765BE5299500A4858B360C6A491AA753F8BCA47AA91000D6712DEE41081B4DBBA433D0B03F813E</vt:lpwstr>
  </property>
  <property fmtid="{D5CDD505-2E9C-101B-9397-08002B2CF9AE}" pid="3" name="OECDTopic">
    <vt:lpwstr>391;#Environmental finance|a6e11e77-b0a5-4a18-9b0f-41f61c55ad7b;#82;#Climate change|c43d4bb4-a9b4-4ec1-a051-59d996f30331;#123;#Renewable energy sources|1e65ffae-856e-496a-9534-656cadbb474e;#136;#Environmental technology|a145fd0f-5d1f-45c9-bc9d-b162ce800470</vt:lpwstr>
  </property>
  <property fmtid="{D5CDD505-2E9C-101B-9397-08002B2CF9AE}" pid="4" name="OECDCountry">
    <vt:lpwstr/>
  </property>
  <property fmtid="{D5CDD505-2E9C-101B-9397-08002B2CF9AE}" pid="5" name="OECDCommittee">
    <vt:lpwstr>20;#Environment Policy Committee|e85b9b45-3128-4c61-a18e-1163bfd1833c</vt:lpwstr>
  </property>
  <property fmtid="{D5CDD505-2E9C-101B-9397-08002B2CF9AE}" pid="6" name="OECDPWB">
    <vt:lpwstr>1680;#2017-18|ffda23c2-cd1b-45cc-b3f4-67b12010cc58</vt:lpwstr>
  </property>
  <property fmtid="{D5CDD505-2E9C-101B-9397-08002B2CF9AE}" pid="7" name="OECDKeywords">
    <vt:lpwstr/>
  </property>
  <property fmtid="{D5CDD505-2E9C-101B-9397-08002B2CF9AE}" pid="8" name="OECDHorizontalProjects">
    <vt:lpwstr/>
  </property>
  <property fmtid="{D5CDD505-2E9C-101B-9397-08002B2CF9AE}" pid="9" name="OECDProjectOwnerStructure">
    <vt:lpwstr>780;#ENV/CBW|6b929306-03f6-40b2-a4ef-c1cf38aa4c46</vt:lpwstr>
  </property>
  <property fmtid="{D5CDD505-2E9C-101B-9397-08002B2CF9AE}" pid="10" name="_dlc_DocIdItemGuid">
    <vt:lpwstr>9c1fa4e0-74b2-4cec-9889-33e7de6a36a8</vt:lpwstr>
  </property>
  <property fmtid="{D5CDD505-2E9C-101B-9397-08002B2CF9AE}" pid="11" name="eShareOrganisationTaxHTField0">
    <vt:lpwstr/>
  </property>
  <property fmtid="{D5CDD505-2E9C-101B-9397-08002B2CF9AE}" pid="12" name="OECDOrganisation">
    <vt:lpwstr/>
  </property>
  <property fmtid="{D5CDD505-2E9C-101B-9397-08002B2CF9AE}" pid="13" name="OECDDeliverablePartnersStructure">
    <vt:lpwstr/>
  </property>
  <property fmtid="{D5CDD505-2E9C-101B-9397-08002B2CF9AE}" pid="14" name="_docset_NoMedatataSyncRequired">
    <vt:lpwstr>False</vt:lpwstr>
  </property>
  <property fmtid="{D5CDD505-2E9C-101B-9397-08002B2CF9AE}" pid="15" name="MSIP_Label_0e5510b0-e729-4ef0-a3dd-4ba0dfe56c99_Enabled">
    <vt:lpwstr>true</vt:lpwstr>
  </property>
  <property fmtid="{D5CDD505-2E9C-101B-9397-08002B2CF9AE}" pid="16" name="MSIP_Label_0e5510b0-e729-4ef0-a3dd-4ba0dfe56c99_SetDate">
    <vt:lpwstr>2024-09-13T15:21:50Z</vt:lpwstr>
  </property>
  <property fmtid="{D5CDD505-2E9C-101B-9397-08002B2CF9AE}" pid="17" name="MSIP_Label_0e5510b0-e729-4ef0-a3dd-4ba0dfe56c99_Method">
    <vt:lpwstr>Standard</vt:lpwstr>
  </property>
  <property fmtid="{D5CDD505-2E9C-101B-9397-08002B2CF9AE}" pid="18" name="MSIP_Label_0e5510b0-e729-4ef0-a3dd-4ba0dfe56c99_Name">
    <vt:lpwstr>Restricted Use</vt:lpwstr>
  </property>
  <property fmtid="{D5CDD505-2E9C-101B-9397-08002B2CF9AE}" pid="19" name="MSIP_Label_0e5510b0-e729-4ef0-a3dd-4ba0dfe56c99_SiteId">
    <vt:lpwstr>ac41c7d4-1f61-460d-b0f4-fc925a2b471c</vt:lpwstr>
  </property>
  <property fmtid="{D5CDD505-2E9C-101B-9397-08002B2CF9AE}" pid="20" name="MSIP_Label_0e5510b0-e729-4ef0-a3dd-4ba0dfe56c99_ActionId">
    <vt:lpwstr>8690fcdb-d034-4465-bbdf-a35f7928688c</vt:lpwstr>
  </property>
  <property fmtid="{D5CDD505-2E9C-101B-9397-08002B2CF9AE}" pid="21" name="MSIP_Label_0e5510b0-e729-4ef0-a3dd-4ba0dfe56c99_ContentBits">
    <vt:lpwstr>2</vt:lpwstr>
  </property>
  <property fmtid="{D5CDD505-2E9C-101B-9397-08002B2CF9AE}" pid="22" name="ClassificationContentMarkingFooterLocations">
    <vt:lpwstr>OECD_English_white:3</vt:lpwstr>
  </property>
  <property fmtid="{D5CDD505-2E9C-101B-9397-08002B2CF9AE}" pid="23" name="ClassificationContentMarkingFooterText">
    <vt:lpwstr>Restricted Use - À usage restreint</vt:lpwstr>
  </property>
</Properties>
</file>