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3.xml" ContentType="application/vnd.openxmlformats-officedocument.drawingml.chart+xml"/>
  <Override PartName="/ppt/charts/chart14.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9"/>
  </p:notesMasterIdLst>
  <p:handoutMasterIdLst>
    <p:handoutMasterId r:id="rId40"/>
  </p:handoutMasterIdLst>
  <p:sldIdLst>
    <p:sldId id="281" r:id="rId2"/>
    <p:sldId id="257" r:id="rId3"/>
    <p:sldId id="337" r:id="rId4"/>
    <p:sldId id="289" r:id="rId5"/>
    <p:sldId id="336" r:id="rId6"/>
    <p:sldId id="324" r:id="rId7"/>
    <p:sldId id="291" r:id="rId8"/>
    <p:sldId id="293" r:id="rId9"/>
    <p:sldId id="311" r:id="rId10"/>
    <p:sldId id="313" r:id="rId11"/>
    <p:sldId id="294" r:id="rId12"/>
    <p:sldId id="292" r:id="rId13"/>
    <p:sldId id="343" r:id="rId14"/>
    <p:sldId id="357" r:id="rId15"/>
    <p:sldId id="268" r:id="rId16"/>
    <p:sldId id="351" r:id="rId17"/>
    <p:sldId id="352" r:id="rId18"/>
    <p:sldId id="355" r:id="rId19"/>
    <p:sldId id="356" r:id="rId20"/>
    <p:sldId id="327" r:id="rId21"/>
    <p:sldId id="329" r:id="rId22"/>
    <p:sldId id="323" r:id="rId23"/>
    <p:sldId id="312" r:id="rId24"/>
    <p:sldId id="347" r:id="rId25"/>
    <p:sldId id="346" r:id="rId26"/>
    <p:sldId id="344" r:id="rId27"/>
    <p:sldId id="345" r:id="rId28"/>
    <p:sldId id="340" r:id="rId29"/>
    <p:sldId id="349" r:id="rId30"/>
    <p:sldId id="350" r:id="rId31"/>
    <p:sldId id="341" r:id="rId32"/>
    <p:sldId id="271" r:id="rId33"/>
    <p:sldId id="267" r:id="rId34"/>
    <p:sldId id="332" r:id="rId35"/>
    <p:sldId id="326" r:id="rId36"/>
    <p:sldId id="290" r:id="rId37"/>
    <p:sldId id="317" r:id="rId3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ian Daniel Mahler" initials="CDM"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1DE3"/>
    <a:srgbClr val="008000"/>
    <a:srgbClr val="5C5C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72" autoAdjust="0"/>
    <p:restoredTop sz="94576" autoAdjust="0"/>
  </p:normalViewPr>
  <p:slideViewPr>
    <p:cSldViewPr>
      <p:cViewPr varScale="1">
        <p:scale>
          <a:sx n="86" d="100"/>
          <a:sy n="86" d="100"/>
        </p:scale>
        <p:origin x="102" y="870"/>
      </p:cViewPr>
      <p:guideLst>
        <p:guide orient="horz" pos="2160"/>
        <p:guide pos="2880"/>
      </p:guideLst>
    </p:cSldViewPr>
  </p:slideViewPr>
  <p:outlineViewPr>
    <p:cViewPr>
      <p:scale>
        <a:sx n="33" d="100"/>
        <a:sy n="33" d="100"/>
      </p:scale>
      <p:origin x="0" y="11958"/>
    </p:cViewPr>
  </p:outlineViewPr>
  <p:notesTextViewPr>
    <p:cViewPr>
      <p:scale>
        <a:sx n="100" d="100"/>
        <a:sy n="100" d="100"/>
      </p:scale>
      <p:origin x="0" y="0"/>
    </p:cViewPr>
  </p:notesTextViewPr>
  <p:sorterViewPr>
    <p:cViewPr>
      <p:scale>
        <a:sx n="150" d="100"/>
        <a:sy n="150" d="100"/>
      </p:scale>
      <p:origin x="0" y="322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Berat\TRACE%20help+EE%20program-Berat_17112016%20BE.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Berat\TRACE%20help+EE%20program-Berat_10202016%20B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Behnke\Documents\BUSINESS\PROJECTS\Albania%20WB%20UDP\TRACE%20cities\Gjirokastra\TRACE%20help+EE%20program-Gjirokastra_29112016%20B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'E Balance'!$D$3</c:f>
              <c:strCache>
                <c:ptCount val="1"/>
                <c:pt idx="0">
                  <c:v>Power</c:v>
                </c:pt>
              </c:strCache>
            </c:strRef>
          </c:tx>
          <c:spPr>
            <a:solidFill>
              <a:srgbClr val="FF0000"/>
            </a:solidFill>
          </c:spPr>
          <c:invertIfNegative val="0"/>
          <c:cat>
            <c:strRef>
              <c:f>'E Balance'!$C$4:$C$12</c:f>
              <c:strCache>
                <c:ptCount val="9"/>
                <c:pt idx="0">
                  <c:v>Municipal buildings</c:v>
                </c:pt>
                <c:pt idx="1">
                  <c:v>Street lighting</c:v>
                </c:pt>
                <c:pt idx="2">
                  <c:v>Water/ Waste water</c:v>
                </c:pt>
                <c:pt idx="3">
                  <c:v>Waste</c:v>
                </c:pt>
                <c:pt idx="4">
                  <c:v>Public transport</c:v>
                </c:pt>
                <c:pt idx="5">
                  <c:v>Private transport</c:v>
                </c:pt>
                <c:pt idx="6">
                  <c:v>Other pubic buildings</c:v>
                </c:pt>
                <c:pt idx="7">
                  <c:v>Commercial </c:v>
                </c:pt>
                <c:pt idx="8">
                  <c:v>Residential sector</c:v>
                </c:pt>
              </c:strCache>
            </c:strRef>
          </c:cat>
          <c:val>
            <c:numRef>
              <c:f>'E Balance'!$D$4:$D$12</c:f>
              <c:numCache>
                <c:formatCode>#,##0.00</c:formatCode>
                <c:ptCount val="9"/>
                <c:pt idx="0" formatCode="#,##0.0">
                  <c:v>2.2834750000000001</c:v>
                </c:pt>
                <c:pt idx="1">
                  <c:v>0.48</c:v>
                </c:pt>
                <c:pt idx="2" formatCode="#,##0.0">
                  <c:v>1.275935</c:v>
                </c:pt>
                <c:pt idx="3" formatCode="#,##0.0">
                  <c:v>0</c:v>
                </c:pt>
                <c:pt idx="4" formatCode="#,##0.0">
                  <c:v>0</c:v>
                </c:pt>
                <c:pt idx="5" formatCode="#,##0.0">
                  <c:v>0</c:v>
                </c:pt>
                <c:pt idx="6" formatCode="#,##0.0">
                  <c:v>0.38700000000000001</c:v>
                </c:pt>
                <c:pt idx="7" formatCode="#,##0.0">
                  <c:v>10.25</c:v>
                </c:pt>
                <c:pt idx="8" formatCode="#,##0.0">
                  <c:v>45.676500000000004</c:v>
                </c:pt>
              </c:numCache>
            </c:numRef>
          </c:val>
          <c:extLst>
            <c:ext xmlns:c16="http://schemas.microsoft.com/office/drawing/2014/chart" uri="{C3380CC4-5D6E-409C-BE32-E72D297353CC}">
              <c16:uniqueId val="{00000000-E318-4031-B9F4-906545C7705B}"/>
            </c:ext>
          </c:extLst>
        </c:ser>
        <c:ser>
          <c:idx val="3"/>
          <c:order val="1"/>
          <c:tx>
            <c:strRef>
              <c:f>'E Balance'!$E$3</c:f>
              <c:strCache>
                <c:ptCount val="1"/>
                <c:pt idx="0">
                  <c:v>Wood</c:v>
                </c:pt>
              </c:strCache>
            </c:strRef>
          </c:tx>
          <c:spPr>
            <a:solidFill>
              <a:schemeClr val="bg2">
                <a:lumMod val="50000"/>
              </a:schemeClr>
            </a:solidFill>
          </c:spPr>
          <c:invertIfNegative val="0"/>
          <c:cat>
            <c:strRef>
              <c:f>'E Balance'!$C$4:$C$12</c:f>
              <c:strCache>
                <c:ptCount val="9"/>
                <c:pt idx="0">
                  <c:v>Municipal buildings</c:v>
                </c:pt>
                <c:pt idx="1">
                  <c:v>Street lighting</c:v>
                </c:pt>
                <c:pt idx="2">
                  <c:v>Water/ Waste water</c:v>
                </c:pt>
                <c:pt idx="3">
                  <c:v>Waste</c:v>
                </c:pt>
                <c:pt idx="4">
                  <c:v>Public transport</c:v>
                </c:pt>
                <c:pt idx="5">
                  <c:v>Private transport</c:v>
                </c:pt>
                <c:pt idx="6">
                  <c:v>Other pubic buildings</c:v>
                </c:pt>
                <c:pt idx="7">
                  <c:v>Commercial </c:v>
                </c:pt>
                <c:pt idx="8">
                  <c:v>Residential sector</c:v>
                </c:pt>
              </c:strCache>
            </c:strRef>
          </c:cat>
          <c:val>
            <c:numRef>
              <c:f>'E Balance'!$E$4:$E$12</c:f>
              <c:numCache>
                <c:formatCode>General</c:formatCode>
                <c:ptCount val="9"/>
                <c:pt idx="0" formatCode="#,##0.0">
                  <c:v>0.62534999999999996</c:v>
                </c:pt>
                <c:pt idx="6" formatCode="#,##0.0">
                  <c:v>1.9500000000000003E-2</c:v>
                </c:pt>
                <c:pt idx="7" formatCode="#,##0.0">
                  <c:v>0.96875</c:v>
                </c:pt>
                <c:pt idx="8" formatCode="#,##0.0">
                  <c:v>43.1235</c:v>
                </c:pt>
              </c:numCache>
            </c:numRef>
          </c:val>
          <c:extLst>
            <c:ext xmlns:c16="http://schemas.microsoft.com/office/drawing/2014/chart" uri="{C3380CC4-5D6E-409C-BE32-E72D297353CC}">
              <c16:uniqueId val="{00000001-E318-4031-B9F4-906545C7705B}"/>
            </c:ext>
          </c:extLst>
        </c:ser>
        <c:ser>
          <c:idx val="1"/>
          <c:order val="2"/>
          <c:tx>
            <c:strRef>
              <c:f>'E Balance'!$F$3</c:f>
              <c:strCache>
                <c:ptCount val="1"/>
                <c:pt idx="0">
                  <c:v>Diesel Gasoline</c:v>
                </c:pt>
              </c:strCache>
            </c:strRef>
          </c:tx>
          <c:invertIfNegative val="0"/>
          <c:cat>
            <c:strRef>
              <c:f>'E Balance'!$C$4:$C$12</c:f>
              <c:strCache>
                <c:ptCount val="9"/>
                <c:pt idx="0">
                  <c:v>Municipal buildings</c:v>
                </c:pt>
                <c:pt idx="1">
                  <c:v>Street lighting</c:v>
                </c:pt>
                <c:pt idx="2">
                  <c:v>Water/ Waste water</c:v>
                </c:pt>
                <c:pt idx="3">
                  <c:v>Waste</c:v>
                </c:pt>
                <c:pt idx="4">
                  <c:v>Public transport</c:v>
                </c:pt>
                <c:pt idx="5">
                  <c:v>Private transport</c:v>
                </c:pt>
                <c:pt idx="6">
                  <c:v>Other pubic buildings</c:v>
                </c:pt>
                <c:pt idx="7">
                  <c:v>Commercial </c:v>
                </c:pt>
                <c:pt idx="8">
                  <c:v>Residential sector</c:v>
                </c:pt>
              </c:strCache>
            </c:strRef>
          </c:cat>
          <c:val>
            <c:numRef>
              <c:f>'E Balance'!$F$4:$F$12</c:f>
              <c:numCache>
                <c:formatCode>General</c:formatCode>
                <c:ptCount val="9"/>
                <c:pt idx="3" formatCode="#,##0.00">
                  <c:v>0.57010499999999997</c:v>
                </c:pt>
                <c:pt idx="4" formatCode="#,##0.0">
                  <c:v>0.30345734999999996</c:v>
                </c:pt>
                <c:pt idx="5" formatCode="#,##0.0">
                  <c:v>21.675525</c:v>
                </c:pt>
                <c:pt idx="6" formatCode="#,##0.0">
                  <c:v>0</c:v>
                </c:pt>
                <c:pt idx="7" formatCode="#,##0.0">
                  <c:v>0</c:v>
                </c:pt>
                <c:pt idx="8" formatCode="#,##0.0">
                  <c:v>0</c:v>
                </c:pt>
              </c:numCache>
            </c:numRef>
          </c:val>
          <c:extLst>
            <c:ext xmlns:c16="http://schemas.microsoft.com/office/drawing/2014/chart" uri="{C3380CC4-5D6E-409C-BE32-E72D297353CC}">
              <c16:uniqueId val="{00000002-E318-4031-B9F4-906545C7705B}"/>
            </c:ext>
          </c:extLst>
        </c:ser>
        <c:ser>
          <c:idx val="2"/>
          <c:order val="3"/>
          <c:tx>
            <c:strRef>
              <c:f>'E Balance'!$G$3</c:f>
              <c:strCache>
                <c:ptCount val="1"/>
                <c:pt idx="0">
                  <c:v>Fuel (Oil/gas/LPG)</c:v>
                </c:pt>
              </c:strCache>
            </c:strRef>
          </c:tx>
          <c:invertIfNegative val="0"/>
          <c:cat>
            <c:strRef>
              <c:f>'E Balance'!$C$4:$C$12</c:f>
              <c:strCache>
                <c:ptCount val="9"/>
                <c:pt idx="0">
                  <c:v>Municipal buildings</c:v>
                </c:pt>
                <c:pt idx="1">
                  <c:v>Street lighting</c:v>
                </c:pt>
                <c:pt idx="2">
                  <c:v>Water/ Waste water</c:v>
                </c:pt>
                <c:pt idx="3">
                  <c:v>Waste</c:v>
                </c:pt>
                <c:pt idx="4">
                  <c:v>Public transport</c:v>
                </c:pt>
                <c:pt idx="5">
                  <c:v>Private transport</c:v>
                </c:pt>
                <c:pt idx="6">
                  <c:v>Other pubic buildings</c:v>
                </c:pt>
                <c:pt idx="7">
                  <c:v>Commercial </c:v>
                </c:pt>
                <c:pt idx="8">
                  <c:v>Residential sector</c:v>
                </c:pt>
              </c:strCache>
            </c:strRef>
          </c:cat>
          <c:val>
            <c:numRef>
              <c:f>'E Balance'!$G$4:$G$12</c:f>
              <c:numCache>
                <c:formatCode>General</c:formatCode>
                <c:ptCount val="9"/>
                <c:pt idx="0" formatCode="#,##0.0">
                  <c:v>0.142125</c:v>
                </c:pt>
                <c:pt idx="6" formatCode="#,##0.0">
                  <c:v>1.9500000000000003E-2</c:v>
                </c:pt>
                <c:pt idx="7" formatCode="#,##0.0">
                  <c:v>0.96875</c:v>
                </c:pt>
                <c:pt idx="8" formatCode="#,##0.0">
                  <c:v>20.535</c:v>
                </c:pt>
              </c:numCache>
            </c:numRef>
          </c:val>
          <c:extLst>
            <c:ext xmlns:c16="http://schemas.microsoft.com/office/drawing/2014/chart" uri="{C3380CC4-5D6E-409C-BE32-E72D297353CC}">
              <c16:uniqueId val="{00000003-E318-4031-B9F4-906545C7705B}"/>
            </c:ext>
          </c:extLst>
        </c:ser>
        <c:dLbls>
          <c:showLegendKey val="0"/>
          <c:showVal val="0"/>
          <c:showCatName val="0"/>
          <c:showSerName val="0"/>
          <c:showPercent val="0"/>
          <c:showBubbleSize val="0"/>
        </c:dLbls>
        <c:gapWidth val="95"/>
        <c:overlap val="100"/>
        <c:axId val="32387840"/>
        <c:axId val="32389760"/>
      </c:barChart>
      <c:catAx>
        <c:axId val="32387840"/>
        <c:scaling>
          <c:orientation val="minMax"/>
        </c:scaling>
        <c:delete val="0"/>
        <c:axPos val="b"/>
        <c:numFmt formatCode="General" sourceLinked="0"/>
        <c:majorTickMark val="none"/>
        <c:minorTickMark val="none"/>
        <c:tickLblPos val="nextTo"/>
        <c:crossAx val="32389760"/>
        <c:crosses val="autoZero"/>
        <c:auto val="1"/>
        <c:lblAlgn val="ctr"/>
        <c:lblOffset val="100"/>
        <c:noMultiLvlLbl val="0"/>
      </c:catAx>
      <c:valAx>
        <c:axId val="32389760"/>
        <c:scaling>
          <c:orientation val="minMax"/>
        </c:scaling>
        <c:delete val="0"/>
        <c:axPos val="l"/>
        <c:majorGridlines/>
        <c:title>
          <c:tx>
            <c:rich>
              <a:bodyPr/>
              <a:lstStyle/>
              <a:p>
                <a:pPr>
                  <a:defRPr/>
                </a:pPr>
                <a:r>
                  <a:rPr lang="en-US"/>
                  <a:t>GWh/yr</a:t>
                </a:r>
              </a:p>
            </c:rich>
          </c:tx>
          <c:overlay val="0"/>
        </c:title>
        <c:numFmt formatCode="#,##0" sourceLinked="0"/>
        <c:majorTickMark val="none"/>
        <c:minorTickMark val="none"/>
        <c:tickLblPos val="nextTo"/>
        <c:crossAx val="32387840"/>
        <c:crosses val="autoZero"/>
        <c:crossBetween val="between"/>
      </c:valAx>
      <c:dTable>
        <c:showHorzBorder val="1"/>
        <c:showVertBorder val="1"/>
        <c:showOutline val="1"/>
        <c:showKeys val="1"/>
      </c:dTable>
    </c:plotArea>
    <c:plotVisOnly val="1"/>
    <c:dispBlanksAs val="gap"/>
    <c:showDLblsOverMax val="0"/>
  </c:chart>
  <c:txPr>
    <a:bodyPr/>
    <a:lstStyle/>
    <a:p>
      <a:pPr>
        <a:defRPr sz="10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rAngAx val="0"/>
    </c:view3D>
    <c:floor>
      <c:thickness val="0"/>
    </c:floor>
    <c:sideWall>
      <c:thickness val="0"/>
    </c:sideWall>
    <c:backWall>
      <c:thickness val="0"/>
    </c:backWall>
    <c:plotArea>
      <c:layout>
        <c:manualLayout>
          <c:layoutTarget val="inner"/>
          <c:xMode val="edge"/>
          <c:yMode val="edge"/>
          <c:x val="0.10608966406009773"/>
          <c:y val="0.14861111111111111"/>
          <c:w val="0.8185899088612778"/>
          <c:h val="0.81388888888888888"/>
        </c:manualLayout>
      </c:layout>
      <c:pie3DChart>
        <c:varyColors val="1"/>
        <c:ser>
          <c:idx val="0"/>
          <c:order val="0"/>
          <c:tx>
            <c:strRef>
              <c:f>'EE measures'!$W$20</c:f>
              <c:strCache>
                <c:ptCount val="1"/>
                <c:pt idx="0">
                  <c:v>Energy Saving in (GWh/year)</c:v>
                </c:pt>
              </c:strCache>
            </c:strRef>
          </c:tx>
          <c:dLbls>
            <c:dLbl>
              <c:idx val="0"/>
              <c:layout>
                <c:manualLayout>
                  <c:x val="-6.9345865000174645E-3"/>
                  <c:y val="-1.360236220472440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1497-45EB-BF6E-1D85F48A51DB}"/>
                </c:ext>
              </c:extLst>
            </c:dLbl>
            <c:dLbl>
              <c:idx val="2"/>
              <c:layout>
                <c:manualLayout>
                  <c:x val="-0.14091593800039129"/>
                  <c:y val="-9.925000000000000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1497-45EB-BF6E-1D85F48A51DB}"/>
                </c:ext>
              </c:extLst>
            </c:dLbl>
            <c:dLbl>
              <c:idx val="4"/>
              <c:layout>
                <c:manualLayout>
                  <c:x val="8.7113484173931791E-2"/>
                  <c:y val="1.7283464566929135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1497-45EB-BF6E-1D85F48A51DB}"/>
                </c:ext>
              </c:extLst>
            </c:dLbl>
            <c:numFmt formatCode="0%" sourceLinked="0"/>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'EE measures'!$R$21:$R$25</c:f>
              <c:strCache>
                <c:ptCount val="5"/>
                <c:pt idx="0">
                  <c:v>Municipal buildings</c:v>
                </c:pt>
                <c:pt idx="1">
                  <c:v>Street lighting</c:v>
                </c:pt>
                <c:pt idx="2">
                  <c:v>Potable water</c:v>
                </c:pt>
                <c:pt idx="3">
                  <c:v>Municipal  waste</c:v>
                </c:pt>
                <c:pt idx="4">
                  <c:v>Public transport</c:v>
                </c:pt>
              </c:strCache>
            </c:strRef>
          </c:cat>
          <c:val>
            <c:numRef>
              <c:f>'EE measures'!$W$21:$W$25</c:f>
              <c:numCache>
                <c:formatCode>#,##0.00</c:formatCode>
                <c:ptCount val="5"/>
                <c:pt idx="0">
                  <c:v>1.0998734999999999</c:v>
                </c:pt>
                <c:pt idx="1">
                  <c:v>0.31487666666666669</c:v>
                </c:pt>
                <c:pt idx="2">
                  <c:v>5.7714448125000022</c:v>
                </c:pt>
                <c:pt idx="3">
                  <c:v>0.19953675000000001</c:v>
                </c:pt>
                <c:pt idx="4">
                  <c:v>0.24176880585000005</c:v>
                </c:pt>
              </c:numCache>
            </c:numRef>
          </c:val>
          <c:extLst>
            <c:ext xmlns:c16="http://schemas.microsoft.com/office/drawing/2014/chart" uri="{C3380CC4-5D6E-409C-BE32-E72D297353CC}">
              <c16:uniqueId val="{00000003-1497-45EB-BF6E-1D85F48A51DB}"/>
            </c:ext>
          </c:extLst>
        </c:ser>
        <c:dLbls>
          <c:showLegendKey val="0"/>
          <c:showVal val="0"/>
          <c:showCatName val="1"/>
          <c:showSerName val="0"/>
          <c:showPercent val="1"/>
          <c:showBubbleSize val="0"/>
          <c:showLeaderLines val="1"/>
        </c:dLbls>
      </c:pie3DChart>
    </c:plotArea>
    <c:plotVisOnly val="1"/>
    <c:dispBlanksAs val="gap"/>
    <c:showDLblsOverMax val="0"/>
  </c:chart>
  <c:txPr>
    <a:bodyPr/>
    <a:lstStyle/>
    <a:p>
      <a:pPr>
        <a:defRPr sz="1400">
          <a:solidFill>
            <a:schemeClr val="tx1">
              <a:lumMod val="50000"/>
            </a:schemeClr>
          </a:solidFill>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US" sz="1800"/>
              <a:t>Investment costs (M 19.5 USD)</a:t>
            </a:r>
          </a:p>
        </c:rich>
      </c:tx>
      <c:overlay val="0"/>
    </c:title>
    <c:autoTitleDeleted val="0"/>
    <c:plotArea>
      <c:layout/>
      <c:barChart>
        <c:barDir val="col"/>
        <c:grouping val="clustered"/>
        <c:varyColors val="0"/>
        <c:ser>
          <c:idx val="1"/>
          <c:order val="0"/>
          <c:tx>
            <c:strRef>
              <c:f>'EE measures'!$U$20</c:f>
              <c:strCache>
                <c:ptCount val="1"/>
                <c:pt idx="0">
                  <c:v>Investment costs (M USD)</c:v>
                </c:pt>
              </c:strCache>
            </c:strRef>
          </c:tx>
          <c:spPr>
            <a:solidFill>
              <a:schemeClr val="accent3"/>
            </a:solidFill>
          </c:spPr>
          <c:invertIfNegative val="0"/>
          <c:dPt>
            <c:idx val="0"/>
            <c:invertIfNegative val="0"/>
            <c:bubble3D val="0"/>
            <c:spPr>
              <a:solidFill>
                <a:schemeClr val="accent1"/>
              </a:solidFill>
            </c:spPr>
            <c:extLst>
              <c:ext xmlns:c16="http://schemas.microsoft.com/office/drawing/2014/chart" uri="{C3380CC4-5D6E-409C-BE32-E72D297353CC}">
                <c16:uniqueId val="{00000001-66D5-41CB-B8FC-9D005CDA00BF}"/>
              </c:ext>
            </c:extLst>
          </c:dPt>
          <c:dPt>
            <c:idx val="1"/>
            <c:invertIfNegative val="0"/>
            <c:bubble3D val="0"/>
            <c:spPr>
              <a:solidFill>
                <a:schemeClr val="accent2"/>
              </a:solidFill>
            </c:spPr>
            <c:extLst>
              <c:ext xmlns:c16="http://schemas.microsoft.com/office/drawing/2014/chart" uri="{C3380CC4-5D6E-409C-BE32-E72D297353CC}">
                <c16:uniqueId val="{00000003-66D5-41CB-B8FC-9D005CDA00BF}"/>
              </c:ext>
            </c:extLst>
          </c:dPt>
          <c:dPt>
            <c:idx val="2"/>
            <c:invertIfNegative val="0"/>
            <c:bubble3D val="0"/>
            <c:extLst>
              <c:ext xmlns:c16="http://schemas.microsoft.com/office/drawing/2014/chart" uri="{C3380CC4-5D6E-409C-BE32-E72D297353CC}">
                <c16:uniqueId val="{00000005-66D5-41CB-B8FC-9D005CDA00BF}"/>
              </c:ext>
            </c:extLst>
          </c:dPt>
          <c:dPt>
            <c:idx val="3"/>
            <c:invertIfNegative val="0"/>
            <c:bubble3D val="0"/>
            <c:spPr>
              <a:solidFill>
                <a:schemeClr val="accent4"/>
              </a:solidFill>
            </c:spPr>
            <c:extLst>
              <c:ext xmlns:c16="http://schemas.microsoft.com/office/drawing/2014/chart" uri="{C3380CC4-5D6E-409C-BE32-E72D297353CC}">
                <c16:uniqueId val="{00000007-66D5-41CB-B8FC-9D005CDA00BF}"/>
              </c:ext>
            </c:extLst>
          </c:dPt>
          <c:dPt>
            <c:idx val="4"/>
            <c:invertIfNegative val="0"/>
            <c:bubble3D val="0"/>
            <c:spPr>
              <a:solidFill>
                <a:schemeClr val="accent5"/>
              </a:solidFill>
            </c:spPr>
            <c:extLst>
              <c:ext xmlns:c16="http://schemas.microsoft.com/office/drawing/2014/chart" uri="{C3380CC4-5D6E-409C-BE32-E72D297353CC}">
                <c16:uniqueId val="{00000009-66D5-41CB-B8FC-9D005CDA00BF}"/>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'EE measures'!$R$21:$R$25</c:f>
              <c:strCache>
                <c:ptCount val="5"/>
                <c:pt idx="0">
                  <c:v>Municipal buildings</c:v>
                </c:pt>
                <c:pt idx="1">
                  <c:v>Street lighting</c:v>
                </c:pt>
                <c:pt idx="2">
                  <c:v>Potable water</c:v>
                </c:pt>
                <c:pt idx="3">
                  <c:v>Municipal  waste</c:v>
                </c:pt>
                <c:pt idx="4">
                  <c:v>Public transport</c:v>
                </c:pt>
              </c:strCache>
            </c:strRef>
          </c:cat>
          <c:val>
            <c:numRef>
              <c:f>'EE measures'!$U$21:$U$25</c:f>
              <c:numCache>
                <c:formatCode>#,##0.0</c:formatCode>
                <c:ptCount val="5"/>
                <c:pt idx="0">
                  <c:v>3.0829</c:v>
                </c:pt>
                <c:pt idx="1">
                  <c:v>0.93979999999999997</c:v>
                </c:pt>
                <c:pt idx="2">
                  <c:v>13.830360000000001</c:v>
                </c:pt>
                <c:pt idx="3">
                  <c:v>0.61250000000000004</c:v>
                </c:pt>
                <c:pt idx="4">
                  <c:v>1</c:v>
                </c:pt>
              </c:numCache>
            </c:numRef>
          </c:val>
          <c:extLst>
            <c:ext xmlns:c16="http://schemas.microsoft.com/office/drawing/2014/chart" uri="{C3380CC4-5D6E-409C-BE32-E72D297353CC}">
              <c16:uniqueId val="{0000000A-66D5-41CB-B8FC-9D005CDA00BF}"/>
            </c:ext>
          </c:extLst>
        </c:ser>
        <c:dLbls>
          <c:showLegendKey val="0"/>
          <c:showVal val="0"/>
          <c:showCatName val="0"/>
          <c:showSerName val="0"/>
          <c:showPercent val="0"/>
          <c:showBubbleSize val="0"/>
        </c:dLbls>
        <c:gapWidth val="150"/>
        <c:axId val="39571840"/>
        <c:axId val="41513344"/>
      </c:barChart>
      <c:catAx>
        <c:axId val="39571840"/>
        <c:scaling>
          <c:orientation val="minMax"/>
        </c:scaling>
        <c:delete val="0"/>
        <c:axPos val="b"/>
        <c:numFmt formatCode="General" sourceLinked="0"/>
        <c:majorTickMark val="out"/>
        <c:minorTickMark val="none"/>
        <c:tickLblPos val="nextTo"/>
        <c:crossAx val="41513344"/>
        <c:crosses val="autoZero"/>
        <c:auto val="1"/>
        <c:lblAlgn val="ctr"/>
        <c:lblOffset val="100"/>
        <c:noMultiLvlLbl val="0"/>
      </c:catAx>
      <c:valAx>
        <c:axId val="41513344"/>
        <c:scaling>
          <c:orientation val="minMax"/>
        </c:scaling>
        <c:delete val="1"/>
        <c:axPos val="l"/>
        <c:majorGridlines/>
        <c:numFmt formatCode="#,##0.0" sourceLinked="1"/>
        <c:majorTickMark val="out"/>
        <c:minorTickMark val="none"/>
        <c:tickLblPos val="nextTo"/>
        <c:crossAx val="39571840"/>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919072615923014E-2"/>
          <c:y val="5.1887015429359799E-2"/>
          <c:w val="0.91194077155449904"/>
          <c:h val="0.7953946813762397"/>
        </c:manualLayout>
      </c:layout>
      <c:barChart>
        <c:barDir val="col"/>
        <c:grouping val="clustered"/>
        <c:varyColors val="0"/>
        <c:ser>
          <c:idx val="0"/>
          <c:order val="0"/>
          <c:tx>
            <c:strRef>
              <c:f>'EE measures'!$S$20</c:f>
              <c:strCache>
                <c:ptCount val="1"/>
                <c:pt idx="0">
                  <c:v>Energy consumption in 2015 (GWh/yr)</c:v>
                </c:pt>
              </c:strCache>
            </c:strRef>
          </c:tx>
          <c:invertIfNegative val="0"/>
          <c:dLbls>
            <c:numFmt formatCode="#,##0.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'EE measures'!$R$21:$R$25</c:f>
              <c:strCache>
                <c:ptCount val="5"/>
                <c:pt idx="0">
                  <c:v>Municipal buildings</c:v>
                </c:pt>
                <c:pt idx="1">
                  <c:v>Street lighting</c:v>
                </c:pt>
                <c:pt idx="2">
                  <c:v>Potable water</c:v>
                </c:pt>
                <c:pt idx="3">
                  <c:v>Municipal  waste</c:v>
                </c:pt>
                <c:pt idx="4">
                  <c:v>Public transport</c:v>
                </c:pt>
              </c:strCache>
            </c:strRef>
          </c:cat>
          <c:val>
            <c:numRef>
              <c:f>'EE measures'!$S$21:$S$25</c:f>
              <c:numCache>
                <c:formatCode>#,##0.0</c:formatCode>
                <c:ptCount val="5"/>
                <c:pt idx="0">
                  <c:v>3.0509500000000003</c:v>
                </c:pt>
                <c:pt idx="1">
                  <c:v>0.48</c:v>
                </c:pt>
                <c:pt idx="2">
                  <c:v>13.859397500000004</c:v>
                </c:pt>
                <c:pt idx="3" formatCode="#,##0.00">
                  <c:v>0.57010499999999997</c:v>
                </c:pt>
                <c:pt idx="4" formatCode="#,##0.00">
                  <c:v>0.30345734999999996</c:v>
                </c:pt>
              </c:numCache>
            </c:numRef>
          </c:val>
          <c:extLst>
            <c:ext xmlns:c16="http://schemas.microsoft.com/office/drawing/2014/chart" uri="{C3380CC4-5D6E-409C-BE32-E72D297353CC}">
              <c16:uniqueId val="{00000000-E463-4809-8EE3-45C02F71BD49}"/>
            </c:ext>
          </c:extLst>
        </c:ser>
        <c:ser>
          <c:idx val="1"/>
          <c:order val="1"/>
          <c:tx>
            <c:strRef>
              <c:f>'EE measures'!$V$20</c:f>
              <c:strCache>
                <c:ptCount val="1"/>
                <c:pt idx="0">
                  <c:v>Energy consumption after EE program (GWh/yr)</c:v>
                </c:pt>
              </c:strCache>
            </c:strRef>
          </c:tx>
          <c:invertIfNegative val="0"/>
          <c:dLbls>
            <c:numFmt formatCode="#,##0.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'EE measures'!$R$21:$R$25</c:f>
              <c:strCache>
                <c:ptCount val="5"/>
                <c:pt idx="0">
                  <c:v>Municipal buildings</c:v>
                </c:pt>
                <c:pt idx="1">
                  <c:v>Street lighting</c:v>
                </c:pt>
                <c:pt idx="2">
                  <c:v>Potable water</c:v>
                </c:pt>
                <c:pt idx="3">
                  <c:v>Municipal  waste</c:v>
                </c:pt>
                <c:pt idx="4">
                  <c:v>Public transport</c:v>
                </c:pt>
              </c:strCache>
            </c:strRef>
          </c:cat>
          <c:val>
            <c:numRef>
              <c:f>'EE measures'!$V$21:$V$25</c:f>
              <c:numCache>
                <c:formatCode>#,##0.0</c:formatCode>
                <c:ptCount val="5"/>
                <c:pt idx="0">
                  <c:v>1.9510765000000003</c:v>
                </c:pt>
                <c:pt idx="1">
                  <c:v>0.16512333333333329</c:v>
                </c:pt>
                <c:pt idx="2">
                  <c:v>8.0879526875000014</c:v>
                </c:pt>
                <c:pt idx="3" formatCode="#,##0.00">
                  <c:v>0.37056824999999993</c:v>
                </c:pt>
                <c:pt idx="4" formatCode="#,##0.00">
                  <c:v>6.1688544149999913E-2</c:v>
                </c:pt>
              </c:numCache>
            </c:numRef>
          </c:val>
          <c:extLst>
            <c:ext xmlns:c16="http://schemas.microsoft.com/office/drawing/2014/chart" uri="{C3380CC4-5D6E-409C-BE32-E72D297353CC}">
              <c16:uniqueId val="{00000001-E463-4809-8EE3-45C02F71BD49}"/>
            </c:ext>
          </c:extLst>
        </c:ser>
        <c:dLbls>
          <c:showLegendKey val="0"/>
          <c:showVal val="0"/>
          <c:showCatName val="0"/>
          <c:showSerName val="0"/>
          <c:showPercent val="0"/>
          <c:showBubbleSize val="0"/>
        </c:dLbls>
        <c:gapWidth val="150"/>
        <c:axId val="37886976"/>
        <c:axId val="37934208"/>
      </c:barChart>
      <c:catAx>
        <c:axId val="37886976"/>
        <c:scaling>
          <c:orientation val="minMax"/>
        </c:scaling>
        <c:delete val="0"/>
        <c:axPos val="b"/>
        <c:numFmt formatCode="General" sourceLinked="0"/>
        <c:majorTickMark val="out"/>
        <c:minorTickMark val="none"/>
        <c:tickLblPos val="nextTo"/>
        <c:crossAx val="37934208"/>
        <c:crosses val="autoZero"/>
        <c:auto val="1"/>
        <c:lblAlgn val="ctr"/>
        <c:lblOffset val="100"/>
        <c:noMultiLvlLbl val="0"/>
      </c:catAx>
      <c:valAx>
        <c:axId val="37934208"/>
        <c:scaling>
          <c:orientation val="minMax"/>
        </c:scaling>
        <c:delete val="0"/>
        <c:axPos val="l"/>
        <c:majorGridlines/>
        <c:numFmt formatCode="#,##0.0" sourceLinked="1"/>
        <c:majorTickMark val="out"/>
        <c:minorTickMark val="none"/>
        <c:tickLblPos val="nextTo"/>
        <c:crossAx val="37886976"/>
        <c:crosses val="autoZero"/>
        <c:crossBetween val="between"/>
      </c:valAx>
    </c:plotArea>
    <c:legend>
      <c:legendPos val="r"/>
      <c:layout>
        <c:manualLayout>
          <c:xMode val="edge"/>
          <c:yMode val="edge"/>
          <c:x val="0.11087482627483002"/>
          <c:y val="0.16341982956115433"/>
          <c:w val="0.33614754154875681"/>
          <c:h val="0.31981674437145863"/>
        </c:manualLayout>
      </c:layout>
      <c:overlay val="0"/>
      <c:spPr>
        <a:solidFill>
          <a:schemeClr val="bg1">
            <a:lumMod val="85000"/>
          </a:schemeClr>
        </a:solidFill>
      </c:spPr>
    </c:legend>
    <c:plotVisOnly val="1"/>
    <c:dispBlanksAs val="gap"/>
    <c:showDLblsOverMax val="0"/>
  </c:chart>
  <c:txPr>
    <a:bodyPr/>
    <a:lstStyle/>
    <a:p>
      <a:pPr>
        <a:defRPr sz="14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pPr>
            <a:r>
              <a:rPr lang="en-US" sz="1100" dirty="0"/>
              <a:t>Energy costs for public entities (USD per kWh) 20 </a:t>
            </a:r>
            <a:r>
              <a:rPr lang="en-US" sz="1100" dirty="0" err="1"/>
              <a:t>yrs</a:t>
            </a:r>
            <a:r>
              <a:rPr lang="en-US" sz="1100" dirty="0"/>
              <a:t> average 2017-2032</a:t>
            </a:r>
          </a:p>
        </c:rich>
      </c:tx>
      <c:overlay val="0"/>
    </c:title>
    <c:autoTitleDeleted val="0"/>
    <c:plotArea>
      <c:layout/>
      <c:barChart>
        <c:barDir val="bar"/>
        <c:grouping val="clustered"/>
        <c:varyColors val="0"/>
        <c:ser>
          <c:idx val="0"/>
          <c:order val="0"/>
          <c:spPr>
            <a:solidFill>
              <a:schemeClr val="bg2">
                <a:lumMod val="50000"/>
              </a:schemeClr>
            </a:solidFill>
          </c:spPr>
          <c:invertIfNegative val="0"/>
          <c:dLbls>
            <c:numFmt formatCode="#,##0.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'EE measures'!$W$5:$W$10</c:f>
              <c:strCache>
                <c:ptCount val="6"/>
                <c:pt idx="0">
                  <c:v>Power-peak</c:v>
                </c:pt>
                <c:pt idx="1">
                  <c:v>Power-off-peak</c:v>
                </c:pt>
                <c:pt idx="2">
                  <c:v>Diesel</c:v>
                </c:pt>
                <c:pt idx="3">
                  <c:v>Wood</c:v>
                </c:pt>
                <c:pt idx="4">
                  <c:v>Mazut</c:v>
                </c:pt>
                <c:pt idx="5">
                  <c:v>LPG</c:v>
                </c:pt>
              </c:strCache>
            </c:strRef>
          </c:cat>
          <c:val>
            <c:numRef>
              <c:f>'EE measures'!$X$5:$X$10</c:f>
              <c:numCache>
                <c:formatCode>0.000</c:formatCode>
                <c:ptCount val="6"/>
                <c:pt idx="0">
                  <c:v>0.23945695448101878</c:v>
                </c:pt>
                <c:pt idx="1">
                  <c:v>0.20822343867914678</c:v>
                </c:pt>
                <c:pt idx="2">
                  <c:v>0.21429314728327853</c:v>
                </c:pt>
                <c:pt idx="3">
                  <c:v>1.4851241734962332E-2</c:v>
                </c:pt>
                <c:pt idx="4">
                  <c:v>9.4380248201875849E-2</c:v>
                </c:pt>
                <c:pt idx="5">
                  <c:v>0.19518507562724666</c:v>
                </c:pt>
              </c:numCache>
            </c:numRef>
          </c:val>
          <c:extLst>
            <c:ext xmlns:c16="http://schemas.microsoft.com/office/drawing/2014/chart" uri="{C3380CC4-5D6E-409C-BE32-E72D297353CC}">
              <c16:uniqueId val="{00000000-4A8E-4D52-AEF6-37E0393D8CAD}"/>
            </c:ext>
          </c:extLst>
        </c:ser>
        <c:dLbls>
          <c:showLegendKey val="0"/>
          <c:showVal val="0"/>
          <c:showCatName val="0"/>
          <c:showSerName val="0"/>
          <c:showPercent val="0"/>
          <c:showBubbleSize val="0"/>
        </c:dLbls>
        <c:gapWidth val="75"/>
        <c:overlap val="-25"/>
        <c:axId val="39469440"/>
        <c:axId val="39470976"/>
      </c:barChart>
      <c:catAx>
        <c:axId val="39469440"/>
        <c:scaling>
          <c:orientation val="minMax"/>
        </c:scaling>
        <c:delete val="0"/>
        <c:axPos val="l"/>
        <c:numFmt formatCode="General" sourceLinked="0"/>
        <c:majorTickMark val="none"/>
        <c:minorTickMark val="none"/>
        <c:tickLblPos val="nextTo"/>
        <c:crossAx val="39470976"/>
        <c:crosses val="autoZero"/>
        <c:auto val="1"/>
        <c:lblAlgn val="ctr"/>
        <c:lblOffset val="100"/>
        <c:noMultiLvlLbl val="0"/>
      </c:catAx>
      <c:valAx>
        <c:axId val="39470976"/>
        <c:scaling>
          <c:orientation val="minMax"/>
        </c:scaling>
        <c:delete val="1"/>
        <c:axPos val="b"/>
        <c:majorGridlines/>
        <c:numFmt formatCode="0.000" sourceLinked="1"/>
        <c:majorTickMark val="none"/>
        <c:minorTickMark val="none"/>
        <c:tickLblPos val="nextTo"/>
        <c:crossAx val="39469440"/>
        <c:crosses val="autoZero"/>
        <c:crossBetween val="between"/>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a:t>Energy cost development forcast</a:t>
            </a:r>
          </a:p>
        </c:rich>
      </c:tx>
      <c:overlay val="0"/>
    </c:title>
    <c:autoTitleDeleted val="0"/>
    <c:plotArea>
      <c:layout>
        <c:manualLayout>
          <c:layoutTarget val="inner"/>
          <c:xMode val="edge"/>
          <c:yMode val="edge"/>
          <c:x val="0.1981373388109095"/>
          <c:y val="0.19533573928258968"/>
          <c:w val="0.40787572749058543"/>
          <c:h val="0.65130030621172352"/>
        </c:manualLayout>
      </c:layout>
      <c:lineChart>
        <c:grouping val="stacked"/>
        <c:varyColors val="0"/>
        <c:ser>
          <c:idx val="0"/>
          <c:order val="0"/>
          <c:tx>
            <c:strRef>
              <c:f>Tariffs!$B$7</c:f>
              <c:strCache>
                <c:ptCount val="1"/>
                <c:pt idx="0">
                  <c:v>Electricity peak</c:v>
                </c:pt>
              </c:strCache>
            </c:strRef>
          </c:tx>
          <c:marker>
            <c:symbol val="none"/>
          </c:marker>
          <c:cat>
            <c:numRef>
              <c:f>Tariffs!$M$6:$AP$6</c:f>
              <c:numCache>
                <c:formatCode>General</c:formatCode>
                <c:ptCount val="30"/>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numCache>
            </c:numRef>
          </c:cat>
          <c:val>
            <c:numRef>
              <c:f>Tariffs!$M$7:$AP$7</c:f>
              <c:numCache>
                <c:formatCode>0.00</c:formatCode>
                <c:ptCount val="30"/>
                <c:pt idx="0">
                  <c:v>0.17304000000000003</c:v>
                </c:pt>
                <c:pt idx="1">
                  <c:v>0.17823120000000003</c:v>
                </c:pt>
                <c:pt idx="2">
                  <c:v>0.18357813600000003</c:v>
                </c:pt>
                <c:pt idx="3">
                  <c:v>0.18908548008000003</c:v>
                </c:pt>
                <c:pt idx="4">
                  <c:v>0.19475804448240003</c:v>
                </c:pt>
                <c:pt idx="5">
                  <c:v>0.20060078581687205</c:v>
                </c:pt>
                <c:pt idx="6">
                  <c:v>0.20661880939137822</c:v>
                </c:pt>
                <c:pt idx="7">
                  <c:v>0.21281737367311956</c:v>
                </c:pt>
                <c:pt idx="8">
                  <c:v>0.21920189488331315</c:v>
                </c:pt>
                <c:pt idx="9">
                  <c:v>0.22577795172981255</c:v>
                </c:pt>
                <c:pt idx="10">
                  <c:v>0.23255129028170693</c:v>
                </c:pt>
                <c:pt idx="11">
                  <c:v>0.23952782899015815</c:v>
                </c:pt>
                <c:pt idx="12">
                  <c:v>0.2467136638598629</c:v>
                </c:pt>
                <c:pt idx="13">
                  <c:v>0.25411507377565878</c:v>
                </c:pt>
                <c:pt idx="14">
                  <c:v>0.26173852598892855</c:v>
                </c:pt>
                <c:pt idx="15">
                  <c:v>0.26959068176859641</c:v>
                </c:pt>
                <c:pt idx="16">
                  <c:v>0.2776784022216543</c:v>
                </c:pt>
                <c:pt idx="17">
                  <c:v>0.28600875428830391</c:v>
                </c:pt>
                <c:pt idx="18">
                  <c:v>0.29458901691695305</c:v>
                </c:pt>
                <c:pt idx="19">
                  <c:v>0.30342668742446166</c:v>
                </c:pt>
                <c:pt idx="20">
                  <c:v>0.31252948804719549</c:v>
                </c:pt>
                <c:pt idx="21">
                  <c:v>0.32190537268861136</c:v>
                </c:pt>
                <c:pt idx="22">
                  <c:v>0.3315625338692697</c:v>
                </c:pt>
                <c:pt idx="23">
                  <c:v>0.34150940988534778</c:v>
                </c:pt>
                <c:pt idx="24">
                  <c:v>0.35175469218190825</c:v>
                </c:pt>
                <c:pt idx="25">
                  <c:v>0.3623073329473655</c:v>
                </c:pt>
                <c:pt idx="26">
                  <c:v>0.3731765529357865</c:v>
                </c:pt>
                <c:pt idx="27">
                  <c:v>0.38437184952386011</c:v>
                </c:pt>
                <c:pt idx="28">
                  <c:v>0.39590300500957593</c:v>
                </c:pt>
                <c:pt idx="29">
                  <c:v>0.40778009515986319</c:v>
                </c:pt>
              </c:numCache>
            </c:numRef>
          </c:val>
          <c:smooth val="0"/>
          <c:extLst>
            <c:ext xmlns:c16="http://schemas.microsoft.com/office/drawing/2014/chart" uri="{C3380CC4-5D6E-409C-BE32-E72D297353CC}">
              <c16:uniqueId val="{00000000-B570-48F1-8658-02E50AD45895}"/>
            </c:ext>
          </c:extLst>
        </c:ser>
        <c:ser>
          <c:idx val="1"/>
          <c:order val="1"/>
          <c:tx>
            <c:strRef>
              <c:f>Tariffs!$B$8</c:f>
              <c:strCache>
                <c:ptCount val="1"/>
                <c:pt idx="0">
                  <c:v>Electricity off-peak</c:v>
                </c:pt>
              </c:strCache>
            </c:strRef>
          </c:tx>
          <c:marker>
            <c:symbol val="none"/>
          </c:marker>
          <c:cat>
            <c:numRef>
              <c:f>Tariffs!$M$6:$AP$6</c:f>
              <c:numCache>
                <c:formatCode>General</c:formatCode>
                <c:ptCount val="30"/>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numCache>
            </c:numRef>
          </c:cat>
          <c:val>
            <c:numRef>
              <c:f>Tariffs!$M$8:$AP$8</c:f>
              <c:numCache>
                <c:formatCode>0.00</c:formatCode>
                <c:ptCount val="30"/>
                <c:pt idx="0">
                  <c:v>0.15046956521739133</c:v>
                </c:pt>
                <c:pt idx="1">
                  <c:v>0.15498365217391308</c:v>
                </c:pt>
                <c:pt idx="2">
                  <c:v>0.15963316173913047</c:v>
                </c:pt>
                <c:pt idx="3">
                  <c:v>0.16442215659130438</c:v>
                </c:pt>
                <c:pt idx="4">
                  <c:v>0.16935482128904353</c:v>
                </c:pt>
                <c:pt idx="5">
                  <c:v>0.17443546592771483</c:v>
                </c:pt>
                <c:pt idx="6">
                  <c:v>0.17966852990554627</c:v>
                </c:pt>
                <c:pt idx="7">
                  <c:v>0.18505858580271267</c:v>
                </c:pt>
                <c:pt idx="8">
                  <c:v>0.19061034337679406</c:v>
                </c:pt>
                <c:pt idx="9">
                  <c:v>0.19632865367809788</c:v>
                </c:pt>
                <c:pt idx="10">
                  <c:v>0.20221851328844082</c:v>
                </c:pt>
                <c:pt idx="11">
                  <c:v>0.20828506868709404</c:v>
                </c:pt>
                <c:pt idx="12">
                  <c:v>0.21453362074770688</c:v>
                </c:pt>
                <c:pt idx="13">
                  <c:v>0.22096962937013809</c:v>
                </c:pt>
                <c:pt idx="14">
                  <c:v>0.22759871825124223</c:v>
                </c:pt>
                <c:pt idx="15">
                  <c:v>0.23442667979877949</c:v>
                </c:pt>
                <c:pt idx="16">
                  <c:v>0.24145948019274288</c:v>
                </c:pt>
                <c:pt idx="17">
                  <c:v>0.24870326459852518</c:v>
                </c:pt>
                <c:pt idx="18">
                  <c:v>0.25616436253648095</c:v>
                </c:pt>
                <c:pt idx="19">
                  <c:v>0.2638492934125754</c:v>
                </c:pt>
                <c:pt idx="20">
                  <c:v>0.27176477221495265</c:v>
                </c:pt>
                <c:pt idx="21">
                  <c:v>0.27991771538140126</c:v>
                </c:pt>
                <c:pt idx="22">
                  <c:v>0.28831524684284332</c:v>
                </c:pt>
                <c:pt idx="23">
                  <c:v>0.29696470424812865</c:v>
                </c:pt>
                <c:pt idx="24">
                  <c:v>0.30587364537557254</c:v>
                </c:pt>
                <c:pt idx="25">
                  <c:v>0.31504985473683972</c:v>
                </c:pt>
                <c:pt idx="26">
                  <c:v>0.3245013503789449</c:v>
                </c:pt>
                <c:pt idx="27">
                  <c:v>0.33423639089031326</c:v>
                </c:pt>
                <c:pt idx="28">
                  <c:v>0.34426348261702266</c:v>
                </c:pt>
                <c:pt idx="29">
                  <c:v>0.35459138709553334</c:v>
                </c:pt>
              </c:numCache>
            </c:numRef>
          </c:val>
          <c:smooth val="0"/>
          <c:extLst>
            <c:ext xmlns:c16="http://schemas.microsoft.com/office/drawing/2014/chart" uri="{C3380CC4-5D6E-409C-BE32-E72D297353CC}">
              <c16:uniqueId val="{00000001-B570-48F1-8658-02E50AD45895}"/>
            </c:ext>
          </c:extLst>
        </c:ser>
        <c:ser>
          <c:idx val="2"/>
          <c:order val="2"/>
          <c:tx>
            <c:strRef>
              <c:f>Tariffs!$B$9</c:f>
              <c:strCache>
                <c:ptCount val="1"/>
                <c:pt idx="0">
                  <c:v>Diesel</c:v>
                </c:pt>
              </c:strCache>
            </c:strRef>
          </c:tx>
          <c:marker>
            <c:symbol val="none"/>
          </c:marker>
          <c:cat>
            <c:numRef>
              <c:f>Tariffs!$M$6:$AP$6</c:f>
              <c:numCache>
                <c:formatCode>General</c:formatCode>
                <c:ptCount val="30"/>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numCache>
            </c:numRef>
          </c:cat>
          <c:val>
            <c:numRef>
              <c:f>Tariffs!$M$9:$AP$9</c:f>
              <c:numCache>
                <c:formatCode>0.00</c:formatCode>
                <c:ptCount val="30"/>
                <c:pt idx="0">
                  <c:v>0.15485574969524585</c:v>
                </c:pt>
                <c:pt idx="1">
                  <c:v>0.15950142218610322</c:v>
                </c:pt>
                <c:pt idx="2">
                  <c:v>0.16428646485168633</c:v>
                </c:pt>
                <c:pt idx="3">
                  <c:v>0.16921505879723692</c:v>
                </c:pt>
                <c:pt idx="4">
                  <c:v>0.17429151056115402</c:v>
                </c:pt>
                <c:pt idx="5">
                  <c:v>0.17952025587798864</c:v>
                </c:pt>
                <c:pt idx="6">
                  <c:v>0.18490586355432831</c:v>
                </c:pt>
                <c:pt idx="7">
                  <c:v>0.19045303946095815</c:v>
                </c:pt>
                <c:pt idx="8">
                  <c:v>0.1961666306447869</c:v>
                </c:pt>
                <c:pt idx="9">
                  <c:v>0.2020516295641305</c:v>
                </c:pt>
                <c:pt idx="10">
                  <c:v>0.20811317845105443</c:v>
                </c:pt>
                <c:pt idx="11">
                  <c:v>0.21435657380458606</c:v>
                </c:pt>
                <c:pt idx="12">
                  <c:v>0.22078727101872364</c:v>
                </c:pt>
                <c:pt idx="13">
                  <c:v>0.22741088914928537</c:v>
                </c:pt>
                <c:pt idx="14">
                  <c:v>0.23423321582376394</c:v>
                </c:pt>
                <c:pt idx="15">
                  <c:v>0.24126021229847686</c:v>
                </c:pt>
                <c:pt idx="16">
                  <c:v>0.24849801866743118</c:v>
                </c:pt>
                <c:pt idx="17">
                  <c:v>0.25595295922745415</c:v>
                </c:pt>
                <c:pt idx="18">
                  <c:v>0.26363154800427779</c:v>
                </c:pt>
                <c:pt idx="19">
                  <c:v>0.27154049444440614</c:v>
                </c:pt>
                <c:pt idx="20">
                  <c:v>0.27968670927773831</c:v>
                </c:pt>
                <c:pt idx="21">
                  <c:v>0.28807731055607044</c:v>
                </c:pt>
                <c:pt idx="22">
                  <c:v>0.29671962987275258</c:v>
                </c:pt>
                <c:pt idx="23">
                  <c:v>0.30562121876893517</c:v>
                </c:pt>
                <c:pt idx="24">
                  <c:v>0.31478985533200321</c:v>
                </c:pt>
                <c:pt idx="25">
                  <c:v>0.32423355099196333</c:v>
                </c:pt>
                <c:pt idx="26">
                  <c:v>0.33396055752172221</c:v>
                </c:pt>
                <c:pt idx="27">
                  <c:v>0.3439793742473739</c:v>
                </c:pt>
                <c:pt idx="28">
                  <c:v>0.35429875547479511</c:v>
                </c:pt>
                <c:pt idx="29">
                  <c:v>0.36492771813903896</c:v>
                </c:pt>
              </c:numCache>
            </c:numRef>
          </c:val>
          <c:smooth val="0"/>
          <c:extLst>
            <c:ext xmlns:c16="http://schemas.microsoft.com/office/drawing/2014/chart" uri="{C3380CC4-5D6E-409C-BE32-E72D297353CC}">
              <c16:uniqueId val="{00000002-B570-48F1-8658-02E50AD45895}"/>
            </c:ext>
          </c:extLst>
        </c:ser>
        <c:ser>
          <c:idx val="3"/>
          <c:order val="3"/>
          <c:tx>
            <c:strRef>
              <c:f>Tariffs!$B$10</c:f>
              <c:strCache>
                <c:ptCount val="1"/>
                <c:pt idx="0">
                  <c:v>LPG</c:v>
                </c:pt>
              </c:strCache>
            </c:strRef>
          </c:tx>
          <c:marker>
            <c:symbol val="none"/>
          </c:marker>
          <c:cat>
            <c:numRef>
              <c:f>Tariffs!$M$6:$AP$6</c:f>
              <c:numCache>
                <c:formatCode>General</c:formatCode>
                <c:ptCount val="30"/>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numCache>
            </c:numRef>
          </c:cat>
          <c:val>
            <c:numRef>
              <c:f>Tariffs!$M$10:$AP$10</c:f>
              <c:numCache>
                <c:formatCode>0.00</c:formatCode>
                <c:ptCount val="30"/>
                <c:pt idx="0">
                  <c:v>0.141047586442999</c:v>
                </c:pt>
                <c:pt idx="1">
                  <c:v>0.14527901403628898</c:v>
                </c:pt>
                <c:pt idx="2">
                  <c:v>0.14963738445737765</c:v>
                </c:pt>
                <c:pt idx="3">
                  <c:v>0.15412650599109898</c:v>
                </c:pt>
                <c:pt idx="4">
                  <c:v>0.15875030117083194</c:v>
                </c:pt>
                <c:pt idx="5">
                  <c:v>0.1635128102059569</c:v>
                </c:pt>
                <c:pt idx="6">
                  <c:v>0.1684181945121356</c:v>
                </c:pt>
                <c:pt idx="7">
                  <c:v>0.17347074034749968</c:v>
                </c:pt>
                <c:pt idx="8">
                  <c:v>0.17867486255792467</c:v>
                </c:pt>
                <c:pt idx="9">
                  <c:v>0.18403510843466242</c:v>
                </c:pt>
                <c:pt idx="10">
                  <c:v>0.18955616168770228</c:v>
                </c:pt>
                <c:pt idx="11">
                  <c:v>0.19524284653833335</c:v>
                </c:pt>
                <c:pt idx="12">
                  <c:v>0.20110013193448337</c:v>
                </c:pt>
                <c:pt idx="13">
                  <c:v>0.20713313589251786</c:v>
                </c:pt>
                <c:pt idx="14">
                  <c:v>0.21334712996929339</c:v>
                </c:pt>
                <c:pt idx="15">
                  <c:v>0.2197475438683722</c:v>
                </c:pt>
                <c:pt idx="16">
                  <c:v>0.22633997018442337</c:v>
                </c:pt>
                <c:pt idx="17">
                  <c:v>0.23313016928995609</c:v>
                </c:pt>
                <c:pt idx="18">
                  <c:v>0.24012407436865477</c:v>
                </c:pt>
                <c:pt idx="19">
                  <c:v>0.24732779659971441</c:v>
                </c:pt>
                <c:pt idx="20">
                  <c:v>0.25474763049770582</c:v>
                </c:pt>
                <c:pt idx="21">
                  <c:v>0.26239005941263699</c:v>
                </c:pt>
                <c:pt idx="22">
                  <c:v>0.2702617611950161</c:v>
                </c:pt>
                <c:pt idx="23">
                  <c:v>0.27836961403086657</c:v>
                </c:pt>
                <c:pt idx="24">
                  <c:v>0.2867207024517926</c:v>
                </c:pt>
                <c:pt idx="25">
                  <c:v>0.29532232352534638</c:v>
                </c:pt>
                <c:pt idx="26">
                  <c:v>0.30418199323110678</c:v>
                </c:pt>
                <c:pt idx="27">
                  <c:v>0.31330745302803997</c:v>
                </c:pt>
                <c:pt idx="28">
                  <c:v>0.32270667661888119</c:v>
                </c:pt>
                <c:pt idx="29">
                  <c:v>0.33238787691744764</c:v>
                </c:pt>
              </c:numCache>
            </c:numRef>
          </c:val>
          <c:smooth val="0"/>
          <c:extLst>
            <c:ext xmlns:c16="http://schemas.microsoft.com/office/drawing/2014/chart" uri="{C3380CC4-5D6E-409C-BE32-E72D297353CC}">
              <c16:uniqueId val="{00000003-B570-48F1-8658-02E50AD45895}"/>
            </c:ext>
          </c:extLst>
        </c:ser>
        <c:ser>
          <c:idx val="4"/>
          <c:order val="4"/>
          <c:tx>
            <c:strRef>
              <c:f>Tariffs!$B$11</c:f>
              <c:strCache>
                <c:ptCount val="1"/>
                <c:pt idx="0">
                  <c:v>Heavy fuel oil</c:v>
                </c:pt>
              </c:strCache>
            </c:strRef>
          </c:tx>
          <c:marker>
            <c:symbol val="none"/>
          </c:marker>
          <c:cat>
            <c:numRef>
              <c:f>Tariffs!$M$6:$AP$6</c:f>
              <c:numCache>
                <c:formatCode>General</c:formatCode>
                <c:ptCount val="30"/>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numCache>
            </c:numRef>
          </c:cat>
          <c:val>
            <c:numRef>
              <c:f>Tariffs!$M$11:$AP$11</c:f>
              <c:numCache>
                <c:formatCode>0.00</c:formatCode>
                <c:ptCount val="30"/>
                <c:pt idx="0">
                  <c:v>6.8202479999999996E-2</c:v>
                </c:pt>
                <c:pt idx="1">
                  <c:v>7.0248554399999996E-2</c:v>
                </c:pt>
                <c:pt idx="2">
                  <c:v>7.2356011031999998E-2</c:v>
                </c:pt>
                <c:pt idx="3">
                  <c:v>7.4526691362960001E-2</c:v>
                </c:pt>
                <c:pt idx="4">
                  <c:v>7.6762492103848806E-2</c:v>
                </c:pt>
                <c:pt idx="5">
                  <c:v>7.9065366866964276E-2</c:v>
                </c:pt>
                <c:pt idx="6">
                  <c:v>8.1437327872973211E-2</c:v>
                </c:pt>
                <c:pt idx="7">
                  <c:v>8.3880447709162406E-2</c:v>
                </c:pt>
                <c:pt idx="8">
                  <c:v>8.6396861140437278E-2</c:v>
                </c:pt>
                <c:pt idx="9">
                  <c:v>8.8988766974650399E-2</c:v>
                </c:pt>
                <c:pt idx="10">
                  <c:v>9.1658429983889914E-2</c:v>
                </c:pt>
                <c:pt idx="11">
                  <c:v>9.4408182883406619E-2</c:v>
                </c:pt>
                <c:pt idx="12">
                  <c:v>9.7240428369908816E-2</c:v>
                </c:pt>
                <c:pt idx="13">
                  <c:v>0.10015764122100608</c:v>
                </c:pt>
                <c:pt idx="14">
                  <c:v>0.10316237045763627</c:v>
                </c:pt>
                <c:pt idx="15">
                  <c:v>0.10625724157136536</c:v>
                </c:pt>
                <c:pt idx="16">
                  <c:v>0.10944495881850633</c:v>
                </c:pt>
                <c:pt idx="17">
                  <c:v>0.11272830758306152</c:v>
                </c:pt>
                <c:pt idx="18">
                  <c:v>0.11611015681055337</c:v>
                </c:pt>
                <c:pt idx="19">
                  <c:v>0.11959346151486996</c:v>
                </c:pt>
                <c:pt idx="20">
                  <c:v>0.12318126536031607</c:v>
                </c:pt>
                <c:pt idx="21">
                  <c:v>0.12687670332112555</c:v>
                </c:pt>
                <c:pt idx="22">
                  <c:v>0.13068300442075931</c:v>
                </c:pt>
                <c:pt idx="23">
                  <c:v>0.13460349455338208</c:v>
                </c:pt>
                <c:pt idx="24">
                  <c:v>0.13864159938998355</c:v>
                </c:pt>
                <c:pt idx="25">
                  <c:v>0.14280084737168305</c:v>
                </c:pt>
                <c:pt idx="26">
                  <c:v>0.14708487279283355</c:v>
                </c:pt>
                <c:pt idx="27">
                  <c:v>0.15149741897661856</c:v>
                </c:pt>
                <c:pt idx="28">
                  <c:v>0.15604234154591712</c:v>
                </c:pt>
                <c:pt idx="29">
                  <c:v>0.16072361179229464</c:v>
                </c:pt>
              </c:numCache>
            </c:numRef>
          </c:val>
          <c:smooth val="0"/>
          <c:extLst>
            <c:ext xmlns:c16="http://schemas.microsoft.com/office/drawing/2014/chart" uri="{C3380CC4-5D6E-409C-BE32-E72D297353CC}">
              <c16:uniqueId val="{00000004-B570-48F1-8658-02E50AD45895}"/>
            </c:ext>
          </c:extLst>
        </c:ser>
        <c:ser>
          <c:idx val="6"/>
          <c:order val="5"/>
          <c:tx>
            <c:strRef>
              <c:f>Tariffs!$B$13</c:f>
              <c:strCache>
                <c:ptCount val="1"/>
                <c:pt idx="0">
                  <c:v>Wood</c:v>
                </c:pt>
              </c:strCache>
            </c:strRef>
          </c:tx>
          <c:marker>
            <c:symbol val="none"/>
          </c:marker>
          <c:cat>
            <c:numRef>
              <c:f>Tariffs!$M$6:$AP$6</c:f>
              <c:numCache>
                <c:formatCode>General</c:formatCode>
                <c:ptCount val="30"/>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numCache>
            </c:numRef>
          </c:cat>
          <c:val>
            <c:numRef>
              <c:f>Tariffs!$M$13:$AP$13</c:f>
              <c:numCache>
                <c:formatCode>0.00</c:formatCode>
                <c:ptCount val="30"/>
                <c:pt idx="0">
                  <c:v>1.0732028540944252E-2</c:v>
                </c:pt>
                <c:pt idx="1">
                  <c:v>1.105398939717258E-2</c:v>
                </c:pt>
                <c:pt idx="2">
                  <c:v>1.1385609079087757E-2</c:v>
                </c:pt>
                <c:pt idx="3">
                  <c:v>1.172717735146039E-2</c:v>
                </c:pt>
                <c:pt idx="4">
                  <c:v>1.2078992672004202E-2</c:v>
                </c:pt>
                <c:pt idx="5">
                  <c:v>1.2441362452164329E-2</c:v>
                </c:pt>
                <c:pt idx="6">
                  <c:v>1.281460332572926E-2</c:v>
                </c:pt>
                <c:pt idx="7">
                  <c:v>1.3199041425501138E-2</c:v>
                </c:pt>
                <c:pt idx="8">
                  <c:v>1.3595012668266172E-2</c:v>
                </c:pt>
                <c:pt idx="9">
                  <c:v>1.4002863048314157E-2</c:v>
                </c:pt>
                <c:pt idx="10">
                  <c:v>1.4422948939763583E-2</c:v>
                </c:pt>
                <c:pt idx="11">
                  <c:v>1.4855637407956491E-2</c:v>
                </c:pt>
                <c:pt idx="12">
                  <c:v>1.5301306530195187E-2</c:v>
                </c:pt>
                <c:pt idx="13">
                  <c:v>1.5760345726101042E-2</c:v>
                </c:pt>
                <c:pt idx="14">
                  <c:v>1.6233156097884074E-2</c:v>
                </c:pt>
                <c:pt idx="15">
                  <c:v>1.6720150780820599E-2</c:v>
                </c:pt>
                <c:pt idx="16">
                  <c:v>1.7221755304245218E-2</c:v>
                </c:pt>
                <c:pt idx="17">
                  <c:v>1.7738407963372574E-2</c:v>
                </c:pt>
                <c:pt idx="18">
                  <c:v>1.8270560202273751E-2</c:v>
                </c:pt>
                <c:pt idx="19">
                  <c:v>1.8818677008341965E-2</c:v>
                </c:pt>
                <c:pt idx="20">
                  <c:v>1.9383237318592223E-2</c:v>
                </c:pt>
                <c:pt idx="21">
                  <c:v>1.996473443814999E-2</c:v>
                </c:pt>
                <c:pt idx="22">
                  <c:v>2.0563676471294489E-2</c:v>
                </c:pt>
                <c:pt idx="23">
                  <c:v>2.1180586765433326E-2</c:v>
                </c:pt>
                <c:pt idx="24">
                  <c:v>2.1816004368396327E-2</c:v>
                </c:pt>
                <c:pt idx="25">
                  <c:v>2.2470484499448218E-2</c:v>
                </c:pt>
                <c:pt idx="26">
                  <c:v>2.3144599034431664E-2</c:v>
                </c:pt>
                <c:pt idx="27">
                  <c:v>2.3838937005464616E-2</c:v>
                </c:pt>
                <c:pt idx="28">
                  <c:v>2.4554105115628555E-2</c:v>
                </c:pt>
                <c:pt idx="29">
                  <c:v>2.5290728269097413E-2</c:v>
                </c:pt>
              </c:numCache>
            </c:numRef>
          </c:val>
          <c:smooth val="0"/>
          <c:extLst>
            <c:ext xmlns:c16="http://schemas.microsoft.com/office/drawing/2014/chart" uri="{C3380CC4-5D6E-409C-BE32-E72D297353CC}">
              <c16:uniqueId val="{00000005-B570-48F1-8658-02E50AD45895}"/>
            </c:ext>
          </c:extLst>
        </c:ser>
        <c:dLbls>
          <c:showLegendKey val="0"/>
          <c:showVal val="0"/>
          <c:showCatName val="0"/>
          <c:showSerName val="0"/>
          <c:showPercent val="0"/>
          <c:showBubbleSize val="0"/>
        </c:dLbls>
        <c:smooth val="0"/>
        <c:axId val="39511552"/>
        <c:axId val="39513088"/>
      </c:lineChart>
      <c:catAx>
        <c:axId val="39511552"/>
        <c:scaling>
          <c:orientation val="minMax"/>
        </c:scaling>
        <c:delete val="0"/>
        <c:axPos val="b"/>
        <c:numFmt formatCode="General" sourceLinked="1"/>
        <c:majorTickMark val="none"/>
        <c:minorTickMark val="none"/>
        <c:tickLblPos val="nextTo"/>
        <c:crossAx val="39513088"/>
        <c:crosses val="autoZero"/>
        <c:auto val="1"/>
        <c:lblAlgn val="ctr"/>
        <c:lblOffset val="100"/>
        <c:noMultiLvlLbl val="0"/>
      </c:catAx>
      <c:valAx>
        <c:axId val="39513088"/>
        <c:scaling>
          <c:orientation val="minMax"/>
        </c:scaling>
        <c:delete val="0"/>
        <c:axPos val="l"/>
        <c:majorGridlines/>
        <c:title>
          <c:tx>
            <c:rich>
              <a:bodyPr/>
              <a:lstStyle/>
              <a:p>
                <a:pPr>
                  <a:defRPr/>
                </a:pPr>
                <a:r>
                  <a:rPr lang="en-US"/>
                  <a:t>USD/kWh</a:t>
                </a:r>
              </a:p>
            </c:rich>
          </c:tx>
          <c:overlay val="0"/>
        </c:title>
        <c:numFmt formatCode="0.00" sourceLinked="1"/>
        <c:majorTickMark val="none"/>
        <c:minorTickMark val="none"/>
        <c:tickLblPos val="nextTo"/>
        <c:crossAx val="39511552"/>
        <c:crosses val="autoZero"/>
        <c:crossBetween val="between"/>
      </c:valAx>
    </c:plotArea>
    <c:legend>
      <c:legendPos val="r"/>
      <c:overlay val="0"/>
    </c:legend>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rAngAx val="0"/>
    </c:view3D>
    <c:floor>
      <c:thickness val="0"/>
    </c:floor>
    <c:sideWall>
      <c:thickness val="0"/>
    </c:sideWall>
    <c:backWall>
      <c:thickness val="0"/>
    </c:backWall>
    <c:plotArea>
      <c:layout>
        <c:manualLayout>
          <c:layoutTarget val="inner"/>
          <c:xMode val="edge"/>
          <c:yMode val="edge"/>
          <c:x val="0.2496040969394859"/>
          <c:y val="0.21697138467447666"/>
          <c:w val="0.74292675345624382"/>
          <c:h val="0.73272389731771337"/>
        </c:manualLayout>
      </c:layout>
      <c:pie3DChart>
        <c:varyColors val="1"/>
        <c:ser>
          <c:idx val="0"/>
          <c:order val="0"/>
          <c:dPt>
            <c:idx val="0"/>
            <c:bubble3D val="0"/>
            <c:spPr>
              <a:solidFill>
                <a:srgbClr val="FF0000"/>
              </a:solidFill>
            </c:spPr>
            <c:extLst>
              <c:ext xmlns:c16="http://schemas.microsoft.com/office/drawing/2014/chart" uri="{C3380CC4-5D6E-409C-BE32-E72D297353CC}">
                <c16:uniqueId val="{00000001-FB3D-4472-BF17-E7A2EB870784}"/>
              </c:ext>
            </c:extLst>
          </c:dPt>
          <c:dPt>
            <c:idx val="1"/>
            <c:bubble3D val="0"/>
            <c:spPr>
              <a:solidFill>
                <a:schemeClr val="bg2">
                  <a:lumMod val="50000"/>
                </a:schemeClr>
              </a:solidFill>
            </c:spPr>
            <c:extLst>
              <c:ext xmlns:c16="http://schemas.microsoft.com/office/drawing/2014/chart" uri="{C3380CC4-5D6E-409C-BE32-E72D297353CC}">
                <c16:uniqueId val="{00000003-FB3D-4472-BF17-E7A2EB870784}"/>
              </c:ext>
            </c:extLst>
          </c:dPt>
          <c:dPt>
            <c:idx val="2"/>
            <c:bubble3D val="0"/>
            <c:spPr>
              <a:solidFill>
                <a:schemeClr val="accent2"/>
              </a:solidFill>
            </c:spPr>
            <c:extLst>
              <c:ext xmlns:c16="http://schemas.microsoft.com/office/drawing/2014/chart" uri="{C3380CC4-5D6E-409C-BE32-E72D297353CC}">
                <c16:uniqueId val="{00000005-FB3D-4472-BF17-E7A2EB870784}"/>
              </c:ext>
            </c:extLst>
          </c:dPt>
          <c:dPt>
            <c:idx val="3"/>
            <c:bubble3D val="0"/>
            <c:spPr>
              <a:solidFill>
                <a:schemeClr val="accent3"/>
              </a:solidFill>
            </c:spPr>
            <c:extLst>
              <c:ext xmlns:c16="http://schemas.microsoft.com/office/drawing/2014/chart" uri="{C3380CC4-5D6E-409C-BE32-E72D297353CC}">
                <c16:uniqueId val="{00000007-FB3D-4472-BF17-E7A2EB870784}"/>
              </c:ext>
            </c:extLst>
          </c:dPt>
          <c:dLbls>
            <c:dLbl>
              <c:idx val="1"/>
              <c:layout>
                <c:manualLayout>
                  <c:x val="-0.1883301181556146"/>
                  <c:y val="-7.040650406504064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B3D-4472-BF17-E7A2EB870784}"/>
                </c:ext>
              </c:extLst>
            </c:dLbl>
            <c:spPr>
              <a:noFill/>
              <a:ln>
                <a:noFill/>
              </a:ln>
              <a:effectLst/>
            </c:spPr>
            <c:txPr>
              <a:bodyPr/>
              <a:lstStyle/>
              <a:p>
                <a:pPr>
                  <a:defRPr sz="1400">
                    <a:solidFill>
                      <a:schemeClr val="tx1">
                        <a:lumMod val="50000"/>
                      </a:schemeClr>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'E Balance'!$D$3:$G$3</c:f>
              <c:strCache>
                <c:ptCount val="4"/>
                <c:pt idx="0">
                  <c:v>Power</c:v>
                </c:pt>
                <c:pt idx="1">
                  <c:v>Wood</c:v>
                </c:pt>
                <c:pt idx="2">
                  <c:v>Diesel Gasoline</c:v>
                </c:pt>
                <c:pt idx="3">
                  <c:v>Fuel (Oil/gas/LPG)</c:v>
                </c:pt>
              </c:strCache>
            </c:strRef>
          </c:cat>
          <c:val>
            <c:numRef>
              <c:f>'E Balance'!$D$13:$G$13</c:f>
              <c:numCache>
                <c:formatCode>#,##0.0</c:formatCode>
                <c:ptCount val="4"/>
                <c:pt idx="0" formatCode="#,##0.000">
                  <c:v>60.352910000000008</c:v>
                </c:pt>
                <c:pt idx="1">
                  <c:v>44.737099999999998</c:v>
                </c:pt>
                <c:pt idx="2">
                  <c:v>22.549087350000001</c:v>
                </c:pt>
                <c:pt idx="3">
                  <c:v>21.665375000000001</c:v>
                </c:pt>
              </c:numCache>
            </c:numRef>
          </c:val>
          <c:extLst>
            <c:ext xmlns:c16="http://schemas.microsoft.com/office/drawing/2014/chart" uri="{C3380CC4-5D6E-409C-BE32-E72D297353CC}">
              <c16:uniqueId val="{00000008-FB3D-4472-BF17-E7A2EB870784}"/>
            </c:ext>
          </c:extLst>
        </c:ser>
        <c:dLbls>
          <c:showLegendKey val="0"/>
          <c:showVal val="0"/>
          <c:showCatName val="1"/>
          <c:showSerName val="0"/>
          <c:showPercent val="1"/>
          <c:showBubbleSize val="0"/>
          <c:showLeaderLines val="1"/>
        </c:dLbls>
      </c:pie3DChart>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0.11805555555555555"/>
          <c:y val="0.22074092447432214"/>
          <c:w val="0.79166666666666663"/>
          <c:h val="0.75131775496804931"/>
        </c:manualLayout>
      </c:layout>
      <c:pie3DChart>
        <c:varyColors val="1"/>
        <c:ser>
          <c:idx val="0"/>
          <c:order val="0"/>
          <c:dLbls>
            <c:dLbl>
              <c:idx val="4"/>
              <c:layout>
                <c:manualLayout>
                  <c:x val="0.12659820647419073"/>
                  <c:y val="9.2592592592592587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4EA3-43F1-82A3-50EF35C046F0}"/>
                </c:ext>
              </c:extLst>
            </c:dLbl>
            <c:spPr>
              <a:noFill/>
              <a:ln>
                <a:noFill/>
              </a:ln>
              <a:effectLst/>
            </c:spPr>
            <c:txPr>
              <a:bodyPr/>
              <a:lstStyle/>
              <a:p>
                <a:pPr>
                  <a:defRPr sz="1400">
                    <a:solidFill>
                      <a:schemeClr val="tx1">
                        <a:lumMod val="50000"/>
                      </a:schemeClr>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'E Balance'!$C$4:$C$8</c:f>
              <c:strCache>
                <c:ptCount val="5"/>
                <c:pt idx="0">
                  <c:v>Municipal buildings</c:v>
                </c:pt>
                <c:pt idx="1">
                  <c:v>Street lighting</c:v>
                </c:pt>
                <c:pt idx="2">
                  <c:v>Water/ Waste water</c:v>
                </c:pt>
                <c:pt idx="3">
                  <c:v>Waste</c:v>
                </c:pt>
                <c:pt idx="4">
                  <c:v>Public transport</c:v>
                </c:pt>
              </c:strCache>
            </c:strRef>
          </c:cat>
          <c:val>
            <c:numRef>
              <c:f>'E Balance'!$H$4:$H$8</c:f>
              <c:numCache>
                <c:formatCode>#,##0.0</c:formatCode>
                <c:ptCount val="5"/>
                <c:pt idx="0">
                  <c:v>3.0509500000000003</c:v>
                </c:pt>
                <c:pt idx="1">
                  <c:v>0.48</c:v>
                </c:pt>
                <c:pt idx="2">
                  <c:v>1.275935</c:v>
                </c:pt>
                <c:pt idx="3">
                  <c:v>0.57010499999999997</c:v>
                </c:pt>
                <c:pt idx="4">
                  <c:v>0.30345734999999996</c:v>
                </c:pt>
              </c:numCache>
            </c:numRef>
          </c:val>
          <c:extLst>
            <c:ext xmlns:c16="http://schemas.microsoft.com/office/drawing/2014/chart" uri="{C3380CC4-5D6E-409C-BE32-E72D297353CC}">
              <c16:uniqueId val="{00000001-4EA3-43F1-82A3-50EF35C046F0}"/>
            </c:ext>
          </c:extLst>
        </c:ser>
        <c:dLbls>
          <c:showLegendKey val="0"/>
          <c:showVal val="0"/>
          <c:showCatName val="1"/>
          <c:showSerName val="0"/>
          <c:showPercent val="1"/>
          <c:showBubbleSize val="0"/>
          <c:showLeaderLines val="1"/>
        </c:dLbls>
      </c:pie3DChart>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50"/>
      <c:rAngAx val="0"/>
    </c:view3D>
    <c:floor>
      <c:thickness val="0"/>
    </c:floor>
    <c:sideWall>
      <c:thickness val="0"/>
    </c:sideWall>
    <c:backWall>
      <c:thickness val="0"/>
    </c:backWall>
    <c:plotArea>
      <c:layout>
        <c:manualLayout>
          <c:layoutTarget val="inner"/>
          <c:xMode val="edge"/>
          <c:yMode val="edge"/>
          <c:x val="2.0188681849485721E-2"/>
          <c:y val="0.14760624336851511"/>
          <c:w val="0.80851152942049964"/>
          <c:h val="0.79698609482325344"/>
        </c:manualLayout>
      </c:layout>
      <c:pie3DChart>
        <c:varyColors val="1"/>
        <c:ser>
          <c:idx val="0"/>
          <c:order val="0"/>
          <c:dLbls>
            <c:spPr>
              <a:noFill/>
              <a:ln>
                <a:noFill/>
              </a:ln>
              <a:effectLst/>
            </c:spPr>
            <c:txPr>
              <a:bodyPr/>
              <a:lstStyle/>
              <a:p>
                <a:pPr>
                  <a:defRPr sz="1200">
                    <a:solidFill>
                      <a:schemeClr val="tx1">
                        <a:lumMod val="50000"/>
                      </a:schemeClr>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(Budget!$G$4:$G$7,Budget!$G$9,Budget!$G$11:$G$13)</c:f>
              <c:strCache>
                <c:ptCount val="8"/>
                <c:pt idx="0">
                  <c:v>Public Transport</c:v>
                </c:pt>
                <c:pt idx="1">
                  <c:v>Private Vehicles</c:v>
                </c:pt>
                <c:pt idx="2">
                  <c:v>Municipal Buildings</c:v>
                </c:pt>
                <c:pt idx="3">
                  <c:v>Street Lighting</c:v>
                </c:pt>
                <c:pt idx="4">
                  <c:v>Potable Water</c:v>
                </c:pt>
                <c:pt idx="5">
                  <c:v>Solid Waste</c:v>
                </c:pt>
                <c:pt idx="6">
                  <c:v>Residential sector</c:v>
                </c:pt>
                <c:pt idx="7">
                  <c:v>Commercial sector</c:v>
                </c:pt>
              </c:strCache>
            </c:strRef>
          </c:cat>
          <c:val>
            <c:numRef>
              <c:f>(Budget!$J$4:$J$7,Budget!$J$9,Budget!$J$11:$J$13)</c:f>
              <c:numCache>
                <c:formatCode>_-* #,##0_р_._-;\-* #,##0_р_._-;_-* "-"??_р_._-;_-@_-</c:formatCode>
                <c:ptCount val="8"/>
                <c:pt idx="0">
                  <c:v>45623.413043478256</c:v>
                </c:pt>
                <c:pt idx="1">
                  <c:v>3258815.2173913042</c:v>
                </c:pt>
                <c:pt idx="2">
                  <c:v>349512.66209015728</c:v>
                </c:pt>
                <c:pt idx="3">
                  <c:v>70121.739130434784</c:v>
                </c:pt>
                <c:pt idx="4">
                  <c:v>186397.4608695652</c:v>
                </c:pt>
                <c:pt idx="5">
                  <c:v>74563.043478260865</c:v>
                </c:pt>
                <c:pt idx="6">
                  <c:v>10452868.570649708</c:v>
                </c:pt>
                <c:pt idx="7">
                  <c:v>1817593.5978268748</c:v>
                </c:pt>
              </c:numCache>
            </c:numRef>
          </c:val>
          <c:extLst>
            <c:ext xmlns:c16="http://schemas.microsoft.com/office/drawing/2014/chart" uri="{C3380CC4-5D6E-409C-BE32-E72D297353CC}">
              <c16:uniqueId val="{00000000-36E7-43BE-8639-E83B8A2E5416}"/>
            </c:ext>
          </c:extLst>
        </c:ser>
        <c:dLbls>
          <c:showLegendKey val="0"/>
          <c:showVal val="0"/>
          <c:showCatName val="1"/>
          <c:showSerName val="0"/>
          <c:showPercent val="1"/>
          <c:showBubbleSize val="0"/>
          <c:showLeaderLines val="1"/>
        </c:dLbls>
      </c:pie3DChart>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rAngAx val="0"/>
    </c:view3D>
    <c:floor>
      <c:thickness val="0"/>
    </c:floor>
    <c:sideWall>
      <c:thickness val="0"/>
    </c:sideWall>
    <c:backWall>
      <c:thickness val="0"/>
    </c:backWall>
    <c:plotArea>
      <c:layout/>
      <c:pie3DChart>
        <c:varyColors val="1"/>
        <c:ser>
          <c:idx val="0"/>
          <c:order val="0"/>
          <c:dLbls>
            <c:spPr>
              <a:noFill/>
              <a:ln>
                <a:noFill/>
              </a:ln>
              <a:effectLst/>
            </c:spPr>
            <c:txPr>
              <a:bodyPr/>
              <a:lstStyle/>
              <a:p>
                <a:pPr>
                  <a:defRPr sz="1200">
                    <a:solidFill>
                      <a:schemeClr val="tx1">
                        <a:lumMod val="50000"/>
                      </a:schemeClr>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Budget!$O$3:$O$7</c:f>
              <c:strCache>
                <c:ptCount val="5"/>
                <c:pt idx="0">
                  <c:v>Public Transport</c:v>
                </c:pt>
                <c:pt idx="1">
                  <c:v>Municipal Buildings</c:v>
                </c:pt>
                <c:pt idx="2">
                  <c:v>Street Lighting</c:v>
                </c:pt>
                <c:pt idx="3">
                  <c:v>Potable Water</c:v>
                </c:pt>
                <c:pt idx="4">
                  <c:v>Solid Waste</c:v>
                </c:pt>
              </c:strCache>
            </c:strRef>
          </c:cat>
          <c:val>
            <c:numRef>
              <c:f>Budget!$P$3:$P$7</c:f>
              <c:numCache>
                <c:formatCode>_-* #,##0_р_._-;\-* #,##0_р_._-;_-* "-"??_р_._-;_-@_-</c:formatCode>
                <c:ptCount val="5"/>
                <c:pt idx="0">
                  <c:v>45623.413043478256</c:v>
                </c:pt>
                <c:pt idx="1">
                  <c:v>349512.66209015728</c:v>
                </c:pt>
                <c:pt idx="2">
                  <c:v>70121.739130434784</c:v>
                </c:pt>
                <c:pt idx="3">
                  <c:v>186397.4608695652</c:v>
                </c:pt>
                <c:pt idx="4">
                  <c:v>74563.043478260865</c:v>
                </c:pt>
              </c:numCache>
            </c:numRef>
          </c:val>
          <c:extLst>
            <c:ext xmlns:c16="http://schemas.microsoft.com/office/drawing/2014/chart" uri="{C3380CC4-5D6E-409C-BE32-E72D297353CC}">
              <c16:uniqueId val="{00000000-78ED-425C-9CA2-B08EF3588155}"/>
            </c:ext>
          </c:extLst>
        </c:ser>
        <c:dLbls>
          <c:showLegendKey val="0"/>
          <c:showVal val="0"/>
          <c:showCatName val="1"/>
          <c:showSerName val="0"/>
          <c:showPercent val="1"/>
          <c:showBubbleSize val="0"/>
          <c:showLeaderLines val="1"/>
        </c:dLbls>
      </c:pie3DChart>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517442601228246E-2"/>
          <c:y val="2.9104163177386611E-2"/>
          <c:w val="0.91259071973801453"/>
          <c:h val="0.84376535064791025"/>
        </c:manualLayout>
      </c:layout>
      <c:barChart>
        <c:barDir val="col"/>
        <c:grouping val="clustered"/>
        <c:varyColors val="0"/>
        <c:ser>
          <c:idx val="0"/>
          <c:order val="0"/>
          <c:tx>
            <c:strRef>
              <c:f>'EE measures'!$U$20</c:f>
              <c:strCache>
                <c:ptCount val="1"/>
                <c:pt idx="0">
                  <c:v>Investment costs (M USD)</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'EE measures'!$R$21:$R$25</c:f>
              <c:strCache>
                <c:ptCount val="5"/>
                <c:pt idx="0">
                  <c:v>Municipal buildings</c:v>
                </c:pt>
                <c:pt idx="1">
                  <c:v>Street lighting</c:v>
                </c:pt>
                <c:pt idx="2">
                  <c:v>Potable water</c:v>
                </c:pt>
                <c:pt idx="3">
                  <c:v>Municipal  waste</c:v>
                </c:pt>
                <c:pt idx="4">
                  <c:v>Public transport</c:v>
                </c:pt>
              </c:strCache>
            </c:strRef>
          </c:cat>
          <c:val>
            <c:numRef>
              <c:f>'EE measures'!$U$21:$U$25</c:f>
              <c:numCache>
                <c:formatCode>#,##0.0</c:formatCode>
                <c:ptCount val="5"/>
                <c:pt idx="0">
                  <c:v>3.0829</c:v>
                </c:pt>
                <c:pt idx="1">
                  <c:v>0.93979999999999997</c:v>
                </c:pt>
                <c:pt idx="2">
                  <c:v>13.830360000000001</c:v>
                </c:pt>
                <c:pt idx="3">
                  <c:v>0.61250000000000004</c:v>
                </c:pt>
                <c:pt idx="4">
                  <c:v>1</c:v>
                </c:pt>
              </c:numCache>
            </c:numRef>
          </c:val>
          <c:extLst>
            <c:ext xmlns:c16="http://schemas.microsoft.com/office/drawing/2014/chart" uri="{C3380CC4-5D6E-409C-BE32-E72D297353CC}">
              <c16:uniqueId val="{00000000-F1D2-4ACD-807E-67FCDBAC0906}"/>
            </c:ext>
          </c:extLst>
        </c:ser>
        <c:ser>
          <c:idx val="1"/>
          <c:order val="1"/>
          <c:tx>
            <c:strRef>
              <c:f>'EE measures'!$AA$20</c:f>
              <c:strCache>
                <c:ptCount val="1"/>
                <c:pt idx="0">
                  <c:v>25 yrs Energy Cost savings (M USD)</c:v>
                </c:pt>
              </c:strCache>
            </c:strRef>
          </c:tx>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'EE measures'!$R$21:$R$25</c:f>
              <c:strCache>
                <c:ptCount val="5"/>
                <c:pt idx="0">
                  <c:v>Municipal buildings</c:v>
                </c:pt>
                <c:pt idx="1">
                  <c:v>Street lighting</c:v>
                </c:pt>
                <c:pt idx="2">
                  <c:v>Potable water</c:v>
                </c:pt>
                <c:pt idx="3">
                  <c:v>Municipal  waste</c:v>
                </c:pt>
                <c:pt idx="4">
                  <c:v>Public transport</c:v>
                </c:pt>
              </c:strCache>
            </c:strRef>
          </c:cat>
          <c:val>
            <c:numRef>
              <c:f>'EE measures'!$AA$21:$AA$25</c:f>
              <c:numCache>
                <c:formatCode>#,##0.00</c:formatCode>
                <c:ptCount val="5"/>
                <c:pt idx="0">
                  <c:v>3.4438274767863342</c:v>
                </c:pt>
                <c:pt idx="1">
                  <c:v>3.0598871778601566</c:v>
                </c:pt>
                <c:pt idx="2">
                  <c:v>31.095283449521812</c:v>
                </c:pt>
                <c:pt idx="3">
                  <c:v>2.4739342933216535</c:v>
                </c:pt>
                <c:pt idx="4">
                  <c:v>1.1657114622116196</c:v>
                </c:pt>
              </c:numCache>
            </c:numRef>
          </c:val>
          <c:extLst>
            <c:ext xmlns:c16="http://schemas.microsoft.com/office/drawing/2014/chart" uri="{C3380CC4-5D6E-409C-BE32-E72D297353CC}">
              <c16:uniqueId val="{00000001-F1D2-4ACD-807E-67FCDBAC0906}"/>
            </c:ext>
          </c:extLst>
        </c:ser>
        <c:dLbls>
          <c:showLegendKey val="0"/>
          <c:showVal val="0"/>
          <c:showCatName val="0"/>
          <c:showSerName val="0"/>
          <c:showPercent val="0"/>
          <c:showBubbleSize val="0"/>
        </c:dLbls>
        <c:gapWidth val="150"/>
        <c:axId val="38849536"/>
        <c:axId val="38888960"/>
      </c:barChart>
      <c:catAx>
        <c:axId val="38849536"/>
        <c:scaling>
          <c:orientation val="minMax"/>
        </c:scaling>
        <c:delete val="0"/>
        <c:axPos val="b"/>
        <c:numFmt formatCode="General" sourceLinked="0"/>
        <c:majorTickMark val="out"/>
        <c:minorTickMark val="none"/>
        <c:tickLblPos val="nextTo"/>
        <c:crossAx val="38888960"/>
        <c:crosses val="autoZero"/>
        <c:auto val="1"/>
        <c:lblAlgn val="ctr"/>
        <c:lblOffset val="100"/>
        <c:noMultiLvlLbl val="0"/>
      </c:catAx>
      <c:valAx>
        <c:axId val="38888960"/>
        <c:scaling>
          <c:orientation val="minMax"/>
        </c:scaling>
        <c:delete val="0"/>
        <c:axPos val="l"/>
        <c:majorGridlines/>
        <c:numFmt formatCode="#,##0.0" sourceLinked="1"/>
        <c:majorTickMark val="out"/>
        <c:minorTickMark val="none"/>
        <c:tickLblPos val="nextTo"/>
        <c:crossAx val="38849536"/>
        <c:crosses val="autoZero"/>
        <c:crossBetween val="between"/>
      </c:valAx>
    </c:plotArea>
    <c:legend>
      <c:legendPos val="r"/>
      <c:layout>
        <c:manualLayout>
          <c:xMode val="edge"/>
          <c:yMode val="edge"/>
          <c:x val="0.13514626812425146"/>
          <c:y val="8.793135950862925E-2"/>
          <c:w val="0.31156549444398518"/>
          <c:h val="0.3093749037709761"/>
        </c:manualLayout>
      </c:layout>
      <c:overlay val="0"/>
      <c:spPr>
        <a:solidFill>
          <a:schemeClr val="bg1">
            <a:lumMod val="85000"/>
          </a:schemeClr>
        </a:solidFill>
      </c:spPr>
    </c:legend>
    <c:plotVisOnly val="1"/>
    <c:dispBlanksAs val="gap"/>
    <c:showDLblsOverMax val="0"/>
  </c:chart>
  <c:txPr>
    <a:bodyPr/>
    <a:lstStyle/>
    <a:p>
      <a:pPr>
        <a:defRPr sz="14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Specific energy  savings in kWh per USD investment</a:t>
            </a:r>
          </a:p>
        </c:rich>
      </c:tx>
      <c:layout>
        <c:manualLayout>
          <c:xMode val="edge"/>
          <c:yMode val="edge"/>
          <c:x val="3.7906125775791083E-2"/>
          <c:y val="7.6923076923076927E-2"/>
        </c:manualLayout>
      </c:layout>
      <c:overlay val="0"/>
    </c:title>
    <c:autoTitleDeleted val="0"/>
    <c:plotArea>
      <c:layout>
        <c:manualLayout>
          <c:layoutTarget val="inner"/>
          <c:xMode val="edge"/>
          <c:yMode val="edge"/>
          <c:x val="7.4589005813525663E-2"/>
          <c:y val="0.22326120474450872"/>
          <c:w val="0.92541099418647432"/>
          <c:h val="0.73372062707943464"/>
        </c:manualLayout>
      </c:layout>
      <c:barChart>
        <c:barDir val="col"/>
        <c:grouping val="clustered"/>
        <c:varyColors val="0"/>
        <c:ser>
          <c:idx val="0"/>
          <c:order val="0"/>
          <c:tx>
            <c:strRef>
              <c:f>'EE measures'!$AB$20</c:f>
              <c:strCache>
                <c:ptCount val="1"/>
                <c:pt idx="0">
                  <c:v>Specific EE kWh/USD</c:v>
                </c:pt>
              </c:strCache>
            </c:strRef>
          </c:tx>
          <c:spPr>
            <a:solidFill>
              <a:schemeClr val="accent3"/>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'EE measures'!$R$21:$R$25</c:f>
              <c:strCache>
                <c:ptCount val="5"/>
                <c:pt idx="0">
                  <c:v>Municipal buildings</c:v>
                </c:pt>
                <c:pt idx="1">
                  <c:v>Street lighting</c:v>
                </c:pt>
                <c:pt idx="2">
                  <c:v>Potable water</c:v>
                </c:pt>
                <c:pt idx="3">
                  <c:v>Municipal  waste</c:v>
                </c:pt>
                <c:pt idx="4">
                  <c:v>Public transport</c:v>
                </c:pt>
              </c:strCache>
            </c:strRef>
          </c:cat>
          <c:val>
            <c:numRef>
              <c:f>'EE measures'!$AB$21:$AB$25</c:f>
              <c:numCache>
                <c:formatCode>#,##0.00</c:formatCode>
                <c:ptCount val="5"/>
                <c:pt idx="0">
                  <c:v>0.35676586979791752</c:v>
                </c:pt>
                <c:pt idx="1">
                  <c:v>0.33504646378662128</c:v>
                </c:pt>
                <c:pt idx="2">
                  <c:v>0.41730257292651834</c:v>
                </c:pt>
                <c:pt idx="3">
                  <c:v>0.32577428571428574</c:v>
                </c:pt>
                <c:pt idx="4">
                  <c:v>0.24176880585000005</c:v>
                </c:pt>
              </c:numCache>
            </c:numRef>
          </c:val>
          <c:extLst>
            <c:ext xmlns:c16="http://schemas.microsoft.com/office/drawing/2014/chart" uri="{C3380CC4-5D6E-409C-BE32-E72D297353CC}">
              <c16:uniqueId val="{00000000-9B23-4018-8D08-4D0B33F486AA}"/>
            </c:ext>
          </c:extLst>
        </c:ser>
        <c:dLbls>
          <c:showLegendKey val="0"/>
          <c:showVal val="0"/>
          <c:showCatName val="0"/>
          <c:showSerName val="0"/>
          <c:showPercent val="0"/>
          <c:showBubbleSize val="0"/>
        </c:dLbls>
        <c:gapWidth val="150"/>
        <c:axId val="93885184"/>
        <c:axId val="93886720"/>
      </c:barChart>
      <c:catAx>
        <c:axId val="93885184"/>
        <c:scaling>
          <c:orientation val="minMax"/>
        </c:scaling>
        <c:delete val="0"/>
        <c:axPos val="b"/>
        <c:numFmt formatCode="General" sourceLinked="0"/>
        <c:majorTickMark val="out"/>
        <c:minorTickMark val="none"/>
        <c:tickLblPos val="nextTo"/>
        <c:crossAx val="93886720"/>
        <c:crosses val="autoZero"/>
        <c:auto val="1"/>
        <c:lblAlgn val="ctr"/>
        <c:lblOffset val="100"/>
        <c:noMultiLvlLbl val="0"/>
      </c:catAx>
      <c:valAx>
        <c:axId val="93886720"/>
        <c:scaling>
          <c:orientation val="minMax"/>
        </c:scaling>
        <c:delete val="1"/>
        <c:axPos val="l"/>
        <c:majorGridlines/>
        <c:numFmt formatCode="#,##0.00" sourceLinked="1"/>
        <c:majorTickMark val="out"/>
        <c:minorTickMark val="none"/>
        <c:tickLblPos val="nextTo"/>
        <c:crossAx val="93885184"/>
        <c:crosses val="autoZero"/>
        <c:crossBetween val="between"/>
      </c:valAx>
    </c:plotArea>
    <c:plotVisOnly val="1"/>
    <c:dispBlanksAs val="gap"/>
    <c:showDLblsOverMax val="0"/>
  </c:chart>
  <c:txPr>
    <a:bodyPr/>
    <a:lstStyle/>
    <a:p>
      <a:pPr>
        <a:defRPr sz="14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919072615923014E-2"/>
          <c:y val="3.9324866660781693E-2"/>
          <c:w val="0.84390113735783023"/>
          <c:h val="0.79940587447371148"/>
        </c:manualLayout>
      </c:layout>
      <c:barChart>
        <c:barDir val="col"/>
        <c:grouping val="stacked"/>
        <c:varyColors val="0"/>
        <c:ser>
          <c:idx val="1"/>
          <c:order val="0"/>
          <c:tx>
            <c:strRef>
              <c:f>'EE measures'!$AD$32</c:f>
              <c:strCache>
                <c:ptCount val="1"/>
                <c:pt idx="0">
                  <c:v>Municipal buildings</c:v>
                </c:pt>
              </c:strCache>
            </c:strRef>
          </c:tx>
          <c:invertIfNegative val="0"/>
          <c:cat>
            <c:numRef>
              <c:f>'EE measures'!$AE$31:$AM$31</c:f>
              <c:numCache>
                <c:formatCode>General</c:formatCode>
                <c:ptCount val="9"/>
                <c:pt idx="0">
                  <c:v>2017</c:v>
                </c:pt>
                <c:pt idx="1">
                  <c:v>2018</c:v>
                </c:pt>
                <c:pt idx="2">
                  <c:v>2019</c:v>
                </c:pt>
                <c:pt idx="3">
                  <c:v>2020</c:v>
                </c:pt>
                <c:pt idx="4">
                  <c:v>2021</c:v>
                </c:pt>
                <c:pt idx="5">
                  <c:v>2022</c:v>
                </c:pt>
                <c:pt idx="6">
                  <c:v>2023</c:v>
                </c:pt>
                <c:pt idx="7">
                  <c:v>2024</c:v>
                </c:pt>
                <c:pt idx="8">
                  <c:v>2025</c:v>
                </c:pt>
              </c:numCache>
            </c:numRef>
          </c:cat>
          <c:val>
            <c:numRef>
              <c:f>'EE measures'!$AE$32:$AM$32</c:f>
              <c:numCache>
                <c:formatCode>#,##0.0</c:formatCode>
                <c:ptCount val="9"/>
                <c:pt idx="0">
                  <c:v>0.154145</c:v>
                </c:pt>
                <c:pt idx="1">
                  <c:v>0.61658000000000002</c:v>
                </c:pt>
                <c:pt idx="2">
                  <c:v>0.61658000000000002</c:v>
                </c:pt>
                <c:pt idx="3">
                  <c:v>0.46243499999999998</c:v>
                </c:pt>
                <c:pt idx="4">
                  <c:v>0.46243499999999998</c:v>
                </c:pt>
                <c:pt idx="5">
                  <c:v>0.46243499999999998</c:v>
                </c:pt>
                <c:pt idx="6">
                  <c:v>0.30829000000000001</c:v>
                </c:pt>
                <c:pt idx="7">
                  <c:v>0</c:v>
                </c:pt>
                <c:pt idx="8">
                  <c:v>0</c:v>
                </c:pt>
              </c:numCache>
            </c:numRef>
          </c:val>
          <c:extLst>
            <c:ext xmlns:c16="http://schemas.microsoft.com/office/drawing/2014/chart" uri="{C3380CC4-5D6E-409C-BE32-E72D297353CC}">
              <c16:uniqueId val="{00000000-B5EC-4603-A479-460A7402B6B0}"/>
            </c:ext>
          </c:extLst>
        </c:ser>
        <c:ser>
          <c:idx val="2"/>
          <c:order val="1"/>
          <c:tx>
            <c:strRef>
              <c:f>'EE measures'!$AD$33</c:f>
              <c:strCache>
                <c:ptCount val="1"/>
                <c:pt idx="0">
                  <c:v>Street lighting</c:v>
                </c:pt>
              </c:strCache>
            </c:strRef>
          </c:tx>
          <c:invertIfNegative val="0"/>
          <c:cat>
            <c:numRef>
              <c:f>'EE measures'!$AE$31:$AM$31</c:f>
              <c:numCache>
                <c:formatCode>General</c:formatCode>
                <c:ptCount val="9"/>
                <c:pt idx="0">
                  <c:v>2017</c:v>
                </c:pt>
                <c:pt idx="1">
                  <c:v>2018</c:v>
                </c:pt>
                <c:pt idx="2">
                  <c:v>2019</c:v>
                </c:pt>
                <c:pt idx="3">
                  <c:v>2020</c:v>
                </c:pt>
                <c:pt idx="4">
                  <c:v>2021</c:v>
                </c:pt>
                <c:pt idx="5">
                  <c:v>2022</c:v>
                </c:pt>
                <c:pt idx="6">
                  <c:v>2023</c:v>
                </c:pt>
                <c:pt idx="7">
                  <c:v>2024</c:v>
                </c:pt>
                <c:pt idx="8">
                  <c:v>2025</c:v>
                </c:pt>
              </c:numCache>
            </c:numRef>
          </c:cat>
          <c:val>
            <c:numRef>
              <c:f>'EE measures'!$AE$33:$AM$33</c:f>
              <c:numCache>
                <c:formatCode>#,##0.0</c:formatCode>
                <c:ptCount val="9"/>
                <c:pt idx="0">
                  <c:v>0.14096999999999998</c:v>
                </c:pt>
                <c:pt idx="1">
                  <c:v>4.6990000000000004E-2</c:v>
                </c:pt>
                <c:pt idx="2">
                  <c:v>4.6990000000000004E-2</c:v>
                </c:pt>
                <c:pt idx="3">
                  <c:v>4.6990000000000004E-2</c:v>
                </c:pt>
                <c:pt idx="4">
                  <c:v>4.6990000000000004E-2</c:v>
                </c:pt>
                <c:pt idx="5">
                  <c:v>4.6990000000000004E-2</c:v>
                </c:pt>
                <c:pt idx="6">
                  <c:v>4.6990000000000004E-2</c:v>
                </c:pt>
                <c:pt idx="7">
                  <c:v>4.6990000000000004E-2</c:v>
                </c:pt>
                <c:pt idx="8">
                  <c:v>0.46989999999999998</c:v>
                </c:pt>
              </c:numCache>
            </c:numRef>
          </c:val>
          <c:extLst>
            <c:ext xmlns:c16="http://schemas.microsoft.com/office/drawing/2014/chart" uri="{C3380CC4-5D6E-409C-BE32-E72D297353CC}">
              <c16:uniqueId val="{00000001-B5EC-4603-A479-460A7402B6B0}"/>
            </c:ext>
          </c:extLst>
        </c:ser>
        <c:ser>
          <c:idx val="3"/>
          <c:order val="2"/>
          <c:tx>
            <c:strRef>
              <c:f>'EE measures'!$AD$34</c:f>
              <c:strCache>
                <c:ptCount val="1"/>
                <c:pt idx="0">
                  <c:v>Potable water</c:v>
                </c:pt>
              </c:strCache>
            </c:strRef>
          </c:tx>
          <c:invertIfNegative val="0"/>
          <c:cat>
            <c:numRef>
              <c:f>'EE measures'!$AE$31:$AM$31</c:f>
              <c:numCache>
                <c:formatCode>General</c:formatCode>
                <c:ptCount val="9"/>
                <c:pt idx="0">
                  <c:v>2017</c:v>
                </c:pt>
                <c:pt idx="1">
                  <c:v>2018</c:v>
                </c:pt>
                <c:pt idx="2">
                  <c:v>2019</c:v>
                </c:pt>
                <c:pt idx="3">
                  <c:v>2020</c:v>
                </c:pt>
                <c:pt idx="4">
                  <c:v>2021</c:v>
                </c:pt>
                <c:pt idx="5">
                  <c:v>2022</c:v>
                </c:pt>
                <c:pt idx="6">
                  <c:v>2023</c:v>
                </c:pt>
                <c:pt idx="7">
                  <c:v>2024</c:v>
                </c:pt>
                <c:pt idx="8">
                  <c:v>2025</c:v>
                </c:pt>
              </c:numCache>
            </c:numRef>
          </c:cat>
          <c:val>
            <c:numRef>
              <c:f>'EE measures'!$AE$34:$AM$34</c:f>
              <c:numCache>
                <c:formatCode>#,##0.0</c:formatCode>
                <c:ptCount val="9"/>
                <c:pt idx="0">
                  <c:v>4.8406260000000003</c:v>
                </c:pt>
                <c:pt idx="1">
                  <c:v>3.4575900000000002</c:v>
                </c:pt>
                <c:pt idx="2">
                  <c:v>3.4575900000000002</c:v>
                </c:pt>
                <c:pt idx="3">
                  <c:v>2.074554</c:v>
                </c:pt>
                <c:pt idx="4">
                  <c:v>0</c:v>
                </c:pt>
                <c:pt idx="5">
                  <c:v>0</c:v>
                </c:pt>
                <c:pt idx="6">
                  <c:v>0</c:v>
                </c:pt>
                <c:pt idx="7">
                  <c:v>0</c:v>
                </c:pt>
                <c:pt idx="8">
                  <c:v>0</c:v>
                </c:pt>
              </c:numCache>
            </c:numRef>
          </c:val>
          <c:extLst>
            <c:ext xmlns:c16="http://schemas.microsoft.com/office/drawing/2014/chart" uri="{C3380CC4-5D6E-409C-BE32-E72D297353CC}">
              <c16:uniqueId val="{00000002-B5EC-4603-A479-460A7402B6B0}"/>
            </c:ext>
          </c:extLst>
        </c:ser>
        <c:ser>
          <c:idx val="0"/>
          <c:order val="3"/>
          <c:tx>
            <c:strRef>
              <c:f>'EE measures'!$AD$35</c:f>
              <c:strCache>
                <c:ptCount val="1"/>
                <c:pt idx="0">
                  <c:v>Municipal  waste</c:v>
                </c:pt>
              </c:strCache>
            </c:strRef>
          </c:tx>
          <c:invertIfNegative val="0"/>
          <c:val>
            <c:numRef>
              <c:f>'EE measures'!$AE$35:$AL$35</c:f>
              <c:numCache>
                <c:formatCode>#,##0.0</c:formatCode>
                <c:ptCount val="8"/>
                <c:pt idx="0">
                  <c:v>6.1250000000000006E-2</c:v>
                </c:pt>
                <c:pt idx="1">
                  <c:v>6.1250000000000006E-2</c:v>
                </c:pt>
                <c:pt idx="2">
                  <c:v>6.1250000000000006E-2</c:v>
                </c:pt>
                <c:pt idx="3">
                  <c:v>0.12250000000000001</c:v>
                </c:pt>
                <c:pt idx="4">
                  <c:v>0.12250000000000001</c:v>
                </c:pt>
                <c:pt idx="5">
                  <c:v>6.1250000000000006E-2</c:v>
                </c:pt>
                <c:pt idx="6">
                  <c:v>6.1250000000000006E-2</c:v>
                </c:pt>
                <c:pt idx="7">
                  <c:v>0</c:v>
                </c:pt>
              </c:numCache>
            </c:numRef>
          </c:val>
          <c:extLst>
            <c:ext xmlns:c16="http://schemas.microsoft.com/office/drawing/2014/chart" uri="{C3380CC4-5D6E-409C-BE32-E72D297353CC}">
              <c16:uniqueId val="{00000003-B5EC-4603-A479-460A7402B6B0}"/>
            </c:ext>
          </c:extLst>
        </c:ser>
        <c:ser>
          <c:idx val="4"/>
          <c:order val="4"/>
          <c:tx>
            <c:strRef>
              <c:f>'EE measures'!$AD$36</c:f>
              <c:strCache>
                <c:ptCount val="1"/>
                <c:pt idx="0">
                  <c:v>Public transport</c:v>
                </c:pt>
              </c:strCache>
            </c:strRef>
          </c:tx>
          <c:invertIfNegative val="0"/>
          <c:val>
            <c:numRef>
              <c:f>'EE measures'!$AE$36:$AM$36</c:f>
              <c:numCache>
                <c:formatCode>#,##0.0</c:formatCode>
                <c:ptCount val="9"/>
                <c:pt idx="0">
                  <c:v>0</c:v>
                </c:pt>
                <c:pt idx="1">
                  <c:v>0</c:v>
                </c:pt>
                <c:pt idx="2">
                  <c:v>0.5</c:v>
                </c:pt>
                <c:pt idx="3">
                  <c:v>0.5</c:v>
                </c:pt>
                <c:pt idx="4">
                  <c:v>0</c:v>
                </c:pt>
                <c:pt idx="5">
                  <c:v>0</c:v>
                </c:pt>
                <c:pt idx="6">
                  <c:v>0</c:v>
                </c:pt>
                <c:pt idx="7">
                  <c:v>0</c:v>
                </c:pt>
                <c:pt idx="8">
                  <c:v>0</c:v>
                </c:pt>
              </c:numCache>
            </c:numRef>
          </c:val>
          <c:extLst>
            <c:ext xmlns:c16="http://schemas.microsoft.com/office/drawing/2014/chart" uri="{C3380CC4-5D6E-409C-BE32-E72D297353CC}">
              <c16:uniqueId val="{00000004-B5EC-4603-A479-460A7402B6B0}"/>
            </c:ext>
          </c:extLst>
        </c:ser>
        <c:dLbls>
          <c:showLegendKey val="0"/>
          <c:showVal val="0"/>
          <c:showCatName val="0"/>
          <c:showSerName val="0"/>
          <c:showPercent val="0"/>
          <c:showBubbleSize val="0"/>
        </c:dLbls>
        <c:gapWidth val="150"/>
        <c:overlap val="100"/>
        <c:axId val="122482048"/>
        <c:axId val="135483776"/>
      </c:barChart>
      <c:catAx>
        <c:axId val="122482048"/>
        <c:scaling>
          <c:orientation val="minMax"/>
        </c:scaling>
        <c:delete val="0"/>
        <c:axPos val="b"/>
        <c:numFmt formatCode="General" sourceLinked="1"/>
        <c:majorTickMark val="out"/>
        <c:minorTickMark val="none"/>
        <c:tickLblPos val="nextTo"/>
        <c:crossAx val="135483776"/>
        <c:crosses val="autoZero"/>
        <c:auto val="1"/>
        <c:lblAlgn val="ctr"/>
        <c:lblOffset val="100"/>
        <c:noMultiLvlLbl val="0"/>
      </c:catAx>
      <c:valAx>
        <c:axId val="135483776"/>
        <c:scaling>
          <c:orientation val="minMax"/>
        </c:scaling>
        <c:delete val="0"/>
        <c:axPos val="l"/>
        <c:majorGridlines/>
        <c:title>
          <c:tx>
            <c:rich>
              <a:bodyPr rot="-5400000" vert="horz"/>
              <a:lstStyle/>
              <a:p>
                <a:pPr>
                  <a:defRPr/>
                </a:pPr>
                <a:r>
                  <a:rPr lang="en-US"/>
                  <a:t>Million USD</a:t>
                </a:r>
              </a:p>
            </c:rich>
          </c:tx>
          <c:overlay val="0"/>
        </c:title>
        <c:numFmt formatCode="#,##0" sourceLinked="0"/>
        <c:majorTickMark val="out"/>
        <c:minorTickMark val="none"/>
        <c:tickLblPos val="nextTo"/>
        <c:crossAx val="122482048"/>
        <c:crosses val="autoZero"/>
        <c:crossBetween val="between"/>
      </c:valAx>
    </c:plotArea>
    <c:legend>
      <c:legendPos val="r"/>
      <c:layout>
        <c:manualLayout>
          <c:xMode val="edge"/>
          <c:yMode val="edge"/>
          <c:x val="0.59411660348012052"/>
          <c:y val="0.11785408614820131"/>
          <c:w val="0.33143992417614465"/>
          <c:h val="0.52503834821845496"/>
        </c:manualLayout>
      </c:layout>
      <c:overlay val="0"/>
      <c:spPr>
        <a:solidFill>
          <a:schemeClr val="bg1">
            <a:lumMod val="95000"/>
          </a:schemeClr>
        </a:solidFill>
      </c:spPr>
    </c:legend>
    <c:plotVisOnly val="1"/>
    <c:dispBlanksAs val="gap"/>
    <c:showDLblsOverMax val="0"/>
  </c:chart>
  <c:txPr>
    <a:bodyPr/>
    <a:lstStyle/>
    <a:p>
      <a:pPr>
        <a:defRPr sz="12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919072615923014E-2"/>
          <c:y val="3.0632689233591758E-2"/>
          <c:w val="0.88556780402449697"/>
          <c:h val="0.83576060866261237"/>
        </c:manualLayout>
      </c:layout>
      <c:barChart>
        <c:barDir val="col"/>
        <c:grouping val="stacked"/>
        <c:varyColors val="0"/>
        <c:ser>
          <c:idx val="1"/>
          <c:order val="0"/>
          <c:tx>
            <c:strRef>
              <c:f>'EE measures'!$AD$43</c:f>
              <c:strCache>
                <c:ptCount val="1"/>
                <c:pt idx="0">
                  <c:v>Municipal buildings</c:v>
                </c:pt>
              </c:strCache>
            </c:strRef>
          </c:tx>
          <c:invertIfNegative val="0"/>
          <c:cat>
            <c:numRef>
              <c:f>'EE measures'!$AE$42:$AM$42</c:f>
              <c:numCache>
                <c:formatCode>General</c:formatCode>
                <c:ptCount val="9"/>
                <c:pt idx="0">
                  <c:v>2017</c:v>
                </c:pt>
                <c:pt idx="1">
                  <c:v>2018</c:v>
                </c:pt>
                <c:pt idx="2">
                  <c:v>2019</c:v>
                </c:pt>
                <c:pt idx="3">
                  <c:v>2020</c:v>
                </c:pt>
                <c:pt idx="4">
                  <c:v>2021</c:v>
                </c:pt>
                <c:pt idx="5">
                  <c:v>2022</c:v>
                </c:pt>
                <c:pt idx="6">
                  <c:v>2023</c:v>
                </c:pt>
                <c:pt idx="7">
                  <c:v>2024</c:v>
                </c:pt>
                <c:pt idx="8">
                  <c:v>2025</c:v>
                </c:pt>
              </c:numCache>
            </c:numRef>
          </c:cat>
          <c:val>
            <c:numRef>
              <c:f>'EE measures'!$AE$43:$AM$43</c:f>
              <c:numCache>
                <c:formatCode>#,##0.0</c:formatCode>
                <c:ptCount val="9"/>
                <c:pt idx="0">
                  <c:v>0</c:v>
                </c:pt>
                <c:pt idx="1">
                  <c:v>5.4993674999999999E-2</c:v>
                </c:pt>
                <c:pt idx="2">
                  <c:v>0.27496837499999999</c:v>
                </c:pt>
                <c:pt idx="3">
                  <c:v>0.49494307500000001</c:v>
                </c:pt>
                <c:pt idx="4">
                  <c:v>0.65992410000000001</c:v>
                </c:pt>
                <c:pt idx="5">
                  <c:v>0.82490512500000002</c:v>
                </c:pt>
                <c:pt idx="6">
                  <c:v>0.98988615000000002</c:v>
                </c:pt>
                <c:pt idx="7">
                  <c:v>1.0998734999999999</c:v>
                </c:pt>
                <c:pt idx="8">
                  <c:v>1.0998734999999999</c:v>
                </c:pt>
              </c:numCache>
            </c:numRef>
          </c:val>
          <c:extLst>
            <c:ext xmlns:c16="http://schemas.microsoft.com/office/drawing/2014/chart" uri="{C3380CC4-5D6E-409C-BE32-E72D297353CC}">
              <c16:uniqueId val="{00000000-C5F1-4650-9042-D7108C480CF6}"/>
            </c:ext>
          </c:extLst>
        </c:ser>
        <c:ser>
          <c:idx val="2"/>
          <c:order val="1"/>
          <c:tx>
            <c:strRef>
              <c:f>'EE measures'!$AD$44</c:f>
              <c:strCache>
                <c:ptCount val="1"/>
                <c:pt idx="0">
                  <c:v>Street lighting</c:v>
                </c:pt>
              </c:strCache>
            </c:strRef>
          </c:tx>
          <c:invertIfNegative val="0"/>
          <c:cat>
            <c:numRef>
              <c:f>'EE measures'!$AE$42:$AM$42</c:f>
              <c:numCache>
                <c:formatCode>General</c:formatCode>
                <c:ptCount val="9"/>
                <c:pt idx="0">
                  <c:v>2017</c:v>
                </c:pt>
                <c:pt idx="1">
                  <c:v>2018</c:v>
                </c:pt>
                <c:pt idx="2">
                  <c:v>2019</c:v>
                </c:pt>
                <c:pt idx="3">
                  <c:v>2020</c:v>
                </c:pt>
                <c:pt idx="4">
                  <c:v>2021</c:v>
                </c:pt>
                <c:pt idx="5">
                  <c:v>2022</c:v>
                </c:pt>
                <c:pt idx="6">
                  <c:v>2023</c:v>
                </c:pt>
                <c:pt idx="7">
                  <c:v>2024</c:v>
                </c:pt>
                <c:pt idx="8">
                  <c:v>2025</c:v>
                </c:pt>
              </c:numCache>
            </c:numRef>
          </c:cat>
          <c:val>
            <c:numRef>
              <c:f>'EE measures'!$AE$44:$AM$44</c:f>
              <c:numCache>
                <c:formatCode>#,##0.0</c:formatCode>
                <c:ptCount val="9"/>
                <c:pt idx="0">
                  <c:v>0</c:v>
                </c:pt>
                <c:pt idx="1">
                  <c:v>4.7231500000000003E-2</c:v>
                </c:pt>
                <c:pt idx="2">
                  <c:v>6.2975333333333341E-2</c:v>
                </c:pt>
                <c:pt idx="3">
                  <c:v>7.8719166666666673E-2</c:v>
                </c:pt>
                <c:pt idx="4">
                  <c:v>9.4463000000000005E-2</c:v>
                </c:pt>
                <c:pt idx="5">
                  <c:v>0.11020683333333334</c:v>
                </c:pt>
                <c:pt idx="6">
                  <c:v>0.12595066666666668</c:v>
                </c:pt>
                <c:pt idx="7">
                  <c:v>0.14169450000000003</c:v>
                </c:pt>
                <c:pt idx="8">
                  <c:v>0.15743833333333337</c:v>
                </c:pt>
              </c:numCache>
            </c:numRef>
          </c:val>
          <c:extLst>
            <c:ext xmlns:c16="http://schemas.microsoft.com/office/drawing/2014/chart" uri="{C3380CC4-5D6E-409C-BE32-E72D297353CC}">
              <c16:uniqueId val="{00000001-C5F1-4650-9042-D7108C480CF6}"/>
            </c:ext>
          </c:extLst>
        </c:ser>
        <c:ser>
          <c:idx val="3"/>
          <c:order val="2"/>
          <c:tx>
            <c:strRef>
              <c:f>'EE measures'!$AD$45</c:f>
              <c:strCache>
                <c:ptCount val="1"/>
                <c:pt idx="0">
                  <c:v>Potable water</c:v>
                </c:pt>
              </c:strCache>
            </c:strRef>
          </c:tx>
          <c:invertIfNegative val="0"/>
          <c:cat>
            <c:numRef>
              <c:f>'EE measures'!$AE$42:$AM$42</c:f>
              <c:numCache>
                <c:formatCode>General</c:formatCode>
                <c:ptCount val="9"/>
                <c:pt idx="0">
                  <c:v>2017</c:v>
                </c:pt>
                <c:pt idx="1">
                  <c:v>2018</c:v>
                </c:pt>
                <c:pt idx="2">
                  <c:v>2019</c:v>
                </c:pt>
                <c:pt idx="3">
                  <c:v>2020</c:v>
                </c:pt>
                <c:pt idx="4">
                  <c:v>2021</c:v>
                </c:pt>
                <c:pt idx="5">
                  <c:v>2022</c:v>
                </c:pt>
                <c:pt idx="6">
                  <c:v>2023</c:v>
                </c:pt>
                <c:pt idx="7">
                  <c:v>2024</c:v>
                </c:pt>
                <c:pt idx="8">
                  <c:v>2025</c:v>
                </c:pt>
              </c:numCache>
            </c:numRef>
          </c:cat>
          <c:val>
            <c:numRef>
              <c:f>'EE measures'!$AE$45:$AM$45</c:f>
              <c:numCache>
                <c:formatCode>#,##0.0</c:formatCode>
                <c:ptCount val="9"/>
                <c:pt idx="0">
                  <c:v>0</c:v>
                </c:pt>
                <c:pt idx="1">
                  <c:v>2.0200056843750005</c:v>
                </c:pt>
                <c:pt idx="2">
                  <c:v>3.462866887500001</c:v>
                </c:pt>
                <c:pt idx="3">
                  <c:v>4.9057280906250016</c:v>
                </c:pt>
                <c:pt idx="4">
                  <c:v>5.7714448125000022</c:v>
                </c:pt>
                <c:pt idx="5">
                  <c:v>5.7714448125000022</c:v>
                </c:pt>
                <c:pt idx="6">
                  <c:v>5.7714448125000022</c:v>
                </c:pt>
                <c:pt idx="7">
                  <c:v>5.7714448125000022</c:v>
                </c:pt>
                <c:pt idx="8">
                  <c:v>5.7714448125000022</c:v>
                </c:pt>
              </c:numCache>
            </c:numRef>
          </c:val>
          <c:extLst>
            <c:ext xmlns:c16="http://schemas.microsoft.com/office/drawing/2014/chart" uri="{C3380CC4-5D6E-409C-BE32-E72D297353CC}">
              <c16:uniqueId val="{00000002-C5F1-4650-9042-D7108C480CF6}"/>
            </c:ext>
          </c:extLst>
        </c:ser>
        <c:ser>
          <c:idx val="4"/>
          <c:order val="3"/>
          <c:tx>
            <c:strRef>
              <c:f>'EE measures'!$AD$46</c:f>
              <c:strCache>
                <c:ptCount val="1"/>
                <c:pt idx="0">
                  <c:v>Municipal  waste</c:v>
                </c:pt>
              </c:strCache>
            </c:strRef>
          </c:tx>
          <c:invertIfNegative val="0"/>
          <c:cat>
            <c:numRef>
              <c:f>'EE measures'!$AE$42:$AM$42</c:f>
              <c:numCache>
                <c:formatCode>General</c:formatCode>
                <c:ptCount val="9"/>
                <c:pt idx="0">
                  <c:v>2017</c:v>
                </c:pt>
                <c:pt idx="1">
                  <c:v>2018</c:v>
                </c:pt>
                <c:pt idx="2">
                  <c:v>2019</c:v>
                </c:pt>
                <c:pt idx="3">
                  <c:v>2020</c:v>
                </c:pt>
                <c:pt idx="4">
                  <c:v>2021</c:v>
                </c:pt>
                <c:pt idx="5">
                  <c:v>2022</c:v>
                </c:pt>
                <c:pt idx="6">
                  <c:v>2023</c:v>
                </c:pt>
                <c:pt idx="7">
                  <c:v>2024</c:v>
                </c:pt>
                <c:pt idx="8">
                  <c:v>2025</c:v>
                </c:pt>
              </c:numCache>
            </c:numRef>
          </c:cat>
          <c:val>
            <c:numRef>
              <c:f>'EE measures'!$AE$46:$AM$46</c:f>
              <c:numCache>
                <c:formatCode>#,##0.000</c:formatCode>
                <c:ptCount val="9"/>
                <c:pt idx="0" formatCode="#,##0.00">
                  <c:v>0</c:v>
                </c:pt>
                <c:pt idx="1">
                  <c:v>1.9953675000000004E-2</c:v>
                </c:pt>
                <c:pt idx="2">
                  <c:v>3.9907350000000008E-2</c:v>
                </c:pt>
                <c:pt idx="3">
                  <c:v>5.9861025000000012E-2</c:v>
                </c:pt>
                <c:pt idx="4">
                  <c:v>9.976837500000002E-2</c:v>
                </c:pt>
                <c:pt idx="5">
                  <c:v>0.13967572500000003</c:v>
                </c:pt>
                <c:pt idx="6">
                  <c:v>0.15962940000000003</c:v>
                </c:pt>
                <c:pt idx="7">
                  <c:v>0.17958307500000004</c:v>
                </c:pt>
                <c:pt idx="8">
                  <c:v>0.17958307500000004</c:v>
                </c:pt>
              </c:numCache>
            </c:numRef>
          </c:val>
          <c:extLst>
            <c:ext xmlns:c16="http://schemas.microsoft.com/office/drawing/2014/chart" uri="{C3380CC4-5D6E-409C-BE32-E72D297353CC}">
              <c16:uniqueId val="{00000003-C5F1-4650-9042-D7108C480CF6}"/>
            </c:ext>
          </c:extLst>
        </c:ser>
        <c:ser>
          <c:idx val="0"/>
          <c:order val="4"/>
          <c:tx>
            <c:strRef>
              <c:f>'EE measures'!$AD$47</c:f>
              <c:strCache>
                <c:ptCount val="1"/>
                <c:pt idx="0">
                  <c:v>Public transport</c:v>
                </c:pt>
              </c:strCache>
            </c:strRef>
          </c:tx>
          <c:invertIfNegative val="0"/>
          <c:val>
            <c:numRef>
              <c:f>'EE measures'!$AE$47:$AM$47</c:f>
              <c:numCache>
                <c:formatCode>#,##0.00</c:formatCode>
                <c:ptCount val="9"/>
                <c:pt idx="0">
                  <c:v>0</c:v>
                </c:pt>
                <c:pt idx="1">
                  <c:v>0</c:v>
                </c:pt>
                <c:pt idx="2">
                  <c:v>0</c:v>
                </c:pt>
                <c:pt idx="3">
                  <c:v>0.12088440292500002</c:v>
                </c:pt>
                <c:pt idx="4">
                  <c:v>0.24176880585000005</c:v>
                </c:pt>
                <c:pt idx="5">
                  <c:v>0.24176880585000005</c:v>
                </c:pt>
                <c:pt idx="6">
                  <c:v>0.24176880585000005</c:v>
                </c:pt>
                <c:pt idx="7">
                  <c:v>0.24176880585000005</c:v>
                </c:pt>
                <c:pt idx="8">
                  <c:v>0.24176880585000005</c:v>
                </c:pt>
              </c:numCache>
            </c:numRef>
          </c:val>
          <c:extLst>
            <c:ext xmlns:c16="http://schemas.microsoft.com/office/drawing/2014/chart" uri="{C3380CC4-5D6E-409C-BE32-E72D297353CC}">
              <c16:uniqueId val="{00000004-C5F1-4650-9042-D7108C480CF6}"/>
            </c:ext>
          </c:extLst>
        </c:ser>
        <c:dLbls>
          <c:showLegendKey val="0"/>
          <c:showVal val="0"/>
          <c:showCatName val="0"/>
          <c:showSerName val="0"/>
          <c:showPercent val="0"/>
          <c:showBubbleSize val="0"/>
        </c:dLbls>
        <c:gapWidth val="150"/>
        <c:overlap val="100"/>
        <c:axId val="93912064"/>
        <c:axId val="135783552"/>
      </c:barChart>
      <c:catAx>
        <c:axId val="93912064"/>
        <c:scaling>
          <c:orientation val="minMax"/>
        </c:scaling>
        <c:delete val="0"/>
        <c:axPos val="b"/>
        <c:numFmt formatCode="General" sourceLinked="1"/>
        <c:majorTickMark val="out"/>
        <c:minorTickMark val="none"/>
        <c:tickLblPos val="nextTo"/>
        <c:crossAx val="135783552"/>
        <c:crosses val="autoZero"/>
        <c:auto val="1"/>
        <c:lblAlgn val="ctr"/>
        <c:lblOffset val="100"/>
        <c:noMultiLvlLbl val="0"/>
      </c:catAx>
      <c:valAx>
        <c:axId val="135783552"/>
        <c:scaling>
          <c:orientation val="minMax"/>
        </c:scaling>
        <c:delete val="0"/>
        <c:axPos val="l"/>
        <c:majorGridlines/>
        <c:numFmt formatCode="#,##0" sourceLinked="0"/>
        <c:majorTickMark val="out"/>
        <c:minorTickMark val="none"/>
        <c:tickLblPos val="nextTo"/>
        <c:crossAx val="93912064"/>
        <c:crosses val="autoZero"/>
        <c:crossBetween val="between"/>
      </c:valAx>
    </c:plotArea>
    <c:legend>
      <c:legendPos val="r"/>
      <c:layout>
        <c:manualLayout>
          <c:xMode val="edge"/>
          <c:yMode val="edge"/>
          <c:x val="0.12004243219597553"/>
          <c:y val="6.7894775350028275E-2"/>
          <c:w val="0.26662510936132983"/>
          <c:h val="0.47736339751903956"/>
        </c:manualLayout>
      </c:layout>
      <c:overlay val="0"/>
      <c:spPr>
        <a:solidFill>
          <a:schemeClr val="bg1">
            <a:lumMod val="95000"/>
          </a:schemeClr>
        </a:solidFill>
      </c:spPr>
    </c:legend>
    <c:plotVisOnly val="1"/>
    <c:dispBlanksAs val="gap"/>
    <c:showDLblsOverMax val="0"/>
  </c:chart>
  <c:txPr>
    <a:bodyPr/>
    <a:lstStyle/>
    <a:p>
      <a:pPr>
        <a:defRPr sz="12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76165C-32A4-4E85-9F90-37B7497D7A25}" type="doc">
      <dgm:prSet loTypeId="urn:microsoft.com/office/officeart/2005/8/layout/hProcess9" loCatId="process" qsTypeId="urn:microsoft.com/office/officeart/2005/8/quickstyle/simple1" qsCatId="simple" csTypeId="urn:microsoft.com/office/officeart/2005/8/colors/colorful5" csCatId="colorful" phldr="1"/>
      <dgm:spPr/>
      <dgm:t>
        <a:bodyPr/>
        <a:lstStyle/>
        <a:p>
          <a:endParaRPr lang="de-DE"/>
        </a:p>
      </dgm:t>
    </dgm:pt>
    <dgm:pt modelId="{9987F879-7ED1-4E79-A9F5-2D52C5FC7E6B}">
      <dgm:prSet phldrT="[Text]" custT="1"/>
      <dgm:spPr/>
      <dgm:t>
        <a:bodyPr/>
        <a:lstStyle/>
        <a:p>
          <a:r>
            <a:rPr lang="de-DE" sz="1400" b="0">
              <a:solidFill>
                <a:schemeClr val="tx1">
                  <a:lumMod val="50000"/>
                </a:schemeClr>
              </a:solidFill>
              <a:latin typeface="+mn-lt"/>
              <a:cs typeface="Arial" panose="020B0604020202020204" pitchFamily="34" charset="0"/>
            </a:rPr>
            <a:t>City Background Report</a:t>
          </a:r>
          <a:endParaRPr lang="de-DE" sz="1400" b="0" dirty="0">
            <a:solidFill>
              <a:schemeClr val="tx1">
                <a:lumMod val="50000"/>
              </a:schemeClr>
            </a:solidFill>
            <a:latin typeface="+mn-lt"/>
            <a:cs typeface="Arial" panose="020B0604020202020204" pitchFamily="34" charset="0"/>
          </a:endParaRPr>
        </a:p>
      </dgm:t>
    </dgm:pt>
    <dgm:pt modelId="{90367B7F-DB6E-4C4D-94AE-26FA4AAB37EF}" type="parTrans" cxnId="{C73E1141-3A9D-4AD0-AB3D-CDE6372BB415}">
      <dgm:prSet/>
      <dgm:spPr/>
      <dgm:t>
        <a:bodyPr/>
        <a:lstStyle/>
        <a:p>
          <a:endParaRPr lang="de-DE" sz="1400">
            <a:solidFill>
              <a:schemeClr val="tx1">
                <a:lumMod val="50000"/>
              </a:schemeClr>
            </a:solidFill>
            <a:latin typeface="+mn-lt"/>
            <a:cs typeface="Arial" panose="020B0604020202020204" pitchFamily="34" charset="0"/>
          </a:endParaRPr>
        </a:p>
      </dgm:t>
    </dgm:pt>
    <dgm:pt modelId="{2C782BB7-B7F7-4E0B-83F7-E6E3C4C74DCE}" type="sibTrans" cxnId="{C73E1141-3A9D-4AD0-AB3D-CDE6372BB415}">
      <dgm:prSet custT="1"/>
      <dgm:spPr/>
      <dgm:t>
        <a:bodyPr/>
        <a:lstStyle/>
        <a:p>
          <a:endParaRPr lang="de-DE" sz="1400">
            <a:solidFill>
              <a:schemeClr val="tx1">
                <a:lumMod val="50000"/>
              </a:schemeClr>
            </a:solidFill>
            <a:latin typeface="+mn-lt"/>
            <a:cs typeface="Arial" panose="020B0604020202020204" pitchFamily="34" charset="0"/>
          </a:endParaRPr>
        </a:p>
      </dgm:t>
    </dgm:pt>
    <dgm:pt modelId="{9588A265-C1E8-4705-85D6-6BEE9B2102B6}">
      <dgm:prSet phldrT="[Text]" custT="1"/>
      <dgm:spPr/>
      <dgm:t>
        <a:bodyPr/>
        <a:lstStyle/>
        <a:p>
          <a:r>
            <a:rPr lang="de-DE" sz="1400" b="0">
              <a:solidFill>
                <a:schemeClr val="tx1">
                  <a:lumMod val="50000"/>
                </a:schemeClr>
              </a:solidFill>
              <a:latin typeface="+mn-lt"/>
              <a:cs typeface="Arial" panose="020B0604020202020204" pitchFamily="34" charset="0"/>
            </a:rPr>
            <a:t>Key Performance Indicators</a:t>
          </a:r>
          <a:endParaRPr lang="de-DE" sz="1400" b="0" dirty="0">
            <a:solidFill>
              <a:schemeClr val="tx1">
                <a:lumMod val="50000"/>
              </a:schemeClr>
            </a:solidFill>
            <a:latin typeface="+mn-lt"/>
            <a:cs typeface="Arial" panose="020B0604020202020204" pitchFamily="34" charset="0"/>
          </a:endParaRPr>
        </a:p>
      </dgm:t>
    </dgm:pt>
    <dgm:pt modelId="{E03F47E4-9336-4FAB-89BC-53F67EA6F26F}" type="parTrans" cxnId="{C9B9EA81-6FDB-49A3-A11B-A7FDEEB17000}">
      <dgm:prSet/>
      <dgm:spPr/>
      <dgm:t>
        <a:bodyPr/>
        <a:lstStyle/>
        <a:p>
          <a:endParaRPr lang="de-DE" sz="1400">
            <a:solidFill>
              <a:schemeClr val="tx1">
                <a:lumMod val="50000"/>
              </a:schemeClr>
            </a:solidFill>
            <a:latin typeface="+mn-lt"/>
            <a:cs typeface="Arial" panose="020B0604020202020204" pitchFamily="34" charset="0"/>
          </a:endParaRPr>
        </a:p>
      </dgm:t>
    </dgm:pt>
    <dgm:pt modelId="{33FCB760-EE61-4BD0-B018-F179D3E61EFB}" type="sibTrans" cxnId="{C9B9EA81-6FDB-49A3-A11B-A7FDEEB17000}">
      <dgm:prSet custT="1"/>
      <dgm:spPr/>
      <dgm:t>
        <a:bodyPr/>
        <a:lstStyle/>
        <a:p>
          <a:endParaRPr lang="de-DE" sz="1400">
            <a:solidFill>
              <a:schemeClr val="tx1">
                <a:lumMod val="50000"/>
              </a:schemeClr>
            </a:solidFill>
            <a:latin typeface="+mn-lt"/>
            <a:cs typeface="Arial" panose="020B0604020202020204" pitchFamily="34" charset="0"/>
          </a:endParaRPr>
        </a:p>
      </dgm:t>
    </dgm:pt>
    <dgm:pt modelId="{98A4BB2F-375A-4DE1-94A5-F7A1A19D446A}">
      <dgm:prSet phldrT="[Text]" custT="1"/>
      <dgm:spPr/>
      <dgm:t>
        <a:bodyPr/>
        <a:lstStyle/>
        <a:p>
          <a:r>
            <a:rPr lang="de-DE" sz="1400" b="0">
              <a:solidFill>
                <a:schemeClr val="tx1">
                  <a:lumMod val="50000"/>
                </a:schemeClr>
              </a:solidFill>
              <a:latin typeface="+mn-lt"/>
              <a:cs typeface="Arial" panose="020B0604020202020204" pitchFamily="34" charset="0"/>
            </a:rPr>
            <a:t>Sector Priorities</a:t>
          </a:r>
          <a:endParaRPr lang="de-DE" sz="1400" b="0" dirty="0">
            <a:solidFill>
              <a:schemeClr val="tx1">
                <a:lumMod val="50000"/>
              </a:schemeClr>
            </a:solidFill>
            <a:latin typeface="+mn-lt"/>
            <a:cs typeface="Arial" panose="020B0604020202020204" pitchFamily="34" charset="0"/>
          </a:endParaRPr>
        </a:p>
      </dgm:t>
    </dgm:pt>
    <dgm:pt modelId="{45CB5C04-4FB3-4246-AE0A-0430D9ACD330}" type="parTrans" cxnId="{789CB9FC-D028-4E04-8452-5AB132CA135F}">
      <dgm:prSet/>
      <dgm:spPr/>
      <dgm:t>
        <a:bodyPr/>
        <a:lstStyle/>
        <a:p>
          <a:endParaRPr lang="de-DE" sz="1400">
            <a:solidFill>
              <a:schemeClr val="tx1">
                <a:lumMod val="50000"/>
              </a:schemeClr>
            </a:solidFill>
            <a:latin typeface="+mn-lt"/>
            <a:cs typeface="Arial" panose="020B0604020202020204" pitchFamily="34" charset="0"/>
          </a:endParaRPr>
        </a:p>
      </dgm:t>
    </dgm:pt>
    <dgm:pt modelId="{70C77347-DE71-42B5-88A7-914FCF53AC53}" type="sibTrans" cxnId="{789CB9FC-D028-4E04-8452-5AB132CA135F}">
      <dgm:prSet custT="1"/>
      <dgm:spPr/>
      <dgm:t>
        <a:bodyPr/>
        <a:lstStyle/>
        <a:p>
          <a:endParaRPr lang="de-DE" sz="1400">
            <a:solidFill>
              <a:schemeClr val="tx1">
                <a:lumMod val="50000"/>
              </a:schemeClr>
            </a:solidFill>
            <a:latin typeface="+mn-lt"/>
            <a:cs typeface="Arial" panose="020B0604020202020204" pitchFamily="34" charset="0"/>
          </a:endParaRPr>
        </a:p>
      </dgm:t>
    </dgm:pt>
    <dgm:pt modelId="{0B214731-47B7-4634-9D6B-D3AF25785E15}">
      <dgm:prSet phldrT="[Text]" custT="1"/>
      <dgm:spPr/>
      <dgm:t>
        <a:bodyPr/>
        <a:lstStyle/>
        <a:p>
          <a:r>
            <a:rPr lang="de-DE" sz="1400" b="0">
              <a:solidFill>
                <a:schemeClr val="tx1">
                  <a:lumMod val="50000"/>
                </a:schemeClr>
              </a:solidFill>
              <a:latin typeface="+mn-lt"/>
              <a:cs typeface="Arial" panose="020B0604020202020204" pitchFamily="34" charset="0"/>
            </a:rPr>
            <a:t>EE Recom-mendations</a:t>
          </a:r>
          <a:endParaRPr lang="de-DE" sz="1400" b="0" dirty="0">
            <a:solidFill>
              <a:schemeClr val="tx1">
                <a:lumMod val="50000"/>
              </a:schemeClr>
            </a:solidFill>
            <a:latin typeface="+mn-lt"/>
            <a:cs typeface="Arial" panose="020B0604020202020204" pitchFamily="34" charset="0"/>
          </a:endParaRPr>
        </a:p>
      </dgm:t>
    </dgm:pt>
    <dgm:pt modelId="{C9EC881C-F8CB-44D9-A8C9-BE6AC3DCDD02}" type="parTrans" cxnId="{A1070597-2505-4791-BAED-6FAD4959DF58}">
      <dgm:prSet/>
      <dgm:spPr/>
      <dgm:t>
        <a:bodyPr/>
        <a:lstStyle/>
        <a:p>
          <a:endParaRPr lang="de-DE" sz="1400">
            <a:solidFill>
              <a:schemeClr val="tx1">
                <a:lumMod val="50000"/>
              </a:schemeClr>
            </a:solidFill>
            <a:latin typeface="+mn-lt"/>
            <a:cs typeface="Arial" panose="020B0604020202020204" pitchFamily="34" charset="0"/>
          </a:endParaRPr>
        </a:p>
      </dgm:t>
    </dgm:pt>
    <dgm:pt modelId="{63858935-C356-4C53-A901-D6948C446C81}" type="sibTrans" cxnId="{A1070597-2505-4791-BAED-6FAD4959DF58}">
      <dgm:prSet custT="1"/>
      <dgm:spPr/>
      <dgm:t>
        <a:bodyPr/>
        <a:lstStyle/>
        <a:p>
          <a:endParaRPr lang="de-DE" sz="1400">
            <a:solidFill>
              <a:schemeClr val="tx1">
                <a:lumMod val="50000"/>
              </a:schemeClr>
            </a:solidFill>
            <a:latin typeface="+mn-lt"/>
            <a:cs typeface="Arial" panose="020B0604020202020204" pitchFamily="34" charset="0"/>
          </a:endParaRPr>
        </a:p>
      </dgm:t>
    </dgm:pt>
    <dgm:pt modelId="{A2A1E8DF-CF52-4ABB-8C06-DAD62B144325}">
      <dgm:prSet phldrT="[Text]" custT="1"/>
      <dgm:spPr/>
      <dgm:t>
        <a:bodyPr/>
        <a:lstStyle/>
        <a:p>
          <a:r>
            <a:rPr lang="de-DE" sz="1400" b="1">
              <a:solidFill>
                <a:schemeClr val="tx1">
                  <a:lumMod val="50000"/>
                </a:schemeClr>
              </a:solidFill>
              <a:latin typeface="+mn-lt"/>
              <a:cs typeface="Arial" panose="020B0604020202020204" pitchFamily="34" charset="0"/>
            </a:rPr>
            <a:t>DECISION WORKSHOP</a:t>
          </a:r>
          <a:endParaRPr lang="de-DE" sz="1400" b="1" dirty="0">
            <a:solidFill>
              <a:schemeClr val="tx1">
                <a:lumMod val="50000"/>
              </a:schemeClr>
            </a:solidFill>
            <a:latin typeface="+mn-lt"/>
            <a:cs typeface="Arial" panose="020B0604020202020204" pitchFamily="34" charset="0"/>
          </a:endParaRPr>
        </a:p>
      </dgm:t>
    </dgm:pt>
    <dgm:pt modelId="{B7B53529-EFEE-4E14-BFFF-B5A77A825052}" type="parTrans" cxnId="{2AC4BE6F-AF64-42EB-B2DD-108FD34BDF58}">
      <dgm:prSet/>
      <dgm:spPr/>
      <dgm:t>
        <a:bodyPr/>
        <a:lstStyle/>
        <a:p>
          <a:endParaRPr lang="de-DE" sz="1400">
            <a:solidFill>
              <a:schemeClr val="tx1">
                <a:lumMod val="50000"/>
              </a:schemeClr>
            </a:solidFill>
            <a:latin typeface="+mn-lt"/>
            <a:cs typeface="Arial" panose="020B0604020202020204" pitchFamily="34" charset="0"/>
          </a:endParaRPr>
        </a:p>
      </dgm:t>
    </dgm:pt>
    <dgm:pt modelId="{7E98F25A-0BFA-41DD-A16B-070FC9EF4041}" type="sibTrans" cxnId="{2AC4BE6F-AF64-42EB-B2DD-108FD34BDF58}">
      <dgm:prSet custT="1"/>
      <dgm:spPr/>
      <dgm:t>
        <a:bodyPr/>
        <a:lstStyle/>
        <a:p>
          <a:endParaRPr lang="de-DE" sz="1400">
            <a:solidFill>
              <a:schemeClr val="tx1">
                <a:lumMod val="50000"/>
              </a:schemeClr>
            </a:solidFill>
            <a:latin typeface="+mn-lt"/>
            <a:cs typeface="Arial" panose="020B0604020202020204" pitchFamily="34" charset="0"/>
          </a:endParaRPr>
        </a:p>
      </dgm:t>
    </dgm:pt>
    <dgm:pt modelId="{4171B00B-84DD-4ACA-9DA2-BEFF27296245}">
      <dgm:prSet phldrT="[Text]" custT="1"/>
      <dgm:spPr/>
      <dgm:t>
        <a:bodyPr/>
        <a:lstStyle/>
        <a:p>
          <a:r>
            <a:rPr lang="de-DE" sz="1400" b="0">
              <a:solidFill>
                <a:schemeClr val="tx1">
                  <a:lumMod val="50000"/>
                </a:schemeClr>
              </a:solidFill>
              <a:latin typeface="+mn-lt"/>
              <a:cs typeface="Arial" panose="020B0604020202020204" pitchFamily="34" charset="0"/>
            </a:rPr>
            <a:t>Energy Efficiency Plan</a:t>
          </a:r>
          <a:endParaRPr lang="de-DE" sz="1400" b="0" dirty="0">
            <a:solidFill>
              <a:schemeClr val="tx1">
                <a:lumMod val="50000"/>
              </a:schemeClr>
            </a:solidFill>
            <a:latin typeface="+mn-lt"/>
            <a:cs typeface="Arial" panose="020B0604020202020204" pitchFamily="34" charset="0"/>
          </a:endParaRPr>
        </a:p>
      </dgm:t>
    </dgm:pt>
    <dgm:pt modelId="{496B04B3-B73E-46CB-AF6B-6F23FE2FA73D}" type="parTrans" cxnId="{53244871-7ED9-4FDD-81A4-5956BFD0A909}">
      <dgm:prSet/>
      <dgm:spPr/>
      <dgm:t>
        <a:bodyPr/>
        <a:lstStyle/>
        <a:p>
          <a:endParaRPr lang="de-DE" sz="1400">
            <a:solidFill>
              <a:schemeClr val="tx1">
                <a:lumMod val="50000"/>
              </a:schemeClr>
            </a:solidFill>
            <a:latin typeface="+mn-lt"/>
            <a:cs typeface="Arial" panose="020B0604020202020204" pitchFamily="34" charset="0"/>
          </a:endParaRPr>
        </a:p>
      </dgm:t>
    </dgm:pt>
    <dgm:pt modelId="{8A7F3724-91C9-43FE-941B-206A6711FE85}" type="sibTrans" cxnId="{53244871-7ED9-4FDD-81A4-5956BFD0A909}">
      <dgm:prSet/>
      <dgm:spPr/>
      <dgm:t>
        <a:bodyPr/>
        <a:lstStyle/>
        <a:p>
          <a:endParaRPr lang="de-DE" sz="1400">
            <a:solidFill>
              <a:schemeClr val="tx1">
                <a:lumMod val="50000"/>
              </a:schemeClr>
            </a:solidFill>
            <a:latin typeface="+mn-lt"/>
            <a:cs typeface="Arial" panose="020B0604020202020204" pitchFamily="34" charset="0"/>
          </a:endParaRPr>
        </a:p>
      </dgm:t>
    </dgm:pt>
    <dgm:pt modelId="{BAE69C7E-C063-45A3-B46B-E7B27886938C}" type="pres">
      <dgm:prSet presAssocID="{9E76165C-32A4-4E85-9F90-37B7497D7A25}" presName="CompostProcess" presStyleCnt="0">
        <dgm:presLayoutVars>
          <dgm:dir/>
          <dgm:resizeHandles val="exact"/>
        </dgm:presLayoutVars>
      </dgm:prSet>
      <dgm:spPr/>
    </dgm:pt>
    <dgm:pt modelId="{7DFE2697-AC43-42E7-A4BF-883D8BC7BE5A}" type="pres">
      <dgm:prSet presAssocID="{9E76165C-32A4-4E85-9F90-37B7497D7A25}" presName="arrow" presStyleLbl="bgShp" presStyleIdx="0" presStyleCnt="1" custScaleX="115508" custLinFactNeighborY="-1950"/>
      <dgm:spPr/>
    </dgm:pt>
    <dgm:pt modelId="{784ED656-8DC1-4533-9064-92BBCABA17DE}" type="pres">
      <dgm:prSet presAssocID="{9E76165C-32A4-4E85-9F90-37B7497D7A25}" presName="linearProcess" presStyleCnt="0"/>
      <dgm:spPr/>
    </dgm:pt>
    <dgm:pt modelId="{CFB403D7-4526-420C-A9FC-FB06D7DA8E98}" type="pres">
      <dgm:prSet presAssocID="{9987F879-7ED1-4E79-A9F5-2D52C5FC7E6B}" presName="textNode" presStyleLbl="node1" presStyleIdx="0" presStyleCnt="6" custScaleX="97350" custLinFactNeighborX="73121">
        <dgm:presLayoutVars>
          <dgm:bulletEnabled val="1"/>
        </dgm:presLayoutVars>
      </dgm:prSet>
      <dgm:spPr/>
    </dgm:pt>
    <dgm:pt modelId="{6E82F501-135F-413B-9FC4-2608C4F1F50E}" type="pres">
      <dgm:prSet presAssocID="{2C782BB7-B7F7-4E0B-83F7-E6E3C4C74DCE}" presName="sibTrans" presStyleCnt="0"/>
      <dgm:spPr/>
    </dgm:pt>
    <dgm:pt modelId="{4F208568-CCB1-4563-AD93-1DFD161DFFF2}" type="pres">
      <dgm:prSet presAssocID="{9588A265-C1E8-4705-85D6-6BEE9B2102B6}" presName="textNode" presStyleLbl="node1" presStyleIdx="1" presStyleCnt="6" custScaleX="103655" custLinFactNeighborX="13424">
        <dgm:presLayoutVars>
          <dgm:bulletEnabled val="1"/>
        </dgm:presLayoutVars>
      </dgm:prSet>
      <dgm:spPr/>
    </dgm:pt>
    <dgm:pt modelId="{0008B08D-1993-4FBF-8274-E7DB6E35A684}" type="pres">
      <dgm:prSet presAssocID="{33FCB760-EE61-4BD0-B018-F179D3E61EFB}" presName="sibTrans" presStyleCnt="0"/>
      <dgm:spPr/>
    </dgm:pt>
    <dgm:pt modelId="{F8CDAA58-EC0A-4D2F-8D7D-2140C29F090A}" type="pres">
      <dgm:prSet presAssocID="{98A4BB2F-375A-4DE1-94A5-F7A1A19D446A}" presName="textNode" presStyleLbl="node1" presStyleIdx="2" presStyleCnt="6" custLinFactNeighborX="-45310" custLinFactNeighborY="1221">
        <dgm:presLayoutVars>
          <dgm:bulletEnabled val="1"/>
        </dgm:presLayoutVars>
      </dgm:prSet>
      <dgm:spPr/>
    </dgm:pt>
    <dgm:pt modelId="{421AEE89-8BA1-42CE-A9CF-BA81B69B6032}" type="pres">
      <dgm:prSet presAssocID="{70C77347-DE71-42B5-88A7-914FCF53AC53}" presName="sibTrans" presStyleCnt="0"/>
      <dgm:spPr/>
    </dgm:pt>
    <dgm:pt modelId="{FC790A88-E541-4F3A-BE2B-AD284DD6F531}" type="pres">
      <dgm:prSet presAssocID="{0B214731-47B7-4634-9D6B-D3AF25785E15}" presName="textNode" presStyleLbl="node1" presStyleIdx="3" presStyleCnt="6" custLinFactNeighborX="-91413">
        <dgm:presLayoutVars>
          <dgm:bulletEnabled val="1"/>
        </dgm:presLayoutVars>
      </dgm:prSet>
      <dgm:spPr/>
    </dgm:pt>
    <dgm:pt modelId="{E0E96322-C19E-4802-94A0-0FB6E793FFD4}" type="pres">
      <dgm:prSet presAssocID="{63858935-C356-4C53-A901-D6948C446C81}" presName="sibTrans" presStyleCnt="0"/>
      <dgm:spPr/>
    </dgm:pt>
    <dgm:pt modelId="{ADAA0938-EB7D-40AD-A320-34CCE1FC200C}" type="pres">
      <dgm:prSet presAssocID="{A2A1E8DF-CF52-4ABB-8C06-DAD62B144325}" presName="textNode" presStyleLbl="node1" presStyleIdx="4" presStyleCnt="6" custScaleX="87533" custLinFactX="-7277" custLinFactNeighborX="-100000">
        <dgm:presLayoutVars>
          <dgm:bulletEnabled val="1"/>
        </dgm:presLayoutVars>
      </dgm:prSet>
      <dgm:spPr/>
    </dgm:pt>
    <dgm:pt modelId="{965BD994-A6D8-4CE4-A103-3BBC51596420}" type="pres">
      <dgm:prSet presAssocID="{7E98F25A-0BFA-41DD-A16B-070FC9EF4041}" presName="sibTrans" presStyleCnt="0"/>
      <dgm:spPr/>
    </dgm:pt>
    <dgm:pt modelId="{AE0A0664-4CBE-42D6-95F2-01B4E31BC966}" type="pres">
      <dgm:prSet presAssocID="{4171B00B-84DD-4ACA-9DA2-BEFF27296245}" presName="textNode" presStyleLbl="node1" presStyleIdx="5" presStyleCnt="6" custScaleX="88010" custLinFactX="-19816" custLinFactNeighborX="-100000">
        <dgm:presLayoutVars>
          <dgm:bulletEnabled val="1"/>
        </dgm:presLayoutVars>
      </dgm:prSet>
      <dgm:spPr/>
    </dgm:pt>
  </dgm:ptLst>
  <dgm:cxnLst>
    <dgm:cxn modelId="{01D1E101-DF57-44DC-8002-10B274C9FA7F}" type="presOf" srcId="{98A4BB2F-375A-4DE1-94A5-F7A1A19D446A}" destId="{F8CDAA58-EC0A-4D2F-8D7D-2140C29F090A}" srcOrd="0" destOrd="0" presId="urn:microsoft.com/office/officeart/2005/8/layout/hProcess9"/>
    <dgm:cxn modelId="{E82EA41E-D058-4D6D-BCCC-34A2E1D2C6D6}" type="presOf" srcId="{9588A265-C1E8-4705-85D6-6BEE9B2102B6}" destId="{4F208568-CCB1-4563-AD93-1DFD161DFFF2}" srcOrd="0" destOrd="0" presId="urn:microsoft.com/office/officeart/2005/8/layout/hProcess9"/>
    <dgm:cxn modelId="{0D55F21F-8010-49A3-B1C1-8878082FE1BE}" type="presOf" srcId="{0B214731-47B7-4634-9D6B-D3AF25785E15}" destId="{FC790A88-E541-4F3A-BE2B-AD284DD6F531}" srcOrd="0" destOrd="0" presId="urn:microsoft.com/office/officeart/2005/8/layout/hProcess9"/>
    <dgm:cxn modelId="{47E0352D-2FA5-46CF-AC17-CFE7E49A47DF}" type="presOf" srcId="{4171B00B-84DD-4ACA-9DA2-BEFF27296245}" destId="{AE0A0664-4CBE-42D6-95F2-01B4E31BC966}" srcOrd="0" destOrd="0" presId="urn:microsoft.com/office/officeart/2005/8/layout/hProcess9"/>
    <dgm:cxn modelId="{B10DEC38-3420-44FE-9606-8590D8250B13}" type="presOf" srcId="{9E76165C-32A4-4E85-9F90-37B7497D7A25}" destId="{BAE69C7E-C063-45A3-B46B-E7B27886938C}" srcOrd="0" destOrd="0" presId="urn:microsoft.com/office/officeart/2005/8/layout/hProcess9"/>
    <dgm:cxn modelId="{C73E1141-3A9D-4AD0-AB3D-CDE6372BB415}" srcId="{9E76165C-32A4-4E85-9F90-37B7497D7A25}" destId="{9987F879-7ED1-4E79-A9F5-2D52C5FC7E6B}" srcOrd="0" destOrd="0" parTransId="{90367B7F-DB6E-4C4D-94AE-26FA4AAB37EF}" sibTransId="{2C782BB7-B7F7-4E0B-83F7-E6E3C4C74DCE}"/>
    <dgm:cxn modelId="{2AC4BE6F-AF64-42EB-B2DD-108FD34BDF58}" srcId="{9E76165C-32A4-4E85-9F90-37B7497D7A25}" destId="{A2A1E8DF-CF52-4ABB-8C06-DAD62B144325}" srcOrd="4" destOrd="0" parTransId="{B7B53529-EFEE-4E14-BFFF-B5A77A825052}" sibTransId="{7E98F25A-0BFA-41DD-A16B-070FC9EF4041}"/>
    <dgm:cxn modelId="{53244871-7ED9-4FDD-81A4-5956BFD0A909}" srcId="{9E76165C-32A4-4E85-9F90-37B7497D7A25}" destId="{4171B00B-84DD-4ACA-9DA2-BEFF27296245}" srcOrd="5" destOrd="0" parTransId="{496B04B3-B73E-46CB-AF6B-6F23FE2FA73D}" sibTransId="{8A7F3724-91C9-43FE-941B-206A6711FE85}"/>
    <dgm:cxn modelId="{9F137774-62DB-42E3-BA59-C5416BE47D41}" type="presOf" srcId="{A2A1E8DF-CF52-4ABB-8C06-DAD62B144325}" destId="{ADAA0938-EB7D-40AD-A320-34CCE1FC200C}" srcOrd="0" destOrd="0" presId="urn:microsoft.com/office/officeart/2005/8/layout/hProcess9"/>
    <dgm:cxn modelId="{C9B9EA81-6FDB-49A3-A11B-A7FDEEB17000}" srcId="{9E76165C-32A4-4E85-9F90-37B7497D7A25}" destId="{9588A265-C1E8-4705-85D6-6BEE9B2102B6}" srcOrd="1" destOrd="0" parTransId="{E03F47E4-9336-4FAB-89BC-53F67EA6F26F}" sibTransId="{33FCB760-EE61-4BD0-B018-F179D3E61EFB}"/>
    <dgm:cxn modelId="{6B37F28B-6449-4DDF-9886-5E224678AE5B}" type="presOf" srcId="{9987F879-7ED1-4E79-A9F5-2D52C5FC7E6B}" destId="{CFB403D7-4526-420C-A9FC-FB06D7DA8E98}" srcOrd="0" destOrd="0" presId="urn:microsoft.com/office/officeart/2005/8/layout/hProcess9"/>
    <dgm:cxn modelId="{A1070597-2505-4791-BAED-6FAD4959DF58}" srcId="{9E76165C-32A4-4E85-9F90-37B7497D7A25}" destId="{0B214731-47B7-4634-9D6B-D3AF25785E15}" srcOrd="3" destOrd="0" parTransId="{C9EC881C-F8CB-44D9-A8C9-BE6AC3DCDD02}" sibTransId="{63858935-C356-4C53-A901-D6948C446C81}"/>
    <dgm:cxn modelId="{789CB9FC-D028-4E04-8452-5AB132CA135F}" srcId="{9E76165C-32A4-4E85-9F90-37B7497D7A25}" destId="{98A4BB2F-375A-4DE1-94A5-F7A1A19D446A}" srcOrd="2" destOrd="0" parTransId="{45CB5C04-4FB3-4246-AE0A-0430D9ACD330}" sibTransId="{70C77347-DE71-42B5-88A7-914FCF53AC53}"/>
    <dgm:cxn modelId="{5CC8C352-1A04-45BF-B05D-B8409CDA7779}" type="presParOf" srcId="{BAE69C7E-C063-45A3-B46B-E7B27886938C}" destId="{7DFE2697-AC43-42E7-A4BF-883D8BC7BE5A}" srcOrd="0" destOrd="0" presId="urn:microsoft.com/office/officeart/2005/8/layout/hProcess9"/>
    <dgm:cxn modelId="{5CE4BB18-341E-49E4-9F8D-BD2448C129E8}" type="presParOf" srcId="{BAE69C7E-C063-45A3-B46B-E7B27886938C}" destId="{784ED656-8DC1-4533-9064-92BBCABA17DE}" srcOrd="1" destOrd="0" presId="urn:microsoft.com/office/officeart/2005/8/layout/hProcess9"/>
    <dgm:cxn modelId="{A64C190B-E6BB-4325-A758-F64102C45F9D}" type="presParOf" srcId="{784ED656-8DC1-4533-9064-92BBCABA17DE}" destId="{CFB403D7-4526-420C-A9FC-FB06D7DA8E98}" srcOrd="0" destOrd="0" presId="urn:microsoft.com/office/officeart/2005/8/layout/hProcess9"/>
    <dgm:cxn modelId="{4F79AC7C-C03F-4418-9AC0-33109E5C34F2}" type="presParOf" srcId="{784ED656-8DC1-4533-9064-92BBCABA17DE}" destId="{6E82F501-135F-413B-9FC4-2608C4F1F50E}" srcOrd="1" destOrd="0" presId="urn:microsoft.com/office/officeart/2005/8/layout/hProcess9"/>
    <dgm:cxn modelId="{5A75822E-303B-44C8-B686-65C4BDF90F47}" type="presParOf" srcId="{784ED656-8DC1-4533-9064-92BBCABA17DE}" destId="{4F208568-CCB1-4563-AD93-1DFD161DFFF2}" srcOrd="2" destOrd="0" presId="urn:microsoft.com/office/officeart/2005/8/layout/hProcess9"/>
    <dgm:cxn modelId="{E6E378F8-9C55-46C5-BEC3-43635F7BD2BB}" type="presParOf" srcId="{784ED656-8DC1-4533-9064-92BBCABA17DE}" destId="{0008B08D-1993-4FBF-8274-E7DB6E35A684}" srcOrd="3" destOrd="0" presId="urn:microsoft.com/office/officeart/2005/8/layout/hProcess9"/>
    <dgm:cxn modelId="{C745F16A-3EAE-49FD-94EC-FF61FBC0E8E5}" type="presParOf" srcId="{784ED656-8DC1-4533-9064-92BBCABA17DE}" destId="{F8CDAA58-EC0A-4D2F-8D7D-2140C29F090A}" srcOrd="4" destOrd="0" presId="urn:microsoft.com/office/officeart/2005/8/layout/hProcess9"/>
    <dgm:cxn modelId="{E42E201A-FB5F-4047-BBDE-E607CE9637C9}" type="presParOf" srcId="{784ED656-8DC1-4533-9064-92BBCABA17DE}" destId="{421AEE89-8BA1-42CE-A9CF-BA81B69B6032}" srcOrd="5" destOrd="0" presId="urn:microsoft.com/office/officeart/2005/8/layout/hProcess9"/>
    <dgm:cxn modelId="{C74B3D9E-940F-4859-92E2-12305BB904B7}" type="presParOf" srcId="{784ED656-8DC1-4533-9064-92BBCABA17DE}" destId="{FC790A88-E541-4F3A-BE2B-AD284DD6F531}" srcOrd="6" destOrd="0" presId="urn:microsoft.com/office/officeart/2005/8/layout/hProcess9"/>
    <dgm:cxn modelId="{22FE31D7-65F6-4012-BE3B-AF1670EBA144}" type="presParOf" srcId="{784ED656-8DC1-4533-9064-92BBCABA17DE}" destId="{E0E96322-C19E-4802-94A0-0FB6E793FFD4}" srcOrd="7" destOrd="0" presId="urn:microsoft.com/office/officeart/2005/8/layout/hProcess9"/>
    <dgm:cxn modelId="{B8B7F2F7-8344-4D3B-BA5F-DB65C2C2D6DF}" type="presParOf" srcId="{784ED656-8DC1-4533-9064-92BBCABA17DE}" destId="{ADAA0938-EB7D-40AD-A320-34CCE1FC200C}" srcOrd="8" destOrd="0" presId="urn:microsoft.com/office/officeart/2005/8/layout/hProcess9"/>
    <dgm:cxn modelId="{6C69266F-3506-45F2-B0FD-6D7FBDFDE993}" type="presParOf" srcId="{784ED656-8DC1-4533-9064-92BBCABA17DE}" destId="{965BD994-A6D8-4CE4-A103-3BBC51596420}" srcOrd="9" destOrd="0" presId="urn:microsoft.com/office/officeart/2005/8/layout/hProcess9"/>
    <dgm:cxn modelId="{64C857A2-9613-4BC6-9376-6D7ADB87E30D}" type="presParOf" srcId="{784ED656-8DC1-4533-9064-92BBCABA17DE}" destId="{AE0A0664-4CBE-42D6-95F2-01B4E31BC966}" srcOrd="1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0639FE-64B3-4B14-A434-1B103F565A32}" type="doc">
      <dgm:prSet loTypeId="urn:microsoft.com/office/officeart/2005/8/layout/lProcess3" loCatId="process" qsTypeId="urn:microsoft.com/office/officeart/2005/8/quickstyle/simple1" qsCatId="simple" csTypeId="urn:microsoft.com/office/officeart/2005/8/colors/colorful4" csCatId="colorful" phldr="1"/>
      <dgm:spPr/>
      <dgm:t>
        <a:bodyPr/>
        <a:lstStyle/>
        <a:p>
          <a:endParaRPr lang="en-US"/>
        </a:p>
      </dgm:t>
    </dgm:pt>
    <dgm:pt modelId="{953D69A6-5385-45D1-B1D7-91C61B8B7C2C}">
      <dgm:prSet phldrT="[Text]" custT="1"/>
      <dgm:spPr/>
      <dgm:t>
        <a:bodyPr/>
        <a:lstStyle/>
        <a:p>
          <a:pPr algn="ctr"/>
          <a:r>
            <a:rPr lang="en-US" sz="1600" b="1" dirty="0">
              <a:latin typeface="+mn-lt"/>
              <a:cs typeface="Arial" panose="020B0604020202020204" pitchFamily="34" charset="0"/>
            </a:rPr>
            <a:t>1. Municipal buildings</a:t>
          </a:r>
        </a:p>
      </dgm:t>
    </dgm:pt>
    <dgm:pt modelId="{CEBFA419-9A66-4FCF-B730-F25CC809045B}" type="parTrans" cxnId="{B9B7FDF2-796D-4C30-A23C-6A57F61D5F04}">
      <dgm:prSet/>
      <dgm:spPr/>
      <dgm:t>
        <a:bodyPr/>
        <a:lstStyle/>
        <a:p>
          <a:pPr algn="ctr"/>
          <a:endParaRPr lang="en-US" sz="1600" b="1">
            <a:latin typeface="+mn-lt"/>
          </a:endParaRPr>
        </a:p>
      </dgm:t>
    </dgm:pt>
    <dgm:pt modelId="{D06AEBF6-3F3B-46B3-A3FD-54E9E4E453E0}" type="sibTrans" cxnId="{B9B7FDF2-796D-4C30-A23C-6A57F61D5F04}">
      <dgm:prSet/>
      <dgm:spPr/>
      <dgm:t>
        <a:bodyPr/>
        <a:lstStyle/>
        <a:p>
          <a:pPr algn="ctr"/>
          <a:endParaRPr lang="en-US" sz="1600" b="1">
            <a:latin typeface="+mn-lt"/>
          </a:endParaRPr>
        </a:p>
      </dgm:t>
    </dgm:pt>
    <dgm:pt modelId="{F39DF553-7A8D-44E7-B061-6250753D86D4}">
      <dgm:prSet custT="1"/>
      <dgm:spPr/>
      <dgm:t>
        <a:bodyPr/>
        <a:lstStyle/>
        <a:p>
          <a:pPr algn="ctr"/>
          <a:r>
            <a:rPr lang="en-US" sz="1600" b="1" dirty="0">
              <a:latin typeface="+mn-lt"/>
              <a:cs typeface="Arial" panose="020B0604020202020204" pitchFamily="34" charset="0"/>
            </a:rPr>
            <a:t>2. Potable water</a:t>
          </a:r>
        </a:p>
      </dgm:t>
    </dgm:pt>
    <dgm:pt modelId="{86973A61-1F5F-427C-8373-B9AA6CBC22DA}" type="parTrans" cxnId="{FCCB3E4C-68C2-4C72-AF5F-72E8C4591379}">
      <dgm:prSet/>
      <dgm:spPr/>
      <dgm:t>
        <a:bodyPr/>
        <a:lstStyle/>
        <a:p>
          <a:pPr algn="ctr"/>
          <a:endParaRPr lang="en-US" sz="1600" b="1">
            <a:latin typeface="+mn-lt"/>
          </a:endParaRPr>
        </a:p>
      </dgm:t>
    </dgm:pt>
    <dgm:pt modelId="{C75C2E5A-0607-44F4-AB57-2BC11F44C961}" type="sibTrans" cxnId="{FCCB3E4C-68C2-4C72-AF5F-72E8C4591379}">
      <dgm:prSet/>
      <dgm:spPr/>
      <dgm:t>
        <a:bodyPr/>
        <a:lstStyle/>
        <a:p>
          <a:pPr algn="ctr"/>
          <a:endParaRPr lang="en-US" sz="1600" b="1">
            <a:latin typeface="+mn-lt"/>
          </a:endParaRPr>
        </a:p>
      </dgm:t>
    </dgm:pt>
    <dgm:pt modelId="{F58CC70F-2E0C-418B-819B-A3F13E0FE4C7}">
      <dgm:prSet custT="1"/>
      <dgm:spPr/>
      <dgm:t>
        <a:bodyPr/>
        <a:lstStyle/>
        <a:p>
          <a:pPr algn="ctr"/>
          <a:r>
            <a:rPr lang="en-US" sz="1600" b="1" dirty="0">
              <a:latin typeface="+mn-lt"/>
              <a:cs typeface="Arial" panose="020B0604020202020204" pitchFamily="34" charset="0"/>
            </a:rPr>
            <a:t>3. Street lighting</a:t>
          </a:r>
        </a:p>
      </dgm:t>
    </dgm:pt>
    <dgm:pt modelId="{5B262551-20CC-44DD-91E7-C7F18A7B425A}" type="parTrans" cxnId="{3D78D57B-2F45-40E4-865A-366CFA23FAE1}">
      <dgm:prSet/>
      <dgm:spPr/>
      <dgm:t>
        <a:bodyPr/>
        <a:lstStyle/>
        <a:p>
          <a:endParaRPr lang="en-US"/>
        </a:p>
      </dgm:t>
    </dgm:pt>
    <dgm:pt modelId="{FF6E597D-4855-4F4B-BDDA-651277663E1B}" type="sibTrans" cxnId="{3D78D57B-2F45-40E4-865A-366CFA23FAE1}">
      <dgm:prSet/>
      <dgm:spPr/>
      <dgm:t>
        <a:bodyPr/>
        <a:lstStyle/>
        <a:p>
          <a:endParaRPr lang="en-US"/>
        </a:p>
      </dgm:t>
    </dgm:pt>
    <dgm:pt modelId="{1FE1553D-74AC-4595-9247-A4EB4C223384}">
      <dgm:prSet custT="1"/>
      <dgm:spPr/>
      <dgm:t>
        <a:bodyPr/>
        <a:lstStyle/>
        <a:p>
          <a:pPr algn="ctr"/>
          <a:r>
            <a:rPr lang="en-US" sz="1600" b="1" dirty="0">
              <a:latin typeface="+mn-lt"/>
              <a:cs typeface="Arial" panose="020B0604020202020204" pitchFamily="34" charset="0"/>
            </a:rPr>
            <a:t>4. Solid waste</a:t>
          </a:r>
        </a:p>
      </dgm:t>
    </dgm:pt>
    <dgm:pt modelId="{FBF0BBBC-195C-4C4C-ADD2-BF12D1B28B83}" type="parTrans" cxnId="{91FCC133-9EA4-4F2A-9EFC-8CBBF9173D40}">
      <dgm:prSet/>
      <dgm:spPr/>
      <dgm:t>
        <a:bodyPr/>
        <a:lstStyle/>
        <a:p>
          <a:endParaRPr lang="en-US"/>
        </a:p>
      </dgm:t>
    </dgm:pt>
    <dgm:pt modelId="{E60F07F1-3777-4BD9-97A3-E3B754E4A6BA}" type="sibTrans" cxnId="{91FCC133-9EA4-4F2A-9EFC-8CBBF9173D40}">
      <dgm:prSet/>
      <dgm:spPr/>
      <dgm:t>
        <a:bodyPr/>
        <a:lstStyle/>
        <a:p>
          <a:endParaRPr lang="en-US"/>
        </a:p>
      </dgm:t>
    </dgm:pt>
    <dgm:pt modelId="{B76D8376-4BD9-43DF-B3ED-B6F924EE8C31}">
      <dgm:prSet custT="1"/>
      <dgm:spPr/>
      <dgm:t>
        <a:bodyPr/>
        <a:lstStyle/>
        <a:p>
          <a:pPr algn="ctr"/>
          <a:r>
            <a:rPr lang="en-US" sz="1600" b="1" dirty="0">
              <a:latin typeface="+mn-lt"/>
              <a:cs typeface="Arial" panose="020B0604020202020204" pitchFamily="34" charset="0"/>
            </a:rPr>
            <a:t>5. Public transportation</a:t>
          </a:r>
        </a:p>
      </dgm:t>
    </dgm:pt>
    <dgm:pt modelId="{FE4CB5B9-AE04-42D1-ACD7-4D481EFEBD44}" type="parTrans" cxnId="{8E7D0903-E8DA-4610-A8F5-B8AFA001C14D}">
      <dgm:prSet/>
      <dgm:spPr/>
      <dgm:t>
        <a:bodyPr/>
        <a:lstStyle/>
        <a:p>
          <a:endParaRPr lang="en-US"/>
        </a:p>
      </dgm:t>
    </dgm:pt>
    <dgm:pt modelId="{A7F41DDF-D1B9-49D7-AA00-16EA5A895392}" type="sibTrans" cxnId="{8E7D0903-E8DA-4610-A8F5-B8AFA001C14D}">
      <dgm:prSet/>
      <dgm:spPr/>
      <dgm:t>
        <a:bodyPr/>
        <a:lstStyle/>
        <a:p>
          <a:endParaRPr lang="en-US"/>
        </a:p>
      </dgm:t>
    </dgm:pt>
    <dgm:pt modelId="{72BB9294-E225-44E7-B5DE-737563E67189}" type="pres">
      <dgm:prSet presAssocID="{820639FE-64B3-4B14-A434-1B103F565A32}" presName="Name0" presStyleCnt="0">
        <dgm:presLayoutVars>
          <dgm:chPref val="3"/>
          <dgm:dir/>
          <dgm:animLvl val="lvl"/>
          <dgm:resizeHandles/>
        </dgm:presLayoutVars>
      </dgm:prSet>
      <dgm:spPr/>
    </dgm:pt>
    <dgm:pt modelId="{3AFC2BDE-E060-4440-8C4F-DAED7F13A346}" type="pres">
      <dgm:prSet presAssocID="{953D69A6-5385-45D1-B1D7-91C61B8B7C2C}" presName="horFlow" presStyleCnt="0"/>
      <dgm:spPr/>
    </dgm:pt>
    <dgm:pt modelId="{BED7769D-58DA-4A2D-920F-92B3193B1AF8}" type="pres">
      <dgm:prSet presAssocID="{953D69A6-5385-45D1-B1D7-91C61B8B7C2C}" presName="bigChev" presStyleLbl="node1" presStyleIdx="0" presStyleCnt="5" custScaleX="223606"/>
      <dgm:spPr/>
    </dgm:pt>
    <dgm:pt modelId="{3B56BFBC-A71E-49D9-8A20-F09CB3D03E19}" type="pres">
      <dgm:prSet presAssocID="{953D69A6-5385-45D1-B1D7-91C61B8B7C2C}" presName="vSp" presStyleCnt="0"/>
      <dgm:spPr/>
    </dgm:pt>
    <dgm:pt modelId="{FD637EC6-7AE9-4784-8900-A76CA92F015F}" type="pres">
      <dgm:prSet presAssocID="{F39DF553-7A8D-44E7-B061-6250753D86D4}" presName="horFlow" presStyleCnt="0"/>
      <dgm:spPr/>
    </dgm:pt>
    <dgm:pt modelId="{827F05C2-B835-463A-AC78-0A9FE2584E80}" type="pres">
      <dgm:prSet presAssocID="{F39DF553-7A8D-44E7-B061-6250753D86D4}" presName="bigChev" presStyleLbl="node1" presStyleIdx="1" presStyleCnt="5" custScaleX="223606"/>
      <dgm:spPr/>
    </dgm:pt>
    <dgm:pt modelId="{15E59483-4A9B-45F0-8411-DC48FABBF54D}" type="pres">
      <dgm:prSet presAssocID="{F39DF553-7A8D-44E7-B061-6250753D86D4}" presName="vSp" presStyleCnt="0"/>
      <dgm:spPr/>
    </dgm:pt>
    <dgm:pt modelId="{1BF67B56-EF9C-4634-8BC4-58778557BE53}" type="pres">
      <dgm:prSet presAssocID="{F58CC70F-2E0C-418B-819B-A3F13E0FE4C7}" presName="horFlow" presStyleCnt="0"/>
      <dgm:spPr/>
    </dgm:pt>
    <dgm:pt modelId="{2ADA5432-0538-4886-B4AE-4092F1D88DF2}" type="pres">
      <dgm:prSet presAssocID="{F58CC70F-2E0C-418B-819B-A3F13E0FE4C7}" presName="bigChev" presStyleLbl="node1" presStyleIdx="2" presStyleCnt="5" custScaleX="222087"/>
      <dgm:spPr/>
    </dgm:pt>
    <dgm:pt modelId="{020C1873-617F-4AE4-8E59-22AB81D6CAAF}" type="pres">
      <dgm:prSet presAssocID="{F58CC70F-2E0C-418B-819B-A3F13E0FE4C7}" presName="vSp" presStyleCnt="0"/>
      <dgm:spPr/>
    </dgm:pt>
    <dgm:pt modelId="{81CA1657-8B7F-4AAC-B301-6E6422368603}" type="pres">
      <dgm:prSet presAssocID="{1FE1553D-74AC-4595-9247-A4EB4C223384}" presName="horFlow" presStyleCnt="0"/>
      <dgm:spPr/>
    </dgm:pt>
    <dgm:pt modelId="{C94DA1F7-2442-4B6A-A1BF-6447BCBB8A25}" type="pres">
      <dgm:prSet presAssocID="{1FE1553D-74AC-4595-9247-A4EB4C223384}" presName="bigChev" presStyleLbl="node1" presStyleIdx="3" presStyleCnt="5" custScaleX="222087"/>
      <dgm:spPr/>
    </dgm:pt>
    <dgm:pt modelId="{7123A4D1-B1F9-45F0-9538-F63BC9CABD71}" type="pres">
      <dgm:prSet presAssocID="{1FE1553D-74AC-4595-9247-A4EB4C223384}" presName="vSp" presStyleCnt="0"/>
      <dgm:spPr/>
    </dgm:pt>
    <dgm:pt modelId="{128CDC17-D02C-4FE9-9F9F-71DD539A3638}" type="pres">
      <dgm:prSet presAssocID="{B76D8376-4BD9-43DF-B3ED-B6F924EE8C31}" presName="horFlow" presStyleCnt="0"/>
      <dgm:spPr/>
    </dgm:pt>
    <dgm:pt modelId="{C51AF7F4-C859-402F-8C52-98040C360AC8}" type="pres">
      <dgm:prSet presAssocID="{B76D8376-4BD9-43DF-B3ED-B6F924EE8C31}" presName="bigChev" presStyleLbl="node1" presStyleIdx="4" presStyleCnt="5" custScaleX="222087"/>
      <dgm:spPr/>
    </dgm:pt>
  </dgm:ptLst>
  <dgm:cxnLst>
    <dgm:cxn modelId="{8E7D0903-E8DA-4610-A8F5-B8AFA001C14D}" srcId="{820639FE-64B3-4B14-A434-1B103F565A32}" destId="{B76D8376-4BD9-43DF-B3ED-B6F924EE8C31}" srcOrd="4" destOrd="0" parTransId="{FE4CB5B9-AE04-42D1-ACD7-4D481EFEBD44}" sibTransId="{A7F41DDF-D1B9-49D7-AA00-16EA5A895392}"/>
    <dgm:cxn modelId="{91FCC133-9EA4-4F2A-9EFC-8CBBF9173D40}" srcId="{820639FE-64B3-4B14-A434-1B103F565A32}" destId="{1FE1553D-74AC-4595-9247-A4EB4C223384}" srcOrd="3" destOrd="0" parTransId="{FBF0BBBC-195C-4C4C-ADD2-BF12D1B28B83}" sibTransId="{E60F07F1-3777-4BD9-97A3-E3B754E4A6BA}"/>
    <dgm:cxn modelId="{FCCB3E4C-68C2-4C72-AF5F-72E8C4591379}" srcId="{820639FE-64B3-4B14-A434-1B103F565A32}" destId="{F39DF553-7A8D-44E7-B061-6250753D86D4}" srcOrd="1" destOrd="0" parTransId="{86973A61-1F5F-427C-8373-B9AA6CBC22DA}" sibTransId="{C75C2E5A-0607-44F4-AB57-2BC11F44C961}"/>
    <dgm:cxn modelId="{39FA2A70-47DA-4608-A8EC-F83057F520AF}" type="presOf" srcId="{1FE1553D-74AC-4595-9247-A4EB4C223384}" destId="{C94DA1F7-2442-4B6A-A1BF-6447BCBB8A25}" srcOrd="0" destOrd="0" presId="urn:microsoft.com/office/officeart/2005/8/layout/lProcess3"/>
    <dgm:cxn modelId="{EA2AF654-BACE-4513-86BB-AC482F36A445}" type="presOf" srcId="{B76D8376-4BD9-43DF-B3ED-B6F924EE8C31}" destId="{C51AF7F4-C859-402F-8C52-98040C360AC8}" srcOrd="0" destOrd="0" presId="urn:microsoft.com/office/officeart/2005/8/layout/lProcess3"/>
    <dgm:cxn modelId="{3D78D57B-2F45-40E4-865A-366CFA23FAE1}" srcId="{820639FE-64B3-4B14-A434-1B103F565A32}" destId="{F58CC70F-2E0C-418B-819B-A3F13E0FE4C7}" srcOrd="2" destOrd="0" parTransId="{5B262551-20CC-44DD-91E7-C7F18A7B425A}" sibTransId="{FF6E597D-4855-4F4B-BDDA-651277663E1B}"/>
    <dgm:cxn modelId="{948D95A8-BD57-4884-B77B-EB628A40B577}" type="presOf" srcId="{F39DF553-7A8D-44E7-B061-6250753D86D4}" destId="{827F05C2-B835-463A-AC78-0A9FE2584E80}" srcOrd="0" destOrd="0" presId="urn:microsoft.com/office/officeart/2005/8/layout/lProcess3"/>
    <dgm:cxn modelId="{2EE4C3D3-B46C-4321-A221-764197243F1E}" type="presOf" srcId="{F58CC70F-2E0C-418B-819B-A3F13E0FE4C7}" destId="{2ADA5432-0538-4886-B4AE-4092F1D88DF2}" srcOrd="0" destOrd="0" presId="urn:microsoft.com/office/officeart/2005/8/layout/lProcess3"/>
    <dgm:cxn modelId="{D9EACEE1-FDAB-42BA-B865-DB8CA827B15C}" type="presOf" srcId="{953D69A6-5385-45D1-B1D7-91C61B8B7C2C}" destId="{BED7769D-58DA-4A2D-920F-92B3193B1AF8}" srcOrd="0" destOrd="0" presId="urn:microsoft.com/office/officeart/2005/8/layout/lProcess3"/>
    <dgm:cxn modelId="{CF15EFE1-2C74-4BB9-B5AC-AFE292DE1334}" type="presOf" srcId="{820639FE-64B3-4B14-A434-1B103F565A32}" destId="{72BB9294-E225-44E7-B5DE-737563E67189}" srcOrd="0" destOrd="0" presId="urn:microsoft.com/office/officeart/2005/8/layout/lProcess3"/>
    <dgm:cxn modelId="{B9B7FDF2-796D-4C30-A23C-6A57F61D5F04}" srcId="{820639FE-64B3-4B14-A434-1B103F565A32}" destId="{953D69A6-5385-45D1-B1D7-91C61B8B7C2C}" srcOrd="0" destOrd="0" parTransId="{CEBFA419-9A66-4FCF-B730-F25CC809045B}" sibTransId="{D06AEBF6-3F3B-46B3-A3FD-54E9E4E453E0}"/>
    <dgm:cxn modelId="{A33A6019-69CF-4886-AF33-7921F8CA3F2B}" type="presParOf" srcId="{72BB9294-E225-44E7-B5DE-737563E67189}" destId="{3AFC2BDE-E060-4440-8C4F-DAED7F13A346}" srcOrd="0" destOrd="0" presId="urn:microsoft.com/office/officeart/2005/8/layout/lProcess3"/>
    <dgm:cxn modelId="{85155BEB-74A4-4AA0-9620-56C4FC6A00EB}" type="presParOf" srcId="{3AFC2BDE-E060-4440-8C4F-DAED7F13A346}" destId="{BED7769D-58DA-4A2D-920F-92B3193B1AF8}" srcOrd="0" destOrd="0" presId="urn:microsoft.com/office/officeart/2005/8/layout/lProcess3"/>
    <dgm:cxn modelId="{56CFC267-B86A-4793-8402-44A2A2DD80ED}" type="presParOf" srcId="{72BB9294-E225-44E7-B5DE-737563E67189}" destId="{3B56BFBC-A71E-49D9-8A20-F09CB3D03E19}" srcOrd="1" destOrd="0" presId="urn:microsoft.com/office/officeart/2005/8/layout/lProcess3"/>
    <dgm:cxn modelId="{D1FF1E03-91ED-4A7A-8703-B8513B30B636}" type="presParOf" srcId="{72BB9294-E225-44E7-B5DE-737563E67189}" destId="{FD637EC6-7AE9-4784-8900-A76CA92F015F}" srcOrd="2" destOrd="0" presId="urn:microsoft.com/office/officeart/2005/8/layout/lProcess3"/>
    <dgm:cxn modelId="{E02CABC4-2BAB-4D53-BC5A-0D6515CAAC2A}" type="presParOf" srcId="{FD637EC6-7AE9-4784-8900-A76CA92F015F}" destId="{827F05C2-B835-463A-AC78-0A9FE2584E80}" srcOrd="0" destOrd="0" presId="urn:microsoft.com/office/officeart/2005/8/layout/lProcess3"/>
    <dgm:cxn modelId="{2D2457FE-996F-4C45-8A96-E7C8270C3BCA}" type="presParOf" srcId="{72BB9294-E225-44E7-B5DE-737563E67189}" destId="{15E59483-4A9B-45F0-8411-DC48FABBF54D}" srcOrd="3" destOrd="0" presId="urn:microsoft.com/office/officeart/2005/8/layout/lProcess3"/>
    <dgm:cxn modelId="{F082EB8D-CA21-469C-A388-A609CDABB09E}" type="presParOf" srcId="{72BB9294-E225-44E7-B5DE-737563E67189}" destId="{1BF67B56-EF9C-4634-8BC4-58778557BE53}" srcOrd="4" destOrd="0" presId="urn:microsoft.com/office/officeart/2005/8/layout/lProcess3"/>
    <dgm:cxn modelId="{7BA85B15-4557-494B-8BB5-AF9C2E6EDD3E}" type="presParOf" srcId="{1BF67B56-EF9C-4634-8BC4-58778557BE53}" destId="{2ADA5432-0538-4886-B4AE-4092F1D88DF2}" srcOrd="0" destOrd="0" presId="urn:microsoft.com/office/officeart/2005/8/layout/lProcess3"/>
    <dgm:cxn modelId="{35468579-8979-416B-A71B-4FBC5C37BA16}" type="presParOf" srcId="{72BB9294-E225-44E7-B5DE-737563E67189}" destId="{020C1873-617F-4AE4-8E59-22AB81D6CAAF}" srcOrd="5" destOrd="0" presId="urn:microsoft.com/office/officeart/2005/8/layout/lProcess3"/>
    <dgm:cxn modelId="{00A66393-1ABE-4732-895D-FC027F30E413}" type="presParOf" srcId="{72BB9294-E225-44E7-B5DE-737563E67189}" destId="{81CA1657-8B7F-4AAC-B301-6E6422368603}" srcOrd="6" destOrd="0" presId="urn:microsoft.com/office/officeart/2005/8/layout/lProcess3"/>
    <dgm:cxn modelId="{F0C71739-6B80-4860-A7F0-B889A2914315}" type="presParOf" srcId="{81CA1657-8B7F-4AAC-B301-6E6422368603}" destId="{C94DA1F7-2442-4B6A-A1BF-6447BCBB8A25}" srcOrd="0" destOrd="0" presId="urn:microsoft.com/office/officeart/2005/8/layout/lProcess3"/>
    <dgm:cxn modelId="{296C20A0-327E-4666-936C-1D4471EDE926}" type="presParOf" srcId="{72BB9294-E225-44E7-B5DE-737563E67189}" destId="{7123A4D1-B1F9-45F0-9538-F63BC9CABD71}" srcOrd="7" destOrd="0" presId="urn:microsoft.com/office/officeart/2005/8/layout/lProcess3"/>
    <dgm:cxn modelId="{5F89A7DB-0B9C-4E46-869A-6BE002881C90}" type="presParOf" srcId="{72BB9294-E225-44E7-B5DE-737563E67189}" destId="{128CDC17-D02C-4FE9-9F9F-71DD539A3638}" srcOrd="8" destOrd="0" presId="urn:microsoft.com/office/officeart/2005/8/layout/lProcess3"/>
    <dgm:cxn modelId="{7FB5D5A4-F702-45C0-AEBF-5879075B24D0}" type="presParOf" srcId="{128CDC17-D02C-4FE9-9F9F-71DD539A3638}" destId="{C51AF7F4-C859-402F-8C52-98040C360AC8}"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09F8F18-4553-410F-AA90-097022C1B6AC}" type="doc">
      <dgm:prSet loTypeId="urn:microsoft.com/office/officeart/2005/8/layout/hierarchy4" loCatId="relationship" qsTypeId="urn:microsoft.com/office/officeart/2005/8/quickstyle/simple1" qsCatId="simple" csTypeId="urn:microsoft.com/office/officeart/2005/8/colors/colorful2" csCatId="colorful" phldr="1"/>
      <dgm:spPr/>
      <dgm:t>
        <a:bodyPr/>
        <a:lstStyle/>
        <a:p>
          <a:endParaRPr lang="en-GB"/>
        </a:p>
      </dgm:t>
    </dgm:pt>
    <dgm:pt modelId="{32986185-8607-4AF5-8742-776994A0D445}">
      <dgm:prSet phldrT="[Text]" custT="1"/>
      <dgm:spPr/>
      <dgm:t>
        <a:bodyPr/>
        <a:lstStyle/>
        <a:p>
          <a:r>
            <a:rPr lang="en-GB" sz="1800" b="1" u="sng" noProof="0" dirty="0">
              <a:solidFill>
                <a:schemeClr val="tx1">
                  <a:lumMod val="50000"/>
                </a:schemeClr>
              </a:solidFill>
              <a:latin typeface="Arial" panose="020B0604020202020204" pitchFamily="34" charset="0"/>
              <a:cs typeface="Arial" panose="020B0604020202020204" pitchFamily="34" charset="0"/>
            </a:rPr>
            <a:t>SET-UP</a:t>
          </a:r>
          <a:br>
            <a:rPr lang="en-GB" sz="1800" b="1" noProof="0" dirty="0">
              <a:solidFill>
                <a:schemeClr val="tx1">
                  <a:lumMod val="50000"/>
                </a:schemeClr>
              </a:solidFill>
              <a:latin typeface="Arial" panose="020B0604020202020204" pitchFamily="34" charset="0"/>
              <a:cs typeface="Arial" panose="020B0604020202020204" pitchFamily="34" charset="0"/>
            </a:rPr>
          </a:br>
          <a:r>
            <a:rPr lang="en-GB" sz="1400" b="0" noProof="0" dirty="0">
              <a:solidFill>
                <a:schemeClr val="tx1">
                  <a:lumMod val="50000"/>
                </a:schemeClr>
              </a:solidFill>
              <a:latin typeface="Arial" panose="020B0604020202020204" pitchFamily="34" charset="0"/>
              <a:cs typeface="Arial" panose="020B0604020202020204" pitchFamily="34" charset="0"/>
            </a:rPr>
            <a:t>Mandate &amp; Statute</a:t>
          </a:r>
          <a:br>
            <a:rPr lang="en-GB" sz="1400" b="0" noProof="0" dirty="0">
              <a:solidFill>
                <a:schemeClr val="tx1">
                  <a:lumMod val="50000"/>
                </a:schemeClr>
              </a:solidFill>
              <a:latin typeface="Arial" panose="020B0604020202020204" pitchFamily="34" charset="0"/>
              <a:cs typeface="Arial" panose="020B0604020202020204" pitchFamily="34" charset="0"/>
            </a:rPr>
          </a:br>
          <a:r>
            <a:rPr lang="en-GB" sz="1400" b="0" noProof="0" dirty="0">
              <a:solidFill>
                <a:schemeClr val="tx1">
                  <a:lumMod val="50000"/>
                </a:schemeClr>
              </a:solidFill>
              <a:latin typeface="Arial" panose="020B0604020202020204" pitchFamily="34" charset="0"/>
              <a:cs typeface="Arial" panose="020B0604020202020204" pitchFamily="34" charset="0"/>
            </a:rPr>
            <a:t>Stakeholder commitment &amp; collaboration agreements</a:t>
          </a:r>
          <a:br>
            <a:rPr lang="en-GB" sz="1400" b="0" noProof="0" dirty="0">
              <a:solidFill>
                <a:schemeClr val="tx1">
                  <a:lumMod val="50000"/>
                </a:schemeClr>
              </a:solidFill>
              <a:latin typeface="Arial" panose="020B0604020202020204" pitchFamily="34" charset="0"/>
              <a:cs typeface="Arial" panose="020B0604020202020204" pitchFamily="34" charset="0"/>
            </a:rPr>
          </a:br>
          <a:r>
            <a:rPr lang="en-GB" sz="1400" b="0" noProof="0" dirty="0">
              <a:solidFill>
                <a:schemeClr val="tx1">
                  <a:lumMod val="50000"/>
                </a:schemeClr>
              </a:solidFill>
              <a:latin typeface="Arial" panose="020B0604020202020204" pitchFamily="34" charset="0"/>
              <a:cs typeface="Arial" panose="020B0604020202020204" pitchFamily="34" charset="0"/>
            </a:rPr>
            <a:t>Access to data</a:t>
          </a:r>
          <a:br>
            <a:rPr lang="en-GB" sz="1400" b="0" noProof="0" dirty="0">
              <a:solidFill>
                <a:schemeClr val="tx1">
                  <a:lumMod val="50000"/>
                </a:schemeClr>
              </a:solidFill>
              <a:latin typeface="Arial" panose="020B0604020202020204" pitchFamily="34" charset="0"/>
              <a:cs typeface="Arial" panose="020B0604020202020204" pitchFamily="34" charset="0"/>
            </a:rPr>
          </a:br>
          <a:r>
            <a:rPr lang="en-GB" sz="1400" b="0" noProof="0" dirty="0">
              <a:solidFill>
                <a:schemeClr val="tx1">
                  <a:lumMod val="50000"/>
                </a:schemeClr>
              </a:solidFill>
              <a:latin typeface="Arial" panose="020B0604020202020204" pitchFamily="34" charset="0"/>
              <a:cs typeface="Arial" panose="020B0604020202020204" pitchFamily="34" charset="0"/>
            </a:rPr>
            <a:t>Rights and legitimacy</a:t>
          </a:r>
        </a:p>
      </dgm:t>
    </dgm:pt>
    <dgm:pt modelId="{569B40DD-373B-40F0-8C25-7842B072D140}" type="parTrans" cxnId="{172596B3-3979-4331-A644-47BF0F719864}">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F89CEACF-7E5F-441A-A9D1-CCB38FAB793C}" type="sibTrans" cxnId="{172596B3-3979-4331-A644-47BF0F719864}">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B79E950C-0935-4BC4-BC7D-02E76F18DD50}">
      <dgm:prSet custT="1"/>
      <dgm:spPr/>
      <dgm:t>
        <a:bodyPr/>
        <a:lstStyle/>
        <a:p>
          <a:r>
            <a:rPr lang="en-GB" sz="1800" b="1" u="sng" noProof="0" dirty="0">
              <a:solidFill>
                <a:schemeClr val="bg1"/>
              </a:solidFill>
              <a:latin typeface="Arial" panose="020B0604020202020204" pitchFamily="34" charset="0"/>
              <a:cs typeface="Arial" panose="020B0604020202020204" pitchFamily="34" charset="0"/>
            </a:rPr>
            <a:t>REQUIREMENTS </a:t>
          </a:r>
        </a:p>
      </dgm:t>
    </dgm:pt>
    <dgm:pt modelId="{7A6EC224-29F3-42F6-BA84-D8CA421A6E25}" type="parTrans" cxnId="{F0A29AF9-5BC1-45F6-A707-9AC6A3C19D7A}">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BBDB6FEA-1ECB-47E3-87A2-EAF939A98DCA}" type="sibTrans" cxnId="{F0A29AF9-5BC1-45F6-A707-9AC6A3C19D7A}">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66250503-13FD-47FE-AC5B-43BF265513C7}">
      <dgm:prSet custT="1"/>
      <dgm:spPr/>
      <dgm:t>
        <a:bodyPr/>
        <a:lstStyle/>
        <a:p>
          <a:r>
            <a:rPr lang="en-GB" sz="1800" b="1" u="sng" noProof="0" dirty="0">
              <a:solidFill>
                <a:schemeClr val="bg1"/>
              </a:solidFill>
              <a:latin typeface="Arial" panose="020B0604020202020204" pitchFamily="34" charset="0"/>
              <a:cs typeface="Arial" panose="020B0604020202020204" pitchFamily="34" charset="0"/>
            </a:rPr>
            <a:t>CAPACITIES </a:t>
          </a:r>
        </a:p>
      </dgm:t>
    </dgm:pt>
    <dgm:pt modelId="{D2B6A781-27D2-4911-A322-578E63AE6466}" type="parTrans" cxnId="{1ABF2B98-659B-4606-8247-854DBE6129F6}">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79E6864B-71EC-43B9-8C6E-B1618A036B1D}" type="sibTrans" cxnId="{1ABF2B98-659B-4606-8247-854DBE6129F6}">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3C31147A-F604-452A-BB24-BD1E38B57BB4}">
      <dgm:prSet phldrT="[Text]" custT="1"/>
      <dgm:spPr/>
      <dgm:t>
        <a:bodyPr/>
        <a:lstStyle/>
        <a:p>
          <a:pPr algn="ctr"/>
          <a:r>
            <a:rPr lang="en-GB" sz="1400" noProof="0" dirty="0">
              <a:solidFill>
                <a:schemeClr val="tx1">
                  <a:lumMod val="50000"/>
                </a:schemeClr>
              </a:solidFill>
              <a:latin typeface="Arial" panose="020B0604020202020204" pitchFamily="34" charset="0"/>
              <a:cs typeface="Arial" panose="020B0604020202020204" pitchFamily="34" charset="0"/>
            </a:rPr>
            <a:t>Coordination &amp; Facilitation project preparation</a:t>
          </a:r>
          <a:br>
            <a:rPr lang="en-GB" sz="1400" noProof="0" dirty="0">
              <a:solidFill>
                <a:schemeClr val="tx1">
                  <a:lumMod val="50000"/>
                </a:schemeClr>
              </a:solidFill>
              <a:latin typeface="Arial" panose="020B0604020202020204" pitchFamily="34" charset="0"/>
              <a:cs typeface="Arial" panose="020B0604020202020204" pitchFamily="34" charset="0"/>
            </a:rPr>
          </a:br>
          <a:r>
            <a:rPr lang="en-GB" sz="1400" noProof="0" dirty="0">
              <a:solidFill>
                <a:schemeClr val="tx1">
                  <a:lumMod val="50000"/>
                </a:schemeClr>
              </a:solidFill>
              <a:latin typeface="Arial" panose="020B0604020202020204" pitchFamily="34" charset="0"/>
              <a:cs typeface="Arial" panose="020B0604020202020204" pitchFamily="34" charset="0"/>
            </a:rPr>
            <a:t>Information &amp; Promotion</a:t>
          </a:r>
          <a:br>
            <a:rPr lang="en-GB" sz="1400" noProof="0" dirty="0">
              <a:solidFill>
                <a:schemeClr val="tx1">
                  <a:lumMod val="50000"/>
                </a:schemeClr>
              </a:solidFill>
              <a:latin typeface="Arial" panose="020B0604020202020204" pitchFamily="34" charset="0"/>
              <a:cs typeface="Arial" panose="020B0604020202020204" pitchFamily="34" charset="0"/>
            </a:rPr>
          </a:br>
          <a:r>
            <a:rPr lang="en-GB" sz="1400" noProof="0" dirty="0">
              <a:solidFill>
                <a:schemeClr val="tx1">
                  <a:lumMod val="50000"/>
                </a:schemeClr>
              </a:solidFill>
              <a:latin typeface="Arial" panose="020B0604020202020204" pitchFamily="34" charset="0"/>
              <a:cs typeface="Arial" panose="020B0604020202020204" pitchFamily="34" charset="0"/>
            </a:rPr>
            <a:t>Monitoring &amp; Evaluation</a:t>
          </a:r>
          <a:br>
            <a:rPr lang="en-GB" sz="1400" noProof="0" dirty="0">
              <a:solidFill>
                <a:schemeClr val="tx1">
                  <a:lumMod val="50000"/>
                </a:schemeClr>
              </a:solidFill>
              <a:latin typeface="Arial" panose="020B0604020202020204" pitchFamily="34" charset="0"/>
              <a:cs typeface="Arial" panose="020B0604020202020204" pitchFamily="34" charset="0"/>
            </a:rPr>
          </a:br>
          <a:r>
            <a:rPr lang="en-GB" sz="1400" noProof="0" dirty="0">
              <a:solidFill>
                <a:schemeClr val="tx1">
                  <a:lumMod val="50000"/>
                </a:schemeClr>
              </a:solidFill>
              <a:latin typeface="Arial" panose="020B0604020202020204" pitchFamily="34" charset="0"/>
              <a:cs typeface="Arial" panose="020B0604020202020204" pitchFamily="34" charset="0"/>
            </a:rPr>
            <a:t>Program implementation support</a:t>
          </a:r>
        </a:p>
      </dgm:t>
    </dgm:pt>
    <dgm:pt modelId="{4FCB5B86-CA3F-4563-AD8C-AD4901A67032}" type="parTrans" cxnId="{385B4E67-6DBD-49A7-8556-B7EC68313E3D}">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2322EA86-DB29-4C23-BA15-91E85D0DB154}" type="sibTrans" cxnId="{385B4E67-6DBD-49A7-8556-B7EC68313E3D}">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E25C84E4-105B-49DB-82A6-85B1851DB4E0}">
      <dgm:prSet custT="1"/>
      <dgm:spPr/>
      <dgm:t>
        <a:bodyPr/>
        <a:lstStyle/>
        <a:p>
          <a:r>
            <a:rPr lang="en-GB" sz="1400" b="0" u="none" noProof="0" dirty="0">
              <a:solidFill>
                <a:schemeClr val="tx1">
                  <a:lumMod val="50000"/>
                </a:schemeClr>
              </a:solidFill>
              <a:latin typeface="Arial" panose="020B0604020202020204" pitchFamily="34" charset="0"/>
              <a:cs typeface="Arial" panose="020B0604020202020204" pitchFamily="34" charset="0"/>
            </a:rPr>
            <a:t>Business plan</a:t>
          </a:r>
          <a:br>
            <a:rPr lang="en-GB" sz="1400" b="0" u="none" noProof="0" dirty="0">
              <a:solidFill>
                <a:schemeClr val="tx1">
                  <a:lumMod val="50000"/>
                </a:schemeClr>
              </a:solidFill>
              <a:latin typeface="Arial" panose="020B0604020202020204" pitchFamily="34" charset="0"/>
              <a:cs typeface="Arial" panose="020B0604020202020204" pitchFamily="34" charset="0"/>
            </a:rPr>
          </a:br>
          <a:r>
            <a:rPr lang="en-GB" sz="1400" b="0" u="none" noProof="0" dirty="0">
              <a:solidFill>
                <a:schemeClr val="tx1">
                  <a:lumMod val="50000"/>
                </a:schemeClr>
              </a:solidFill>
              <a:latin typeface="Arial" panose="020B0604020202020204" pitchFamily="34" charset="0"/>
              <a:cs typeface="Arial" panose="020B0604020202020204" pitchFamily="34" charset="0"/>
            </a:rPr>
            <a:t>Organization chart </a:t>
          </a:r>
          <a:br>
            <a:rPr lang="en-GB" sz="1400" b="0" u="none" noProof="0" dirty="0">
              <a:solidFill>
                <a:schemeClr val="tx1">
                  <a:lumMod val="50000"/>
                </a:schemeClr>
              </a:solidFill>
              <a:latin typeface="Arial" panose="020B0604020202020204" pitchFamily="34" charset="0"/>
              <a:cs typeface="Arial" panose="020B0604020202020204" pitchFamily="34" charset="0"/>
            </a:rPr>
          </a:br>
          <a:r>
            <a:rPr lang="en-GB" sz="1400" b="0" u="none" noProof="0" dirty="0">
              <a:solidFill>
                <a:schemeClr val="tx1">
                  <a:lumMod val="50000"/>
                </a:schemeClr>
              </a:solidFill>
              <a:latin typeface="Arial" panose="020B0604020202020204" pitchFamily="34" charset="0"/>
              <a:cs typeface="Arial" panose="020B0604020202020204" pitchFamily="34" charset="0"/>
            </a:rPr>
            <a:t>Funding</a:t>
          </a:r>
          <a:br>
            <a:rPr lang="en-GB" sz="1400" b="0" u="none" noProof="0" dirty="0">
              <a:solidFill>
                <a:schemeClr val="tx1">
                  <a:lumMod val="50000"/>
                </a:schemeClr>
              </a:solidFill>
              <a:latin typeface="Arial" panose="020B0604020202020204" pitchFamily="34" charset="0"/>
              <a:cs typeface="Arial" panose="020B0604020202020204" pitchFamily="34" charset="0"/>
            </a:rPr>
          </a:br>
          <a:r>
            <a:rPr lang="en-GB" sz="1400" b="0" u="none" noProof="0" dirty="0">
              <a:solidFill>
                <a:schemeClr val="tx1">
                  <a:lumMod val="50000"/>
                </a:schemeClr>
              </a:solidFill>
              <a:latin typeface="Arial" panose="020B0604020202020204" pitchFamily="34" charset="0"/>
              <a:cs typeface="Arial" panose="020B0604020202020204" pitchFamily="34" charset="0"/>
            </a:rPr>
            <a:t>Technical Assistance</a:t>
          </a:r>
        </a:p>
      </dgm:t>
    </dgm:pt>
    <dgm:pt modelId="{6D27F48C-2335-4B95-8E92-203EDAACDC7D}" type="parTrans" cxnId="{93093C94-8B52-4AF5-BBCF-C4F99365CE15}">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A0537DA0-01E9-45DF-A7E6-DC64E5149A3C}" type="sibTrans" cxnId="{93093C94-8B52-4AF5-BBCF-C4F99365CE15}">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3168ED5A-42B9-4370-B217-2F80FF0DDD47}">
      <dgm:prSet custT="1"/>
      <dgm:spPr/>
      <dgm:t>
        <a:bodyPr/>
        <a:lstStyle/>
        <a:p>
          <a:r>
            <a:rPr lang="en-GB" sz="1400" b="0" u="none" noProof="0" dirty="0">
              <a:solidFill>
                <a:schemeClr val="tx1">
                  <a:lumMod val="50000"/>
                </a:schemeClr>
              </a:solidFill>
              <a:latin typeface="Arial" panose="020B0604020202020204" pitchFamily="34" charset="0"/>
              <a:cs typeface="Arial" panose="020B0604020202020204" pitchFamily="34" charset="0"/>
            </a:rPr>
            <a:t>Qualified staff</a:t>
          </a:r>
          <a:br>
            <a:rPr lang="en-GB" sz="1400" b="0" u="none" noProof="0" dirty="0">
              <a:solidFill>
                <a:schemeClr val="tx1">
                  <a:lumMod val="50000"/>
                </a:schemeClr>
              </a:solidFill>
              <a:latin typeface="Arial" panose="020B0604020202020204" pitchFamily="34" charset="0"/>
              <a:cs typeface="Arial" panose="020B0604020202020204" pitchFamily="34" charset="0"/>
            </a:rPr>
          </a:br>
          <a:r>
            <a:rPr lang="en-GB" sz="1400" b="0" u="none" noProof="0" dirty="0">
              <a:solidFill>
                <a:schemeClr val="tx1">
                  <a:lumMod val="50000"/>
                </a:schemeClr>
              </a:solidFill>
              <a:latin typeface="Arial" panose="020B0604020202020204" pitchFamily="34" charset="0"/>
              <a:cs typeface="Arial" panose="020B0604020202020204" pitchFamily="34" charset="0"/>
            </a:rPr>
            <a:t>Instruments &amp; tools</a:t>
          </a:r>
          <a:br>
            <a:rPr lang="en-GB" sz="1400" b="0" u="none" noProof="0" dirty="0">
              <a:solidFill>
                <a:schemeClr val="tx1">
                  <a:lumMod val="50000"/>
                </a:schemeClr>
              </a:solidFill>
              <a:latin typeface="Arial" panose="020B0604020202020204" pitchFamily="34" charset="0"/>
              <a:cs typeface="Arial" panose="020B0604020202020204" pitchFamily="34" charset="0"/>
            </a:rPr>
          </a:br>
          <a:r>
            <a:rPr lang="en-GB" sz="1400" b="0" u="none" noProof="0" dirty="0">
              <a:solidFill>
                <a:schemeClr val="tx1">
                  <a:lumMod val="50000"/>
                </a:schemeClr>
              </a:solidFill>
              <a:latin typeface="Arial" panose="020B0604020202020204" pitchFamily="34" charset="0"/>
              <a:cs typeface="Arial" panose="020B0604020202020204" pitchFamily="34" charset="0"/>
            </a:rPr>
            <a:t>Local network</a:t>
          </a:r>
          <a:br>
            <a:rPr lang="en-GB" sz="1400" b="0" u="none" noProof="0" dirty="0">
              <a:solidFill>
                <a:schemeClr val="tx1">
                  <a:lumMod val="50000"/>
                </a:schemeClr>
              </a:solidFill>
              <a:latin typeface="Arial" panose="020B0604020202020204" pitchFamily="34" charset="0"/>
              <a:cs typeface="Arial" panose="020B0604020202020204" pitchFamily="34" charset="0"/>
            </a:rPr>
          </a:br>
          <a:r>
            <a:rPr lang="en-GB" sz="1400" b="0" u="none" noProof="0" dirty="0">
              <a:solidFill>
                <a:schemeClr val="tx1">
                  <a:lumMod val="50000"/>
                </a:schemeClr>
              </a:solidFill>
              <a:latin typeface="Arial" panose="020B0604020202020204" pitchFamily="34" charset="0"/>
              <a:cs typeface="Arial" panose="020B0604020202020204" pitchFamily="34" charset="0"/>
            </a:rPr>
            <a:t>Twinning arrangements </a:t>
          </a:r>
        </a:p>
      </dgm:t>
    </dgm:pt>
    <dgm:pt modelId="{7AC68C70-B956-42A6-B92D-D7818279D67F}" type="parTrans" cxnId="{9EC5B338-E348-4940-BEAE-552418876C21}">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DBBEF3F8-9929-438E-AE1F-FFD679F8A004}" type="sibTrans" cxnId="{9EC5B338-E348-4940-BEAE-552418876C21}">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9D77A041-EFCC-480B-A1FF-72CE7C2848AD}">
      <dgm:prSet phldrT="[Text]" custT="1"/>
      <dgm:spPr/>
      <dgm:t>
        <a:bodyPr/>
        <a:lstStyle/>
        <a:p>
          <a:r>
            <a:rPr lang="en-GB" sz="1800" b="1" u="sng" noProof="0" dirty="0">
              <a:solidFill>
                <a:schemeClr val="bg1"/>
              </a:solidFill>
              <a:latin typeface="Arial" panose="020B0604020202020204" pitchFamily="34" charset="0"/>
              <a:cs typeface="Arial" panose="020B0604020202020204" pitchFamily="34" charset="0"/>
            </a:rPr>
            <a:t>TASKS</a:t>
          </a:r>
          <a:endParaRPr lang="en-GB" sz="1800" noProof="0" dirty="0">
            <a:solidFill>
              <a:schemeClr val="bg1"/>
            </a:solidFill>
            <a:latin typeface="Arial" panose="020B0604020202020204" pitchFamily="34" charset="0"/>
            <a:cs typeface="Arial" panose="020B0604020202020204" pitchFamily="34" charset="0"/>
          </a:endParaRPr>
        </a:p>
      </dgm:t>
    </dgm:pt>
    <dgm:pt modelId="{DE0F486D-B1A6-4244-8509-A795C877434F}" type="sibTrans" cxnId="{7F225BB3-093C-45E1-9365-2CB43EDC3F71}">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7B35CDE3-61D1-4B6E-B46B-7235AAF6CF68}" type="parTrans" cxnId="{7F225BB3-093C-45E1-9365-2CB43EDC3F71}">
      <dgm:prSet/>
      <dgm:spPr/>
      <dgm:t>
        <a:bodyPr/>
        <a:lstStyle/>
        <a:p>
          <a:endParaRPr lang="en-GB" sz="1400" noProof="0" dirty="0">
            <a:solidFill>
              <a:schemeClr val="tx1">
                <a:lumMod val="50000"/>
              </a:schemeClr>
            </a:solidFill>
            <a:latin typeface="Arial" panose="020B0604020202020204" pitchFamily="34" charset="0"/>
            <a:cs typeface="Arial" panose="020B0604020202020204" pitchFamily="34" charset="0"/>
          </a:endParaRPr>
        </a:p>
      </dgm:t>
    </dgm:pt>
    <dgm:pt modelId="{B5012277-F37F-4C90-A9B6-28FD99DD30BB}" type="pres">
      <dgm:prSet presAssocID="{609F8F18-4553-410F-AA90-097022C1B6AC}" presName="Name0" presStyleCnt="0">
        <dgm:presLayoutVars>
          <dgm:chPref val="1"/>
          <dgm:dir/>
          <dgm:animOne val="branch"/>
          <dgm:animLvl val="lvl"/>
          <dgm:resizeHandles/>
        </dgm:presLayoutVars>
      </dgm:prSet>
      <dgm:spPr/>
    </dgm:pt>
    <dgm:pt modelId="{A4D2A03A-A61A-4797-85B2-FE641A805245}" type="pres">
      <dgm:prSet presAssocID="{32986185-8607-4AF5-8742-776994A0D445}" presName="vertOne" presStyleCnt="0"/>
      <dgm:spPr/>
    </dgm:pt>
    <dgm:pt modelId="{E1F2314B-6159-4569-A635-DDD2EEC843B8}" type="pres">
      <dgm:prSet presAssocID="{32986185-8607-4AF5-8742-776994A0D445}" presName="txOne" presStyleLbl="node0" presStyleIdx="0" presStyleCnt="1" custScaleY="61321" custLinFactNeighborY="-29080">
        <dgm:presLayoutVars>
          <dgm:chPref val="3"/>
        </dgm:presLayoutVars>
      </dgm:prSet>
      <dgm:spPr/>
    </dgm:pt>
    <dgm:pt modelId="{ABBE934E-CB94-439E-87EE-A053E64D593D}" type="pres">
      <dgm:prSet presAssocID="{32986185-8607-4AF5-8742-776994A0D445}" presName="parTransOne" presStyleCnt="0"/>
      <dgm:spPr/>
    </dgm:pt>
    <dgm:pt modelId="{EDED0798-E5B2-4AB9-990F-6CE4B5122D90}" type="pres">
      <dgm:prSet presAssocID="{32986185-8607-4AF5-8742-776994A0D445}" presName="horzOne" presStyleCnt="0"/>
      <dgm:spPr/>
    </dgm:pt>
    <dgm:pt modelId="{C8D1AD74-24DC-4221-A01A-D2A6852E664E}" type="pres">
      <dgm:prSet presAssocID="{9D77A041-EFCC-480B-A1FF-72CE7C2848AD}" presName="vertTwo" presStyleCnt="0"/>
      <dgm:spPr/>
    </dgm:pt>
    <dgm:pt modelId="{639FF897-0871-4E2A-B348-7F089988368B}" type="pres">
      <dgm:prSet presAssocID="{9D77A041-EFCC-480B-A1FF-72CE7C2848AD}" presName="txTwo" presStyleLbl="node2" presStyleIdx="0" presStyleCnt="3" custScaleY="24131" custLinFactNeighborX="-367" custLinFactNeighborY="-57705">
        <dgm:presLayoutVars>
          <dgm:chPref val="3"/>
        </dgm:presLayoutVars>
      </dgm:prSet>
      <dgm:spPr/>
    </dgm:pt>
    <dgm:pt modelId="{3ADC652D-B129-4CED-8A5D-3E58E84DDA92}" type="pres">
      <dgm:prSet presAssocID="{9D77A041-EFCC-480B-A1FF-72CE7C2848AD}" presName="parTransTwo" presStyleCnt="0"/>
      <dgm:spPr/>
    </dgm:pt>
    <dgm:pt modelId="{9F6C6ABD-91BE-4FC0-ADF3-4115A0C75E26}" type="pres">
      <dgm:prSet presAssocID="{9D77A041-EFCC-480B-A1FF-72CE7C2848AD}" presName="horzTwo" presStyleCnt="0"/>
      <dgm:spPr/>
    </dgm:pt>
    <dgm:pt modelId="{B8E79210-6937-4935-9A00-2FCB321EB098}" type="pres">
      <dgm:prSet presAssocID="{3C31147A-F604-452A-BB24-BD1E38B57BB4}" presName="vertThree" presStyleCnt="0"/>
      <dgm:spPr/>
    </dgm:pt>
    <dgm:pt modelId="{F746260E-4F9C-403C-BBF1-D7193B3859FB}" type="pres">
      <dgm:prSet presAssocID="{3C31147A-F604-452A-BB24-BD1E38B57BB4}" presName="txThree" presStyleLbl="node3" presStyleIdx="0" presStyleCnt="3" custScaleX="118723" custScaleY="61325" custLinFactNeighborY="-16717">
        <dgm:presLayoutVars>
          <dgm:chPref val="3"/>
        </dgm:presLayoutVars>
      </dgm:prSet>
      <dgm:spPr/>
    </dgm:pt>
    <dgm:pt modelId="{8BC6FC1F-FEF1-470E-8F6B-8D4CFD4B2EEF}" type="pres">
      <dgm:prSet presAssocID="{3C31147A-F604-452A-BB24-BD1E38B57BB4}" presName="horzThree" presStyleCnt="0"/>
      <dgm:spPr/>
    </dgm:pt>
    <dgm:pt modelId="{244FB260-8D1D-4AA2-9C7A-946503909E43}" type="pres">
      <dgm:prSet presAssocID="{DE0F486D-B1A6-4244-8509-A795C877434F}" presName="sibSpaceTwo" presStyleCnt="0"/>
      <dgm:spPr/>
    </dgm:pt>
    <dgm:pt modelId="{01F7898F-2A08-410C-A92F-5518685AB7A0}" type="pres">
      <dgm:prSet presAssocID="{B79E950C-0935-4BC4-BC7D-02E76F18DD50}" presName="vertTwo" presStyleCnt="0"/>
      <dgm:spPr/>
    </dgm:pt>
    <dgm:pt modelId="{A3B3F547-28D7-4097-900E-5206B2B55C58}" type="pres">
      <dgm:prSet presAssocID="{B79E950C-0935-4BC4-BC7D-02E76F18DD50}" presName="txTwo" presStyleLbl="node2" presStyleIdx="1" presStyleCnt="3" custScaleY="24131" custLinFactNeighborX="-436" custLinFactNeighborY="-57705">
        <dgm:presLayoutVars>
          <dgm:chPref val="3"/>
        </dgm:presLayoutVars>
      </dgm:prSet>
      <dgm:spPr/>
    </dgm:pt>
    <dgm:pt modelId="{E158AB28-9025-406F-BF28-09F5E4226C1C}" type="pres">
      <dgm:prSet presAssocID="{B79E950C-0935-4BC4-BC7D-02E76F18DD50}" presName="parTransTwo" presStyleCnt="0"/>
      <dgm:spPr/>
    </dgm:pt>
    <dgm:pt modelId="{1BBBCAFB-F30D-4521-9B8E-8BA769DD0918}" type="pres">
      <dgm:prSet presAssocID="{B79E950C-0935-4BC4-BC7D-02E76F18DD50}" presName="horzTwo" presStyleCnt="0"/>
      <dgm:spPr/>
    </dgm:pt>
    <dgm:pt modelId="{CF6E9ED7-70BB-47B9-B547-E4FC8F553D1B}" type="pres">
      <dgm:prSet presAssocID="{E25C84E4-105B-49DB-82A6-85B1851DB4E0}" presName="vertThree" presStyleCnt="0"/>
      <dgm:spPr/>
    </dgm:pt>
    <dgm:pt modelId="{8BB84EDE-3A3F-4492-8EE3-A5E7A6B1BAE0}" type="pres">
      <dgm:prSet presAssocID="{E25C84E4-105B-49DB-82A6-85B1851DB4E0}" presName="txThree" presStyleLbl="node3" presStyleIdx="1" presStyleCnt="3" custScaleY="61325" custLinFactNeighborY="-16717">
        <dgm:presLayoutVars>
          <dgm:chPref val="3"/>
        </dgm:presLayoutVars>
      </dgm:prSet>
      <dgm:spPr/>
    </dgm:pt>
    <dgm:pt modelId="{3FAAD45C-1285-4108-9CF0-087FCA32874B}" type="pres">
      <dgm:prSet presAssocID="{E25C84E4-105B-49DB-82A6-85B1851DB4E0}" presName="horzThree" presStyleCnt="0"/>
      <dgm:spPr/>
    </dgm:pt>
    <dgm:pt modelId="{BC13F733-7811-4FF7-8820-905D8CF5404F}" type="pres">
      <dgm:prSet presAssocID="{BBDB6FEA-1ECB-47E3-87A2-EAF939A98DCA}" presName="sibSpaceTwo" presStyleCnt="0"/>
      <dgm:spPr/>
    </dgm:pt>
    <dgm:pt modelId="{A76331D3-811D-4705-8B65-8179C2F947D8}" type="pres">
      <dgm:prSet presAssocID="{66250503-13FD-47FE-AC5B-43BF265513C7}" presName="vertTwo" presStyleCnt="0"/>
      <dgm:spPr/>
    </dgm:pt>
    <dgm:pt modelId="{FB8D1F1C-FA05-4F63-A219-88D631188B91}" type="pres">
      <dgm:prSet presAssocID="{66250503-13FD-47FE-AC5B-43BF265513C7}" presName="txTwo" presStyleLbl="node2" presStyleIdx="2" presStyleCnt="3" custScaleY="24131" custLinFactNeighborX="-436" custLinFactNeighborY="-57705">
        <dgm:presLayoutVars>
          <dgm:chPref val="3"/>
        </dgm:presLayoutVars>
      </dgm:prSet>
      <dgm:spPr/>
    </dgm:pt>
    <dgm:pt modelId="{28CF358B-DD91-4A8E-A948-63DD594EA36B}" type="pres">
      <dgm:prSet presAssocID="{66250503-13FD-47FE-AC5B-43BF265513C7}" presName="parTransTwo" presStyleCnt="0"/>
      <dgm:spPr/>
    </dgm:pt>
    <dgm:pt modelId="{7E78F184-7D0D-4862-A627-CEBA7877635D}" type="pres">
      <dgm:prSet presAssocID="{66250503-13FD-47FE-AC5B-43BF265513C7}" presName="horzTwo" presStyleCnt="0"/>
      <dgm:spPr/>
    </dgm:pt>
    <dgm:pt modelId="{0635C0A1-7059-4D4C-AD45-63EEDF9F71A1}" type="pres">
      <dgm:prSet presAssocID="{3168ED5A-42B9-4370-B217-2F80FF0DDD47}" presName="vertThree" presStyleCnt="0"/>
      <dgm:spPr/>
    </dgm:pt>
    <dgm:pt modelId="{12FF7BDD-5B83-4A90-9B70-AC16357D7102}" type="pres">
      <dgm:prSet presAssocID="{3168ED5A-42B9-4370-B217-2F80FF0DDD47}" presName="txThree" presStyleLbl="node3" presStyleIdx="2" presStyleCnt="3" custScaleY="61325" custLinFactNeighborY="-16717">
        <dgm:presLayoutVars>
          <dgm:chPref val="3"/>
        </dgm:presLayoutVars>
      </dgm:prSet>
      <dgm:spPr/>
    </dgm:pt>
    <dgm:pt modelId="{8E09F666-C738-4EA7-A484-5311FF952DC2}" type="pres">
      <dgm:prSet presAssocID="{3168ED5A-42B9-4370-B217-2F80FF0DDD47}" presName="horzThree" presStyleCnt="0"/>
      <dgm:spPr/>
    </dgm:pt>
  </dgm:ptLst>
  <dgm:cxnLst>
    <dgm:cxn modelId="{B7717C18-7789-4EAF-B35C-7D7E7266C094}" type="presOf" srcId="{3C31147A-F604-452A-BB24-BD1E38B57BB4}" destId="{F746260E-4F9C-403C-BBF1-D7193B3859FB}" srcOrd="0" destOrd="0" presId="urn:microsoft.com/office/officeart/2005/8/layout/hierarchy4"/>
    <dgm:cxn modelId="{90F85938-11E4-441B-BB6D-67D350CE0C38}" type="presOf" srcId="{3168ED5A-42B9-4370-B217-2F80FF0DDD47}" destId="{12FF7BDD-5B83-4A90-9B70-AC16357D7102}" srcOrd="0" destOrd="0" presId="urn:microsoft.com/office/officeart/2005/8/layout/hierarchy4"/>
    <dgm:cxn modelId="{9EC5B338-E348-4940-BEAE-552418876C21}" srcId="{66250503-13FD-47FE-AC5B-43BF265513C7}" destId="{3168ED5A-42B9-4370-B217-2F80FF0DDD47}" srcOrd="0" destOrd="0" parTransId="{7AC68C70-B956-42A6-B92D-D7818279D67F}" sibTransId="{DBBEF3F8-9929-438E-AE1F-FFD679F8A004}"/>
    <dgm:cxn modelId="{D2CADB5B-359A-4D6C-B599-930F0A19A66E}" type="presOf" srcId="{E25C84E4-105B-49DB-82A6-85B1851DB4E0}" destId="{8BB84EDE-3A3F-4492-8EE3-A5E7A6B1BAE0}" srcOrd="0" destOrd="0" presId="urn:microsoft.com/office/officeart/2005/8/layout/hierarchy4"/>
    <dgm:cxn modelId="{75BA1863-3D7D-494B-BC43-537AC16D6F59}" type="presOf" srcId="{32986185-8607-4AF5-8742-776994A0D445}" destId="{E1F2314B-6159-4569-A635-DDD2EEC843B8}" srcOrd="0" destOrd="0" presId="urn:microsoft.com/office/officeart/2005/8/layout/hierarchy4"/>
    <dgm:cxn modelId="{385B4E67-6DBD-49A7-8556-B7EC68313E3D}" srcId="{9D77A041-EFCC-480B-A1FF-72CE7C2848AD}" destId="{3C31147A-F604-452A-BB24-BD1E38B57BB4}" srcOrd="0" destOrd="0" parTransId="{4FCB5B86-CA3F-4563-AD8C-AD4901A67032}" sibTransId="{2322EA86-DB29-4C23-BA15-91E85D0DB154}"/>
    <dgm:cxn modelId="{A4690E86-C911-48B9-8CA2-5A965AC07206}" type="presOf" srcId="{66250503-13FD-47FE-AC5B-43BF265513C7}" destId="{FB8D1F1C-FA05-4F63-A219-88D631188B91}" srcOrd="0" destOrd="0" presId="urn:microsoft.com/office/officeart/2005/8/layout/hierarchy4"/>
    <dgm:cxn modelId="{79555491-ACC3-41F7-A4CF-10585B32B766}" type="presOf" srcId="{609F8F18-4553-410F-AA90-097022C1B6AC}" destId="{B5012277-F37F-4C90-A9B6-28FD99DD30BB}" srcOrd="0" destOrd="0" presId="urn:microsoft.com/office/officeart/2005/8/layout/hierarchy4"/>
    <dgm:cxn modelId="{93093C94-8B52-4AF5-BBCF-C4F99365CE15}" srcId="{B79E950C-0935-4BC4-BC7D-02E76F18DD50}" destId="{E25C84E4-105B-49DB-82A6-85B1851DB4E0}" srcOrd="0" destOrd="0" parTransId="{6D27F48C-2335-4B95-8E92-203EDAACDC7D}" sibTransId="{A0537DA0-01E9-45DF-A7E6-DC64E5149A3C}"/>
    <dgm:cxn modelId="{1ABF2B98-659B-4606-8247-854DBE6129F6}" srcId="{32986185-8607-4AF5-8742-776994A0D445}" destId="{66250503-13FD-47FE-AC5B-43BF265513C7}" srcOrd="2" destOrd="0" parTransId="{D2B6A781-27D2-4911-A322-578E63AE6466}" sibTransId="{79E6864B-71EC-43B9-8C6E-B1618A036B1D}"/>
    <dgm:cxn modelId="{7F225BB3-093C-45E1-9365-2CB43EDC3F71}" srcId="{32986185-8607-4AF5-8742-776994A0D445}" destId="{9D77A041-EFCC-480B-A1FF-72CE7C2848AD}" srcOrd="0" destOrd="0" parTransId="{7B35CDE3-61D1-4B6E-B46B-7235AAF6CF68}" sibTransId="{DE0F486D-B1A6-4244-8509-A795C877434F}"/>
    <dgm:cxn modelId="{172596B3-3979-4331-A644-47BF0F719864}" srcId="{609F8F18-4553-410F-AA90-097022C1B6AC}" destId="{32986185-8607-4AF5-8742-776994A0D445}" srcOrd="0" destOrd="0" parTransId="{569B40DD-373B-40F0-8C25-7842B072D140}" sibTransId="{F89CEACF-7E5F-441A-A9D1-CCB38FAB793C}"/>
    <dgm:cxn modelId="{70B73CCA-D496-4E59-8589-DEABB6FB960B}" type="presOf" srcId="{B79E950C-0935-4BC4-BC7D-02E76F18DD50}" destId="{A3B3F547-28D7-4097-900E-5206B2B55C58}" srcOrd="0" destOrd="0" presId="urn:microsoft.com/office/officeart/2005/8/layout/hierarchy4"/>
    <dgm:cxn modelId="{A8ED2ADB-59B6-40A4-8D1F-97D757B48305}" type="presOf" srcId="{9D77A041-EFCC-480B-A1FF-72CE7C2848AD}" destId="{639FF897-0871-4E2A-B348-7F089988368B}" srcOrd="0" destOrd="0" presId="urn:microsoft.com/office/officeart/2005/8/layout/hierarchy4"/>
    <dgm:cxn modelId="{F0A29AF9-5BC1-45F6-A707-9AC6A3C19D7A}" srcId="{32986185-8607-4AF5-8742-776994A0D445}" destId="{B79E950C-0935-4BC4-BC7D-02E76F18DD50}" srcOrd="1" destOrd="0" parTransId="{7A6EC224-29F3-42F6-BA84-D8CA421A6E25}" sibTransId="{BBDB6FEA-1ECB-47E3-87A2-EAF939A98DCA}"/>
    <dgm:cxn modelId="{B42E2948-798E-43A1-B827-50F8CC563EE8}" type="presParOf" srcId="{B5012277-F37F-4C90-A9B6-28FD99DD30BB}" destId="{A4D2A03A-A61A-4797-85B2-FE641A805245}" srcOrd="0" destOrd="0" presId="urn:microsoft.com/office/officeart/2005/8/layout/hierarchy4"/>
    <dgm:cxn modelId="{2FDA7F95-9AF9-424C-B6AE-34FA3183030A}" type="presParOf" srcId="{A4D2A03A-A61A-4797-85B2-FE641A805245}" destId="{E1F2314B-6159-4569-A635-DDD2EEC843B8}" srcOrd="0" destOrd="0" presId="urn:microsoft.com/office/officeart/2005/8/layout/hierarchy4"/>
    <dgm:cxn modelId="{1E8C330F-139D-47F9-B1D5-6C2E43C2D85B}" type="presParOf" srcId="{A4D2A03A-A61A-4797-85B2-FE641A805245}" destId="{ABBE934E-CB94-439E-87EE-A053E64D593D}" srcOrd="1" destOrd="0" presId="urn:microsoft.com/office/officeart/2005/8/layout/hierarchy4"/>
    <dgm:cxn modelId="{AC2C27EC-33F6-4A68-A6BA-B0AA6A1C2C51}" type="presParOf" srcId="{A4D2A03A-A61A-4797-85B2-FE641A805245}" destId="{EDED0798-E5B2-4AB9-990F-6CE4B5122D90}" srcOrd="2" destOrd="0" presId="urn:microsoft.com/office/officeart/2005/8/layout/hierarchy4"/>
    <dgm:cxn modelId="{5D5B8EE7-8604-41B5-AF58-322C6E98B156}" type="presParOf" srcId="{EDED0798-E5B2-4AB9-990F-6CE4B5122D90}" destId="{C8D1AD74-24DC-4221-A01A-D2A6852E664E}" srcOrd="0" destOrd="0" presId="urn:microsoft.com/office/officeart/2005/8/layout/hierarchy4"/>
    <dgm:cxn modelId="{F11D60A2-5137-43D9-B8EF-E8B5316590F4}" type="presParOf" srcId="{C8D1AD74-24DC-4221-A01A-D2A6852E664E}" destId="{639FF897-0871-4E2A-B348-7F089988368B}" srcOrd="0" destOrd="0" presId="urn:microsoft.com/office/officeart/2005/8/layout/hierarchy4"/>
    <dgm:cxn modelId="{0A5DA26E-ED78-43C2-9202-53C046033229}" type="presParOf" srcId="{C8D1AD74-24DC-4221-A01A-D2A6852E664E}" destId="{3ADC652D-B129-4CED-8A5D-3E58E84DDA92}" srcOrd="1" destOrd="0" presId="urn:microsoft.com/office/officeart/2005/8/layout/hierarchy4"/>
    <dgm:cxn modelId="{F9D25C52-867F-4DB6-8A05-669C90790EEB}" type="presParOf" srcId="{C8D1AD74-24DC-4221-A01A-D2A6852E664E}" destId="{9F6C6ABD-91BE-4FC0-ADF3-4115A0C75E26}" srcOrd="2" destOrd="0" presId="urn:microsoft.com/office/officeart/2005/8/layout/hierarchy4"/>
    <dgm:cxn modelId="{13CAB867-9EA5-470D-B6C1-7D80FFF04D3F}" type="presParOf" srcId="{9F6C6ABD-91BE-4FC0-ADF3-4115A0C75E26}" destId="{B8E79210-6937-4935-9A00-2FCB321EB098}" srcOrd="0" destOrd="0" presId="urn:microsoft.com/office/officeart/2005/8/layout/hierarchy4"/>
    <dgm:cxn modelId="{8B9C66CF-8F66-4B7D-B4F2-07AD21EEB79E}" type="presParOf" srcId="{B8E79210-6937-4935-9A00-2FCB321EB098}" destId="{F746260E-4F9C-403C-BBF1-D7193B3859FB}" srcOrd="0" destOrd="0" presId="urn:microsoft.com/office/officeart/2005/8/layout/hierarchy4"/>
    <dgm:cxn modelId="{619CE834-B56D-4824-A2D9-A1944461B883}" type="presParOf" srcId="{B8E79210-6937-4935-9A00-2FCB321EB098}" destId="{8BC6FC1F-FEF1-470E-8F6B-8D4CFD4B2EEF}" srcOrd="1" destOrd="0" presId="urn:microsoft.com/office/officeart/2005/8/layout/hierarchy4"/>
    <dgm:cxn modelId="{9FC00304-9100-4B91-9E2D-87092DEF18FF}" type="presParOf" srcId="{EDED0798-E5B2-4AB9-990F-6CE4B5122D90}" destId="{244FB260-8D1D-4AA2-9C7A-946503909E43}" srcOrd="1" destOrd="0" presId="urn:microsoft.com/office/officeart/2005/8/layout/hierarchy4"/>
    <dgm:cxn modelId="{5ECD2567-CF66-4473-A1F4-D2ADAC5F95C8}" type="presParOf" srcId="{EDED0798-E5B2-4AB9-990F-6CE4B5122D90}" destId="{01F7898F-2A08-410C-A92F-5518685AB7A0}" srcOrd="2" destOrd="0" presId="urn:microsoft.com/office/officeart/2005/8/layout/hierarchy4"/>
    <dgm:cxn modelId="{905982A6-ED18-4D2F-82B1-80FB0607DB8A}" type="presParOf" srcId="{01F7898F-2A08-410C-A92F-5518685AB7A0}" destId="{A3B3F547-28D7-4097-900E-5206B2B55C58}" srcOrd="0" destOrd="0" presId="urn:microsoft.com/office/officeart/2005/8/layout/hierarchy4"/>
    <dgm:cxn modelId="{1576D6DD-5154-441D-BCD2-6211BDB2CC40}" type="presParOf" srcId="{01F7898F-2A08-410C-A92F-5518685AB7A0}" destId="{E158AB28-9025-406F-BF28-09F5E4226C1C}" srcOrd="1" destOrd="0" presId="urn:microsoft.com/office/officeart/2005/8/layout/hierarchy4"/>
    <dgm:cxn modelId="{219BCBF3-9026-4BBA-864E-1D08E547F84F}" type="presParOf" srcId="{01F7898F-2A08-410C-A92F-5518685AB7A0}" destId="{1BBBCAFB-F30D-4521-9B8E-8BA769DD0918}" srcOrd="2" destOrd="0" presId="urn:microsoft.com/office/officeart/2005/8/layout/hierarchy4"/>
    <dgm:cxn modelId="{9C1602A4-BDDD-4430-8AB5-F83F27D0B7DC}" type="presParOf" srcId="{1BBBCAFB-F30D-4521-9B8E-8BA769DD0918}" destId="{CF6E9ED7-70BB-47B9-B547-E4FC8F553D1B}" srcOrd="0" destOrd="0" presId="urn:microsoft.com/office/officeart/2005/8/layout/hierarchy4"/>
    <dgm:cxn modelId="{1C17794A-4563-420B-965E-9587C6B9AA36}" type="presParOf" srcId="{CF6E9ED7-70BB-47B9-B547-E4FC8F553D1B}" destId="{8BB84EDE-3A3F-4492-8EE3-A5E7A6B1BAE0}" srcOrd="0" destOrd="0" presId="urn:microsoft.com/office/officeart/2005/8/layout/hierarchy4"/>
    <dgm:cxn modelId="{34E8D842-D025-4992-8B70-C2F60A1BD5ED}" type="presParOf" srcId="{CF6E9ED7-70BB-47B9-B547-E4FC8F553D1B}" destId="{3FAAD45C-1285-4108-9CF0-087FCA32874B}" srcOrd="1" destOrd="0" presId="urn:microsoft.com/office/officeart/2005/8/layout/hierarchy4"/>
    <dgm:cxn modelId="{FDB4773D-8BE0-4C78-8F53-36231A1D9777}" type="presParOf" srcId="{EDED0798-E5B2-4AB9-990F-6CE4B5122D90}" destId="{BC13F733-7811-4FF7-8820-905D8CF5404F}" srcOrd="3" destOrd="0" presId="urn:microsoft.com/office/officeart/2005/8/layout/hierarchy4"/>
    <dgm:cxn modelId="{37C945ED-6284-420D-9BFC-BF6F42B36BD4}" type="presParOf" srcId="{EDED0798-E5B2-4AB9-990F-6CE4B5122D90}" destId="{A76331D3-811D-4705-8B65-8179C2F947D8}" srcOrd="4" destOrd="0" presId="urn:microsoft.com/office/officeart/2005/8/layout/hierarchy4"/>
    <dgm:cxn modelId="{53EC9417-6730-409E-9319-41219B2C4D87}" type="presParOf" srcId="{A76331D3-811D-4705-8B65-8179C2F947D8}" destId="{FB8D1F1C-FA05-4F63-A219-88D631188B91}" srcOrd="0" destOrd="0" presId="urn:microsoft.com/office/officeart/2005/8/layout/hierarchy4"/>
    <dgm:cxn modelId="{E45CEBD9-D4A4-4935-A10A-73124C93F934}" type="presParOf" srcId="{A76331D3-811D-4705-8B65-8179C2F947D8}" destId="{28CF358B-DD91-4A8E-A948-63DD594EA36B}" srcOrd="1" destOrd="0" presId="urn:microsoft.com/office/officeart/2005/8/layout/hierarchy4"/>
    <dgm:cxn modelId="{3BFBDC2C-49D5-46F9-BA42-60173EF5095B}" type="presParOf" srcId="{A76331D3-811D-4705-8B65-8179C2F947D8}" destId="{7E78F184-7D0D-4862-A627-CEBA7877635D}" srcOrd="2" destOrd="0" presId="urn:microsoft.com/office/officeart/2005/8/layout/hierarchy4"/>
    <dgm:cxn modelId="{A1EF9C95-C386-492B-8863-66154723A925}" type="presParOf" srcId="{7E78F184-7D0D-4862-A627-CEBA7877635D}" destId="{0635C0A1-7059-4D4C-AD45-63EEDF9F71A1}" srcOrd="0" destOrd="0" presId="urn:microsoft.com/office/officeart/2005/8/layout/hierarchy4"/>
    <dgm:cxn modelId="{4F44739A-8799-4F26-986C-8A1F81496682}" type="presParOf" srcId="{0635C0A1-7059-4D4C-AD45-63EEDF9F71A1}" destId="{12FF7BDD-5B83-4A90-9B70-AC16357D7102}" srcOrd="0" destOrd="0" presId="urn:microsoft.com/office/officeart/2005/8/layout/hierarchy4"/>
    <dgm:cxn modelId="{05F15879-E6EA-41D2-91A3-D63E30AD493D}" type="presParOf" srcId="{0635C0A1-7059-4D4C-AD45-63EEDF9F71A1}" destId="{8E09F666-C738-4EA7-A484-5311FF952DC2}"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5C0B84-D966-4E30-8374-C75DDFF657D5}" type="doc">
      <dgm:prSet loTypeId="urn:microsoft.com/office/officeart/2005/8/layout/bProcess3" loCatId="process" qsTypeId="urn:microsoft.com/office/officeart/2005/8/quickstyle/simple1" qsCatId="simple" csTypeId="urn:microsoft.com/office/officeart/2005/8/colors/accent1_1" csCatId="accent1" phldr="1"/>
      <dgm:spPr/>
      <dgm:t>
        <a:bodyPr/>
        <a:lstStyle/>
        <a:p>
          <a:endParaRPr lang="en-US"/>
        </a:p>
      </dgm:t>
    </dgm:pt>
    <dgm:pt modelId="{E9B16615-C055-4919-AD30-9ED118F60922}">
      <dgm:prSet phldrT="[Text]" custT="1"/>
      <dgm:spPr>
        <a:solidFill>
          <a:schemeClr val="bg1">
            <a:lumMod val="85000"/>
          </a:schemeClr>
        </a:solidFill>
        <a:scene3d>
          <a:camera prst="orthographicFront"/>
          <a:lightRig rig="threePt" dir="t"/>
        </a:scene3d>
        <a:sp3d>
          <a:bevelT prst="convex"/>
        </a:sp3d>
      </dgm:spPr>
      <dgm:t>
        <a:bodyPr/>
        <a:lstStyle/>
        <a:p>
          <a:r>
            <a:rPr lang="en-US" sz="1600" b="1"/>
            <a:t>Identify EE opportunities</a:t>
          </a:r>
        </a:p>
      </dgm:t>
    </dgm:pt>
    <dgm:pt modelId="{0FC30737-C90D-4869-A909-5A9129E68C90}" type="parTrans" cxnId="{02617C60-F63F-43CB-AE38-24E955A13A26}">
      <dgm:prSet/>
      <dgm:spPr/>
      <dgm:t>
        <a:bodyPr/>
        <a:lstStyle/>
        <a:p>
          <a:endParaRPr lang="en-US" sz="1600" b="1">
            <a:solidFill>
              <a:schemeClr val="tx1"/>
            </a:solidFill>
          </a:endParaRPr>
        </a:p>
      </dgm:t>
    </dgm:pt>
    <dgm:pt modelId="{5D3D3386-FFA6-4DA4-B0B3-D992898455D6}" type="sibTrans" cxnId="{02617C60-F63F-43CB-AE38-24E955A13A26}">
      <dgm:prSet custT="1"/>
      <dgm:spPr>
        <a:scene3d>
          <a:camera prst="orthographicFront"/>
          <a:lightRig rig="threePt" dir="t"/>
        </a:scene3d>
        <a:sp3d>
          <a:bevelT prst="convex"/>
        </a:sp3d>
      </dgm:spPr>
      <dgm:t>
        <a:bodyPr/>
        <a:lstStyle/>
        <a:p>
          <a:endParaRPr lang="en-US" sz="1600" b="1">
            <a:solidFill>
              <a:schemeClr val="tx1"/>
            </a:solidFill>
          </a:endParaRPr>
        </a:p>
      </dgm:t>
    </dgm:pt>
    <dgm:pt modelId="{829D4827-99F5-45D1-AD85-31ED57B13FB5}">
      <dgm:prSet phldrT="[Text]" custT="1"/>
      <dgm:spPr>
        <a:solidFill>
          <a:schemeClr val="bg1">
            <a:lumMod val="85000"/>
          </a:schemeClr>
        </a:solidFill>
        <a:scene3d>
          <a:camera prst="orthographicFront"/>
          <a:lightRig rig="threePt" dir="t"/>
        </a:scene3d>
        <a:sp3d>
          <a:bevelT prst="convex"/>
        </a:sp3d>
      </dgm:spPr>
      <dgm:t>
        <a:bodyPr/>
        <a:lstStyle/>
        <a:p>
          <a:r>
            <a:rPr lang="en-US" sz="1600" b="1"/>
            <a:t>Identify available energy efficiency financing options</a:t>
          </a:r>
        </a:p>
      </dgm:t>
    </dgm:pt>
    <dgm:pt modelId="{AC5F1DB0-9260-4303-BB24-B12D3328EF93}" type="parTrans" cxnId="{894B88A3-2E87-4722-9E2B-4E74E5C125C1}">
      <dgm:prSet/>
      <dgm:spPr/>
      <dgm:t>
        <a:bodyPr/>
        <a:lstStyle/>
        <a:p>
          <a:endParaRPr lang="en-US" sz="1600" b="1">
            <a:solidFill>
              <a:schemeClr val="tx1"/>
            </a:solidFill>
          </a:endParaRPr>
        </a:p>
      </dgm:t>
    </dgm:pt>
    <dgm:pt modelId="{FBB33B4E-CBFC-4DC4-B14E-F0EC383D4218}" type="sibTrans" cxnId="{894B88A3-2E87-4722-9E2B-4E74E5C125C1}">
      <dgm:prSet custT="1"/>
      <dgm:spPr>
        <a:scene3d>
          <a:camera prst="orthographicFront"/>
          <a:lightRig rig="threePt" dir="t"/>
        </a:scene3d>
        <a:sp3d>
          <a:bevelT prst="convex"/>
        </a:sp3d>
      </dgm:spPr>
      <dgm:t>
        <a:bodyPr/>
        <a:lstStyle/>
        <a:p>
          <a:endParaRPr lang="en-US" sz="1600" b="1">
            <a:solidFill>
              <a:schemeClr val="tx1"/>
            </a:solidFill>
          </a:endParaRPr>
        </a:p>
      </dgm:t>
    </dgm:pt>
    <dgm:pt modelId="{6F93E30F-126C-4D19-A33A-63B4375D684A}">
      <dgm:prSet phldrT="[Text]" custT="1"/>
      <dgm:spPr>
        <a:solidFill>
          <a:schemeClr val="bg1">
            <a:lumMod val="85000"/>
          </a:schemeClr>
        </a:solidFill>
        <a:scene3d>
          <a:camera prst="orthographicFront"/>
          <a:lightRig rig="threePt" dir="t"/>
        </a:scene3d>
        <a:sp3d>
          <a:bevelT prst="convex"/>
        </a:sp3d>
      </dgm:spPr>
      <dgm:t>
        <a:bodyPr/>
        <a:lstStyle/>
        <a:p>
          <a:r>
            <a:rPr lang="en-US" sz="1600" b="1"/>
            <a:t>Analyze the specific requirements of possible financiers</a:t>
          </a:r>
        </a:p>
      </dgm:t>
    </dgm:pt>
    <dgm:pt modelId="{B613274B-6701-4DB8-A3BA-ECAB4AA2B976}" type="parTrans" cxnId="{891589F7-26F3-47AF-891A-FB267D7864D2}">
      <dgm:prSet/>
      <dgm:spPr/>
      <dgm:t>
        <a:bodyPr/>
        <a:lstStyle/>
        <a:p>
          <a:endParaRPr lang="en-US" sz="1600" b="1">
            <a:solidFill>
              <a:schemeClr val="tx1"/>
            </a:solidFill>
          </a:endParaRPr>
        </a:p>
      </dgm:t>
    </dgm:pt>
    <dgm:pt modelId="{0794F4EF-12E9-4DC8-9FA9-852F0E31975C}" type="sibTrans" cxnId="{891589F7-26F3-47AF-891A-FB267D7864D2}">
      <dgm:prSet custT="1"/>
      <dgm:spPr>
        <a:scene3d>
          <a:camera prst="orthographicFront"/>
          <a:lightRig rig="threePt" dir="t"/>
        </a:scene3d>
        <a:sp3d>
          <a:bevelT prst="convex"/>
        </a:sp3d>
      </dgm:spPr>
      <dgm:t>
        <a:bodyPr/>
        <a:lstStyle/>
        <a:p>
          <a:endParaRPr lang="en-US" sz="1600" b="1">
            <a:solidFill>
              <a:schemeClr val="tx1"/>
            </a:solidFill>
          </a:endParaRPr>
        </a:p>
      </dgm:t>
    </dgm:pt>
    <dgm:pt modelId="{96C2F0D8-C7C5-480A-AB70-BC4CF059DE2E}">
      <dgm:prSet phldrT="[Text]" custT="1"/>
      <dgm:spPr>
        <a:solidFill>
          <a:schemeClr val="bg1">
            <a:lumMod val="85000"/>
          </a:schemeClr>
        </a:solidFill>
        <a:scene3d>
          <a:camera prst="orthographicFront"/>
          <a:lightRig rig="threePt" dir="t"/>
        </a:scene3d>
        <a:sp3d>
          <a:bevelT prst="convex"/>
        </a:sp3d>
      </dgm:spPr>
      <dgm:t>
        <a:bodyPr/>
        <a:lstStyle/>
        <a:p>
          <a:r>
            <a:rPr lang="en-US" sz="1600" b="1"/>
            <a:t>Assess the ability of potential projects to meet these requirements</a:t>
          </a:r>
        </a:p>
      </dgm:t>
    </dgm:pt>
    <dgm:pt modelId="{4C483BBD-1A40-4759-854D-4E69A9B045A7}" type="parTrans" cxnId="{B8D1BE18-7BF8-4A47-8783-4FB82CDC0626}">
      <dgm:prSet/>
      <dgm:spPr/>
      <dgm:t>
        <a:bodyPr/>
        <a:lstStyle/>
        <a:p>
          <a:endParaRPr lang="en-US" sz="1600" b="1">
            <a:solidFill>
              <a:schemeClr val="tx1"/>
            </a:solidFill>
          </a:endParaRPr>
        </a:p>
      </dgm:t>
    </dgm:pt>
    <dgm:pt modelId="{B3FF3F37-D1CE-41D6-A420-BB2E7EB8B10E}" type="sibTrans" cxnId="{B8D1BE18-7BF8-4A47-8783-4FB82CDC0626}">
      <dgm:prSet custT="1"/>
      <dgm:spPr>
        <a:scene3d>
          <a:camera prst="orthographicFront"/>
          <a:lightRig rig="threePt" dir="t"/>
        </a:scene3d>
        <a:sp3d>
          <a:bevelT prst="convex"/>
        </a:sp3d>
      </dgm:spPr>
      <dgm:t>
        <a:bodyPr/>
        <a:lstStyle/>
        <a:p>
          <a:endParaRPr lang="en-US" sz="1600" b="1">
            <a:solidFill>
              <a:schemeClr val="tx1"/>
            </a:solidFill>
          </a:endParaRPr>
        </a:p>
      </dgm:t>
    </dgm:pt>
    <dgm:pt modelId="{FE6C0E4D-0008-4BF9-9ABF-C614F29F6F58}">
      <dgm:prSet phldrT="[Text]" custT="1"/>
      <dgm:spPr>
        <a:solidFill>
          <a:schemeClr val="bg1">
            <a:lumMod val="85000"/>
          </a:schemeClr>
        </a:solidFill>
        <a:scene3d>
          <a:camera prst="orthographicFront"/>
          <a:lightRig rig="threePt" dir="t"/>
        </a:scene3d>
        <a:sp3d>
          <a:bevelT prst="convex"/>
        </a:sp3d>
      </dgm:spPr>
      <dgm:t>
        <a:bodyPr/>
        <a:lstStyle/>
        <a:p>
          <a:r>
            <a:rPr lang="en-US" sz="1600" b="1"/>
            <a:t>Design the project and financing application to meet the above requirements</a:t>
          </a:r>
        </a:p>
      </dgm:t>
    </dgm:pt>
    <dgm:pt modelId="{C4E5E216-1363-414C-8343-0937B4236DF2}" type="parTrans" cxnId="{028DCF17-1560-4EC7-BDAF-49CD3531FBCA}">
      <dgm:prSet/>
      <dgm:spPr/>
      <dgm:t>
        <a:bodyPr/>
        <a:lstStyle/>
        <a:p>
          <a:endParaRPr lang="en-US" sz="1600" b="1">
            <a:solidFill>
              <a:schemeClr val="tx1"/>
            </a:solidFill>
          </a:endParaRPr>
        </a:p>
      </dgm:t>
    </dgm:pt>
    <dgm:pt modelId="{66026D54-F1DD-429D-B87C-055D5A15F792}" type="sibTrans" cxnId="{028DCF17-1560-4EC7-BDAF-49CD3531FBCA}">
      <dgm:prSet custT="1"/>
      <dgm:spPr>
        <a:scene3d>
          <a:camera prst="orthographicFront"/>
          <a:lightRig rig="threePt" dir="t"/>
        </a:scene3d>
        <a:sp3d>
          <a:bevelT prst="convex"/>
        </a:sp3d>
      </dgm:spPr>
      <dgm:t>
        <a:bodyPr/>
        <a:lstStyle/>
        <a:p>
          <a:endParaRPr lang="en-US" sz="1600" b="1">
            <a:solidFill>
              <a:schemeClr val="tx1"/>
            </a:solidFill>
          </a:endParaRPr>
        </a:p>
      </dgm:t>
    </dgm:pt>
    <dgm:pt modelId="{0BA4F78F-1C98-4E88-89D4-BE9F774C4FB9}">
      <dgm:prSet phldrT="[Text]" custT="1"/>
      <dgm:spPr>
        <a:solidFill>
          <a:schemeClr val="bg1">
            <a:lumMod val="85000"/>
          </a:schemeClr>
        </a:solidFill>
        <a:scene3d>
          <a:camera prst="orthographicFront"/>
          <a:lightRig rig="threePt" dir="t"/>
        </a:scene3d>
        <a:sp3d>
          <a:bevelT prst="convex"/>
        </a:sp3d>
      </dgm:spPr>
      <dgm:t>
        <a:bodyPr/>
        <a:lstStyle/>
        <a:p>
          <a:r>
            <a:rPr lang="en-US" sz="1600" b="1"/>
            <a:t>Apply for financing</a:t>
          </a:r>
        </a:p>
      </dgm:t>
    </dgm:pt>
    <dgm:pt modelId="{C668E446-3255-427E-B2BA-6DD2AA1715E2}" type="parTrans" cxnId="{5AAAA6B7-FC3E-46BA-B1C7-C0964812520B}">
      <dgm:prSet/>
      <dgm:spPr/>
      <dgm:t>
        <a:bodyPr/>
        <a:lstStyle/>
        <a:p>
          <a:endParaRPr lang="en-US" sz="1600" b="1">
            <a:solidFill>
              <a:schemeClr val="tx1"/>
            </a:solidFill>
          </a:endParaRPr>
        </a:p>
      </dgm:t>
    </dgm:pt>
    <dgm:pt modelId="{7C20782C-C901-4D4A-926A-DE94AD581649}" type="sibTrans" cxnId="{5AAAA6B7-FC3E-46BA-B1C7-C0964812520B}">
      <dgm:prSet/>
      <dgm:spPr/>
      <dgm:t>
        <a:bodyPr/>
        <a:lstStyle/>
        <a:p>
          <a:endParaRPr lang="en-US" sz="1600" b="1">
            <a:solidFill>
              <a:schemeClr val="tx1"/>
            </a:solidFill>
          </a:endParaRPr>
        </a:p>
      </dgm:t>
    </dgm:pt>
    <dgm:pt modelId="{FE23AEB2-FD52-430D-AD5B-BC3DC4031FF2}" type="pres">
      <dgm:prSet presAssocID="{735C0B84-D966-4E30-8374-C75DDFF657D5}" presName="Name0" presStyleCnt="0">
        <dgm:presLayoutVars>
          <dgm:dir/>
          <dgm:resizeHandles val="exact"/>
        </dgm:presLayoutVars>
      </dgm:prSet>
      <dgm:spPr/>
    </dgm:pt>
    <dgm:pt modelId="{65EA80F2-FE1A-4EED-99AE-10C8EA85CF66}" type="pres">
      <dgm:prSet presAssocID="{E9B16615-C055-4919-AD30-9ED118F60922}" presName="node" presStyleLbl="node1" presStyleIdx="0" presStyleCnt="6">
        <dgm:presLayoutVars>
          <dgm:bulletEnabled val="1"/>
        </dgm:presLayoutVars>
      </dgm:prSet>
      <dgm:spPr/>
    </dgm:pt>
    <dgm:pt modelId="{F06D5395-1CCD-4C1A-B2DF-892E4C9E1CE4}" type="pres">
      <dgm:prSet presAssocID="{5D3D3386-FFA6-4DA4-B0B3-D992898455D6}" presName="sibTrans" presStyleLbl="sibTrans1D1" presStyleIdx="0" presStyleCnt="5"/>
      <dgm:spPr/>
    </dgm:pt>
    <dgm:pt modelId="{71702D82-1D18-4B32-96F0-4CC8FFC95402}" type="pres">
      <dgm:prSet presAssocID="{5D3D3386-FFA6-4DA4-B0B3-D992898455D6}" presName="connectorText" presStyleLbl="sibTrans1D1" presStyleIdx="0" presStyleCnt="5"/>
      <dgm:spPr/>
    </dgm:pt>
    <dgm:pt modelId="{B7D90CC3-B015-4763-9BE3-257C8ACD84F0}" type="pres">
      <dgm:prSet presAssocID="{829D4827-99F5-45D1-AD85-31ED57B13FB5}" presName="node" presStyleLbl="node1" presStyleIdx="1" presStyleCnt="6">
        <dgm:presLayoutVars>
          <dgm:bulletEnabled val="1"/>
        </dgm:presLayoutVars>
      </dgm:prSet>
      <dgm:spPr/>
    </dgm:pt>
    <dgm:pt modelId="{551D08AC-D3DE-4165-B391-60B4BB275496}" type="pres">
      <dgm:prSet presAssocID="{FBB33B4E-CBFC-4DC4-B14E-F0EC383D4218}" presName="sibTrans" presStyleLbl="sibTrans1D1" presStyleIdx="1" presStyleCnt="5"/>
      <dgm:spPr/>
    </dgm:pt>
    <dgm:pt modelId="{C0BD003C-A1A4-47AB-99F7-7E858614F3D0}" type="pres">
      <dgm:prSet presAssocID="{FBB33B4E-CBFC-4DC4-B14E-F0EC383D4218}" presName="connectorText" presStyleLbl="sibTrans1D1" presStyleIdx="1" presStyleCnt="5"/>
      <dgm:spPr/>
    </dgm:pt>
    <dgm:pt modelId="{02AFC0F6-0D43-41EF-AA96-31E16F41F83F}" type="pres">
      <dgm:prSet presAssocID="{6F93E30F-126C-4D19-A33A-63B4375D684A}" presName="node" presStyleLbl="node1" presStyleIdx="2" presStyleCnt="6">
        <dgm:presLayoutVars>
          <dgm:bulletEnabled val="1"/>
        </dgm:presLayoutVars>
      </dgm:prSet>
      <dgm:spPr/>
    </dgm:pt>
    <dgm:pt modelId="{2AD009DA-41D2-435F-8A6D-995FE30E4F3B}" type="pres">
      <dgm:prSet presAssocID="{0794F4EF-12E9-4DC8-9FA9-852F0E31975C}" presName="sibTrans" presStyleLbl="sibTrans1D1" presStyleIdx="2" presStyleCnt="5"/>
      <dgm:spPr/>
    </dgm:pt>
    <dgm:pt modelId="{05A73541-85AB-4109-8DBE-E66E879DC3AA}" type="pres">
      <dgm:prSet presAssocID="{0794F4EF-12E9-4DC8-9FA9-852F0E31975C}" presName="connectorText" presStyleLbl="sibTrans1D1" presStyleIdx="2" presStyleCnt="5"/>
      <dgm:spPr/>
    </dgm:pt>
    <dgm:pt modelId="{FE547247-F64C-4438-A02F-B367D514EB59}" type="pres">
      <dgm:prSet presAssocID="{96C2F0D8-C7C5-480A-AB70-BC4CF059DE2E}" presName="node" presStyleLbl="node1" presStyleIdx="3" presStyleCnt="6">
        <dgm:presLayoutVars>
          <dgm:bulletEnabled val="1"/>
        </dgm:presLayoutVars>
      </dgm:prSet>
      <dgm:spPr/>
    </dgm:pt>
    <dgm:pt modelId="{2535C525-0CA1-4C59-9680-EEBE2AE2B38E}" type="pres">
      <dgm:prSet presAssocID="{B3FF3F37-D1CE-41D6-A420-BB2E7EB8B10E}" presName="sibTrans" presStyleLbl="sibTrans1D1" presStyleIdx="3" presStyleCnt="5"/>
      <dgm:spPr/>
    </dgm:pt>
    <dgm:pt modelId="{CED63728-442D-455B-921C-264181FCC0FF}" type="pres">
      <dgm:prSet presAssocID="{B3FF3F37-D1CE-41D6-A420-BB2E7EB8B10E}" presName="connectorText" presStyleLbl="sibTrans1D1" presStyleIdx="3" presStyleCnt="5"/>
      <dgm:spPr/>
    </dgm:pt>
    <dgm:pt modelId="{1A1BC90B-D727-4EED-AFB1-536A06E17557}" type="pres">
      <dgm:prSet presAssocID="{FE6C0E4D-0008-4BF9-9ABF-C614F29F6F58}" presName="node" presStyleLbl="node1" presStyleIdx="4" presStyleCnt="6">
        <dgm:presLayoutVars>
          <dgm:bulletEnabled val="1"/>
        </dgm:presLayoutVars>
      </dgm:prSet>
      <dgm:spPr/>
    </dgm:pt>
    <dgm:pt modelId="{3D3F1D97-CAAE-42FC-A026-09D3A4B39375}" type="pres">
      <dgm:prSet presAssocID="{66026D54-F1DD-429D-B87C-055D5A15F792}" presName="sibTrans" presStyleLbl="sibTrans1D1" presStyleIdx="4" presStyleCnt="5"/>
      <dgm:spPr/>
    </dgm:pt>
    <dgm:pt modelId="{AFBA9AD6-3245-410C-8ECC-7220089F9952}" type="pres">
      <dgm:prSet presAssocID="{66026D54-F1DD-429D-B87C-055D5A15F792}" presName="connectorText" presStyleLbl="sibTrans1D1" presStyleIdx="4" presStyleCnt="5"/>
      <dgm:spPr/>
    </dgm:pt>
    <dgm:pt modelId="{68771A9A-A89D-4345-997E-10D2280EC4D4}" type="pres">
      <dgm:prSet presAssocID="{0BA4F78F-1C98-4E88-89D4-BE9F774C4FB9}" presName="node" presStyleLbl="node1" presStyleIdx="5" presStyleCnt="6">
        <dgm:presLayoutVars>
          <dgm:bulletEnabled val="1"/>
        </dgm:presLayoutVars>
      </dgm:prSet>
      <dgm:spPr/>
    </dgm:pt>
  </dgm:ptLst>
  <dgm:cxnLst>
    <dgm:cxn modelId="{028DCF17-1560-4EC7-BDAF-49CD3531FBCA}" srcId="{735C0B84-D966-4E30-8374-C75DDFF657D5}" destId="{FE6C0E4D-0008-4BF9-9ABF-C614F29F6F58}" srcOrd="4" destOrd="0" parTransId="{C4E5E216-1363-414C-8343-0937B4236DF2}" sibTransId="{66026D54-F1DD-429D-B87C-055D5A15F792}"/>
    <dgm:cxn modelId="{B8D1BE18-7BF8-4A47-8783-4FB82CDC0626}" srcId="{735C0B84-D966-4E30-8374-C75DDFF657D5}" destId="{96C2F0D8-C7C5-480A-AB70-BC4CF059DE2E}" srcOrd="3" destOrd="0" parTransId="{4C483BBD-1A40-4759-854D-4E69A9B045A7}" sibTransId="{B3FF3F37-D1CE-41D6-A420-BB2E7EB8B10E}"/>
    <dgm:cxn modelId="{2A23A01E-158B-459C-AC32-D0C4F860B600}" type="presOf" srcId="{B3FF3F37-D1CE-41D6-A420-BB2E7EB8B10E}" destId="{2535C525-0CA1-4C59-9680-EEBE2AE2B38E}" srcOrd="0" destOrd="0" presId="urn:microsoft.com/office/officeart/2005/8/layout/bProcess3"/>
    <dgm:cxn modelId="{8DD2A42A-C526-4DF5-949E-2ECCA81081A1}" type="presOf" srcId="{66026D54-F1DD-429D-B87C-055D5A15F792}" destId="{AFBA9AD6-3245-410C-8ECC-7220089F9952}" srcOrd="1" destOrd="0" presId="urn:microsoft.com/office/officeart/2005/8/layout/bProcess3"/>
    <dgm:cxn modelId="{9C59EF2D-CA27-4702-A170-9D8F13709BF9}" type="presOf" srcId="{FBB33B4E-CBFC-4DC4-B14E-F0EC383D4218}" destId="{C0BD003C-A1A4-47AB-99F7-7E858614F3D0}" srcOrd="1" destOrd="0" presId="urn:microsoft.com/office/officeart/2005/8/layout/bProcess3"/>
    <dgm:cxn modelId="{6B5BEE3E-8ADB-4B90-A0F4-FDF046683CE5}" type="presOf" srcId="{5D3D3386-FFA6-4DA4-B0B3-D992898455D6}" destId="{71702D82-1D18-4B32-96F0-4CC8FFC95402}" srcOrd="1" destOrd="0" presId="urn:microsoft.com/office/officeart/2005/8/layout/bProcess3"/>
    <dgm:cxn modelId="{02617C60-F63F-43CB-AE38-24E955A13A26}" srcId="{735C0B84-D966-4E30-8374-C75DDFF657D5}" destId="{E9B16615-C055-4919-AD30-9ED118F60922}" srcOrd="0" destOrd="0" parTransId="{0FC30737-C90D-4869-A909-5A9129E68C90}" sibTransId="{5D3D3386-FFA6-4DA4-B0B3-D992898455D6}"/>
    <dgm:cxn modelId="{0104F664-9925-42BA-89FE-63E965C9D87F}" type="presOf" srcId="{0794F4EF-12E9-4DC8-9FA9-852F0E31975C}" destId="{05A73541-85AB-4109-8DBE-E66E879DC3AA}" srcOrd="1" destOrd="0" presId="urn:microsoft.com/office/officeart/2005/8/layout/bProcess3"/>
    <dgm:cxn modelId="{65676F69-C54C-40F7-9215-10BC4895BA7A}" type="presOf" srcId="{FBB33B4E-CBFC-4DC4-B14E-F0EC383D4218}" destId="{551D08AC-D3DE-4165-B391-60B4BB275496}" srcOrd="0" destOrd="0" presId="urn:microsoft.com/office/officeart/2005/8/layout/bProcess3"/>
    <dgm:cxn modelId="{E8254C4C-81AB-4F6F-85A9-8EE59A091FAB}" type="presOf" srcId="{E9B16615-C055-4919-AD30-9ED118F60922}" destId="{65EA80F2-FE1A-4EED-99AE-10C8EA85CF66}" srcOrd="0" destOrd="0" presId="urn:microsoft.com/office/officeart/2005/8/layout/bProcess3"/>
    <dgm:cxn modelId="{C0663773-EDC3-4986-8B67-9DEDDBDDF228}" type="presOf" srcId="{5D3D3386-FFA6-4DA4-B0B3-D992898455D6}" destId="{F06D5395-1CCD-4C1A-B2DF-892E4C9E1CE4}" srcOrd="0" destOrd="0" presId="urn:microsoft.com/office/officeart/2005/8/layout/bProcess3"/>
    <dgm:cxn modelId="{91FC4956-97E5-479F-8F62-F7BE62CBDB77}" type="presOf" srcId="{B3FF3F37-D1CE-41D6-A420-BB2E7EB8B10E}" destId="{CED63728-442D-455B-921C-264181FCC0FF}" srcOrd="1" destOrd="0" presId="urn:microsoft.com/office/officeart/2005/8/layout/bProcess3"/>
    <dgm:cxn modelId="{8BC17E85-5AC6-4300-8AE4-A3E3D864A5D8}" type="presOf" srcId="{6F93E30F-126C-4D19-A33A-63B4375D684A}" destId="{02AFC0F6-0D43-41EF-AA96-31E16F41F83F}" srcOrd="0" destOrd="0" presId="urn:microsoft.com/office/officeart/2005/8/layout/bProcess3"/>
    <dgm:cxn modelId="{D62A8B8A-F3A1-4C65-B9D4-72AD486576C5}" type="presOf" srcId="{66026D54-F1DD-429D-B87C-055D5A15F792}" destId="{3D3F1D97-CAAE-42FC-A026-09D3A4B39375}" srcOrd="0" destOrd="0" presId="urn:microsoft.com/office/officeart/2005/8/layout/bProcess3"/>
    <dgm:cxn modelId="{894B88A3-2E87-4722-9E2B-4E74E5C125C1}" srcId="{735C0B84-D966-4E30-8374-C75DDFF657D5}" destId="{829D4827-99F5-45D1-AD85-31ED57B13FB5}" srcOrd="1" destOrd="0" parTransId="{AC5F1DB0-9260-4303-BB24-B12D3328EF93}" sibTransId="{FBB33B4E-CBFC-4DC4-B14E-F0EC383D4218}"/>
    <dgm:cxn modelId="{B42A39A9-FBF1-4F39-AFA5-CF11B5667BBF}" type="presOf" srcId="{96C2F0D8-C7C5-480A-AB70-BC4CF059DE2E}" destId="{FE547247-F64C-4438-A02F-B367D514EB59}" srcOrd="0" destOrd="0" presId="urn:microsoft.com/office/officeart/2005/8/layout/bProcess3"/>
    <dgm:cxn modelId="{F5FA4DAF-7F0A-43E8-92EE-C9B69AA6EA1E}" type="presOf" srcId="{829D4827-99F5-45D1-AD85-31ED57B13FB5}" destId="{B7D90CC3-B015-4763-9BE3-257C8ACD84F0}" srcOrd="0" destOrd="0" presId="urn:microsoft.com/office/officeart/2005/8/layout/bProcess3"/>
    <dgm:cxn modelId="{57CA2CB5-74BA-4A2A-9E63-87B5E961A0B6}" type="presOf" srcId="{0BA4F78F-1C98-4E88-89D4-BE9F774C4FB9}" destId="{68771A9A-A89D-4345-997E-10D2280EC4D4}" srcOrd="0" destOrd="0" presId="urn:microsoft.com/office/officeart/2005/8/layout/bProcess3"/>
    <dgm:cxn modelId="{5AAAA6B7-FC3E-46BA-B1C7-C0964812520B}" srcId="{735C0B84-D966-4E30-8374-C75DDFF657D5}" destId="{0BA4F78F-1C98-4E88-89D4-BE9F774C4FB9}" srcOrd="5" destOrd="0" parTransId="{C668E446-3255-427E-B2BA-6DD2AA1715E2}" sibTransId="{7C20782C-C901-4D4A-926A-DE94AD581649}"/>
    <dgm:cxn modelId="{FDC3ADC6-5DDE-4507-A3BC-DC2742A26FAA}" type="presOf" srcId="{735C0B84-D966-4E30-8374-C75DDFF657D5}" destId="{FE23AEB2-FD52-430D-AD5B-BC3DC4031FF2}" srcOrd="0" destOrd="0" presId="urn:microsoft.com/office/officeart/2005/8/layout/bProcess3"/>
    <dgm:cxn modelId="{ABF7D2CC-6399-4E75-B410-4D4CEE400331}" type="presOf" srcId="{FE6C0E4D-0008-4BF9-9ABF-C614F29F6F58}" destId="{1A1BC90B-D727-4EED-AFB1-536A06E17557}" srcOrd="0" destOrd="0" presId="urn:microsoft.com/office/officeart/2005/8/layout/bProcess3"/>
    <dgm:cxn modelId="{67CA70EE-A555-4DB6-8DAC-B161A23ACA67}" type="presOf" srcId="{0794F4EF-12E9-4DC8-9FA9-852F0E31975C}" destId="{2AD009DA-41D2-435F-8A6D-995FE30E4F3B}" srcOrd="0" destOrd="0" presId="urn:microsoft.com/office/officeart/2005/8/layout/bProcess3"/>
    <dgm:cxn modelId="{891589F7-26F3-47AF-891A-FB267D7864D2}" srcId="{735C0B84-D966-4E30-8374-C75DDFF657D5}" destId="{6F93E30F-126C-4D19-A33A-63B4375D684A}" srcOrd="2" destOrd="0" parTransId="{B613274B-6701-4DB8-A3BA-ECAB4AA2B976}" sibTransId="{0794F4EF-12E9-4DC8-9FA9-852F0E31975C}"/>
    <dgm:cxn modelId="{11A5104C-6F08-47A9-B089-B5E59817DAA6}" type="presParOf" srcId="{FE23AEB2-FD52-430D-AD5B-BC3DC4031FF2}" destId="{65EA80F2-FE1A-4EED-99AE-10C8EA85CF66}" srcOrd="0" destOrd="0" presId="urn:microsoft.com/office/officeart/2005/8/layout/bProcess3"/>
    <dgm:cxn modelId="{BF1678DC-98B5-4535-8C62-B429B5938586}" type="presParOf" srcId="{FE23AEB2-FD52-430D-AD5B-BC3DC4031FF2}" destId="{F06D5395-1CCD-4C1A-B2DF-892E4C9E1CE4}" srcOrd="1" destOrd="0" presId="urn:microsoft.com/office/officeart/2005/8/layout/bProcess3"/>
    <dgm:cxn modelId="{97A23629-B400-4E92-8B79-299972D13C91}" type="presParOf" srcId="{F06D5395-1CCD-4C1A-B2DF-892E4C9E1CE4}" destId="{71702D82-1D18-4B32-96F0-4CC8FFC95402}" srcOrd="0" destOrd="0" presId="urn:microsoft.com/office/officeart/2005/8/layout/bProcess3"/>
    <dgm:cxn modelId="{13D25015-1E8F-4E21-AC56-458366291B12}" type="presParOf" srcId="{FE23AEB2-FD52-430D-AD5B-BC3DC4031FF2}" destId="{B7D90CC3-B015-4763-9BE3-257C8ACD84F0}" srcOrd="2" destOrd="0" presId="urn:microsoft.com/office/officeart/2005/8/layout/bProcess3"/>
    <dgm:cxn modelId="{E72AF41C-75B1-40A3-9DEF-EDB49EE88801}" type="presParOf" srcId="{FE23AEB2-FD52-430D-AD5B-BC3DC4031FF2}" destId="{551D08AC-D3DE-4165-B391-60B4BB275496}" srcOrd="3" destOrd="0" presId="urn:microsoft.com/office/officeart/2005/8/layout/bProcess3"/>
    <dgm:cxn modelId="{987D6B74-8257-425E-969D-47F6E41C5151}" type="presParOf" srcId="{551D08AC-D3DE-4165-B391-60B4BB275496}" destId="{C0BD003C-A1A4-47AB-99F7-7E858614F3D0}" srcOrd="0" destOrd="0" presId="urn:microsoft.com/office/officeart/2005/8/layout/bProcess3"/>
    <dgm:cxn modelId="{EFA7D9BA-6742-4169-B561-31B4681DD614}" type="presParOf" srcId="{FE23AEB2-FD52-430D-AD5B-BC3DC4031FF2}" destId="{02AFC0F6-0D43-41EF-AA96-31E16F41F83F}" srcOrd="4" destOrd="0" presId="urn:microsoft.com/office/officeart/2005/8/layout/bProcess3"/>
    <dgm:cxn modelId="{E0344AE2-4E34-4ACF-ADE7-13C2D2756F5C}" type="presParOf" srcId="{FE23AEB2-FD52-430D-AD5B-BC3DC4031FF2}" destId="{2AD009DA-41D2-435F-8A6D-995FE30E4F3B}" srcOrd="5" destOrd="0" presId="urn:microsoft.com/office/officeart/2005/8/layout/bProcess3"/>
    <dgm:cxn modelId="{DC363658-1998-41AC-99EE-EAB83CF8162C}" type="presParOf" srcId="{2AD009DA-41D2-435F-8A6D-995FE30E4F3B}" destId="{05A73541-85AB-4109-8DBE-E66E879DC3AA}" srcOrd="0" destOrd="0" presId="urn:microsoft.com/office/officeart/2005/8/layout/bProcess3"/>
    <dgm:cxn modelId="{80AA2212-A88C-402C-BBA1-FE777E9BAB8C}" type="presParOf" srcId="{FE23AEB2-FD52-430D-AD5B-BC3DC4031FF2}" destId="{FE547247-F64C-4438-A02F-B367D514EB59}" srcOrd="6" destOrd="0" presId="urn:microsoft.com/office/officeart/2005/8/layout/bProcess3"/>
    <dgm:cxn modelId="{625C86C1-398A-4343-86DE-D7DA10513DC8}" type="presParOf" srcId="{FE23AEB2-FD52-430D-AD5B-BC3DC4031FF2}" destId="{2535C525-0CA1-4C59-9680-EEBE2AE2B38E}" srcOrd="7" destOrd="0" presId="urn:microsoft.com/office/officeart/2005/8/layout/bProcess3"/>
    <dgm:cxn modelId="{6C7691E5-6517-420E-8969-B0501F7E1D18}" type="presParOf" srcId="{2535C525-0CA1-4C59-9680-EEBE2AE2B38E}" destId="{CED63728-442D-455B-921C-264181FCC0FF}" srcOrd="0" destOrd="0" presId="urn:microsoft.com/office/officeart/2005/8/layout/bProcess3"/>
    <dgm:cxn modelId="{15F0DF0F-2F06-48BD-B09D-02A149C5B6CF}" type="presParOf" srcId="{FE23AEB2-FD52-430D-AD5B-BC3DC4031FF2}" destId="{1A1BC90B-D727-4EED-AFB1-536A06E17557}" srcOrd="8" destOrd="0" presId="urn:microsoft.com/office/officeart/2005/8/layout/bProcess3"/>
    <dgm:cxn modelId="{402F9CEB-7CDE-4F70-8529-87A48201DDD6}" type="presParOf" srcId="{FE23AEB2-FD52-430D-AD5B-BC3DC4031FF2}" destId="{3D3F1D97-CAAE-42FC-A026-09D3A4B39375}" srcOrd="9" destOrd="0" presId="urn:microsoft.com/office/officeart/2005/8/layout/bProcess3"/>
    <dgm:cxn modelId="{C1B1B53A-6DFB-4D9A-B5FA-CAE7B8374524}" type="presParOf" srcId="{3D3F1D97-CAAE-42FC-A026-09D3A4B39375}" destId="{AFBA9AD6-3245-410C-8ECC-7220089F9952}" srcOrd="0" destOrd="0" presId="urn:microsoft.com/office/officeart/2005/8/layout/bProcess3"/>
    <dgm:cxn modelId="{63E23387-14AE-49B4-9963-4F619B5729C8}" type="presParOf" srcId="{FE23AEB2-FD52-430D-AD5B-BC3DC4031FF2}" destId="{68771A9A-A89D-4345-997E-10D2280EC4D4}"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B12DC7D-E0FA-4038-B03D-17CF2FFFB183}" type="doc">
      <dgm:prSet loTypeId="urn:microsoft.com/office/officeart/2005/8/layout/chevron1" loCatId="process" qsTypeId="urn:microsoft.com/office/officeart/2005/8/quickstyle/simple2" qsCatId="simple" csTypeId="urn:microsoft.com/office/officeart/2005/8/colors/colorful4" csCatId="colorful" phldr="1"/>
      <dgm:spPr/>
    </dgm:pt>
    <dgm:pt modelId="{41B393B4-88DE-437E-BD6E-734F8D01A3C2}">
      <dgm:prSet phldrT="[Text]" custT="1"/>
      <dgm:spPr/>
      <dgm:t>
        <a:bodyPr/>
        <a:lstStyle/>
        <a:p>
          <a:r>
            <a:rPr lang="en-GB" sz="1800" b="1" dirty="0">
              <a:solidFill>
                <a:srgbClr val="2B1DE3"/>
              </a:solidFill>
              <a:latin typeface="Calibri" panose="020F0502020204030204" pitchFamily="34" charset="0"/>
            </a:rPr>
            <a:t>Sector </a:t>
          </a:r>
        </a:p>
        <a:p>
          <a:r>
            <a:rPr lang="en-GB" sz="1800" b="1" dirty="0">
              <a:solidFill>
                <a:srgbClr val="2B1DE3"/>
              </a:solidFill>
              <a:latin typeface="Calibri" panose="020F0502020204030204" pitchFamily="34" charset="0"/>
            </a:rPr>
            <a:t>Assessment</a:t>
          </a:r>
        </a:p>
      </dgm:t>
    </dgm:pt>
    <dgm:pt modelId="{79E68162-DCB6-43D3-9CC5-6DF2C96FC016}" type="parTrans" cxnId="{509BAA08-1080-4D21-9A02-D6F83706B610}">
      <dgm:prSet/>
      <dgm:spPr/>
      <dgm:t>
        <a:bodyPr/>
        <a:lstStyle/>
        <a:p>
          <a:endParaRPr lang="en-GB" sz="1800" b="1">
            <a:solidFill>
              <a:srgbClr val="2B1DE3"/>
            </a:solidFill>
            <a:latin typeface="Calibri" panose="020F0502020204030204" pitchFamily="34" charset="0"/>
          </a:endParaRPr>
        </a:p>
      </dgm:t>
    </dgm:pt>
    <dgm:pt modelId="{06801190-08B7-4862-89CA-A88D6AEDE36C}" type="sibTrans" cxnId="{509BAA08-1080-4D21-9A02-D6F83706B610}">
      <dgm:prSet/>
      <dgm:spPr/>
      <dgm:t>
        <a:bodyPr/>
        <a:lstStyle/>
        <a:p>
          <a:endParaRPr lang="en-GB" sz="1800" b="1">
            <a:solidFill>
              <a:srgbClr val="2B1DE3"/>
            </a:solidFill>
            <a:latin typeface="Calibri" panose="020F0502020204030204" pitchFamily="34" charset="0"/>
          </a:endParaRPr>
        </a:p>
      </dgm:t>
    </dgm:pt>
    <dgm:pt modelId="{5EF51571-85CE-47E4-996F-00F2CA35D411}">
      <dgm:prSet phldrT="[Text]" custT="1"/>
      <dgm:spPr/>
      <dgm:t>
        <a:bodyPr/>
        <a:lstStyle/>
        <a:p>
          <a:r>
            <a:rPr lang="en-GB" sz="1800" b="1" dirty="0">
              <a:solidFill>
                <a:srgbClr val="2B1DE3"/>
              </a:solidFill>
              <a:latin typeface="Calibri" panose="020F0502020204030204" pitchFamily="34" charset="0"/>
            </a:rPr>
            <a:t>Energy Efficiency Recommendations</a:t>
          </a:r>
        </a:p>
      </dgm:t>
    </dgm:pt>
    <dgm:pt modelId="{DDE560BD-3099-4E4D-939D-DEB136F13C48}" type="parTrans" cxnId="{7CCCF20F-ABDD-436F-81F6-928645005A7C}">
      <dgm:prSet/>
      <dgm:spPr/>
      <dgm:t>
        <a:bodyPr/>
        <a:lstStyle/>
        <a:p>
          <a:endParaRPr lang="en-GB" sz="1800" b="1">
            <a:solidFill>
              <a:srgbClr val="2B1DE3"/>
            </a:solidFill>
            <a:latin typeface="Calibri" panose="020F0502020204030204" pitchFamily="34" charset="0"/>
          </a:endParaRPr>
        </a:p>
      </dgm:t>
    </dgm:pt>
    <dgm:pt modelId="{CBF56DF9-AADD-47E3-BE03-7061E1F3260C}" type="sibTrans" cxnId="{7CCCF20F-ABDD-436F-81F6-928645005A7C}">
      <dgm:prSet/>
      <dgm:spPr/>
      <dgm:t>
        <a:bodyPr/>
        <a:lstStyle/>
        <a:p>
          <a:endParaRPr lang="en-GB" sz="1800" b="1">
            <a:solidFill>
              <a:srgbClr val="2B1DE3"/>
            </a:solidFill>
            <a:latin typeface="Calibri" panose="020F0502020204030204" pitchFamily="34" charset="0"/>
          </a:endParaRPr>
        </a:p>
      </dgm:t>
    </dgm:pt>
    <dgm:pt modelId="{AB83B4A9-516E-4419-960E-895015CEC686}">
      <dgm:prSet phldrT="[Text]" custT="1"/>
      <dgm:spPr/>
      <dgm:t>
        <a:bodyPr/>
        <a:lstStyle/>
        <a:p>
          <a:r>
            <a:rPr lang="en-GB" sz="1800" b="1" dirty="0">
              <a:solidFill>
                <a:srgbClr val="2B1DE3"/>
              </a:solidFill>
              <a:latin typeface="Calibri" panose="020F0502020204030204" pitchFamily="34" charset="0"/>
            </a:rPr>
            <a:t>Intervention </a:t>
          </a:r>
        </a:p>
        <a:p>
          <a:r>
            <a:rPr lang="en-GB" sz="1800" b="1" dirty="0">
              <a:solidFill>
                <a:srgbClr val="2B1DE3"/>
              </a:solidFill>
              <a:latin typeface="Calibri" panose="020F0502020204030204" pitchFamily="34" charset="0"/>
            </a:rPr>
            <a:t>Models</a:t>
          </a:r>
        </a:p>
      </dgm:t>
    </dgm:pt>
    <dgm:pt modelId="{FA50630E-5702-434A-AA3E-8BFCB95CCB65}" type="parTrans" cxnId="{C06EAD69-9B12-4FA9-8B51-FFB8DFBBE83B}">
      <dgm:prSet/>
      <dgm:spPr/>
      <dgm:t>
        <a:bodyPr/>
        <a:lstStyle/>
        <a:p>
          <a:endParaRPr lang="en-GB" sz="1800" b="1">
            <a:solidFill>
              <a:srgbClr val="2B1DE3"/>
            </a:solidFill>
            <a:latin typeface="Calibri" panose="020F0502020204030204" pitchFamily="34" charset="0"/>
          </a:endParaRPr>
        </a:p>
      </dgm:t>
    </dgm:pt>
    <dgm:pt modelId="{0EDB1B88-E4DB-4C76-BECB-5EE28545996D}" type="sibTrans" cxnId="{C06EAD69-9B12-4FA9-8B51-FFB8DFBBE83B}">
      <dgm:prSet/>
      <dgm:spPr/>
      <dgm:t>
        <a:bodyPr/>
        <a:lstStyle/>
        <a:p>
          <a:endParaRPr lang="en-GB" sz="1800" b="1">
            <a:solidFill>
              <a:srgbClr val="2B1DE3"/>
            </a:solidFill>
            <a:latin typeface="Calibri" panose="020F0502020204030204" pitchFamily="34" charset="0"/>
          </a:endParaRPr>
        </a:p>
      </dgm:t>
    </dgm:pt>
    <dgm:pt modelId="{1537F129-5DC8-42AB-9000-4E37224193C5}" type="pres">
      <dgm:prSet presAssocID="{9B12DC7D-E0FA-4038-B03D-17CF2FFFB183}" presName="Name0" presStyleCnt="0">
        <dgm:presLayoutVars>
          <dgm:dir/>
          <dgm:animLvl val="lvl"/>
          <dgm:resizeHandles val="exact"/>
        </dgm:presLayoutVars>
      </dgm:prSet>
      <dgm:spPr/>
    </dgm:pt>
    <dgm:pt modelId="{603000F3-31E2-4F27-A0A2-53B1BBF0BB61}" type="pres">
      <dgm:prSet presAssocID="{41B393B4-88DE-437E-BD6E-734F8D01A3C2}" presName="parTxOnly" presStyleLbl="node1" presStyleIdx="0" presStyleCnt="3">
        <dgm:presLayoutVars>
          <dgm:chMax val="0"/>
          <dgm:chPref val="0"/>
          <dgm:bulletEnabled val="1"/>
        </dgm:presLayoutVars>
      </dgm:prSet>
      <dgm:spPr/>
    </dgm:pt>
    <dgm:pt modelId="{3AD2DB87-6E1B-45E0-A716-D2D69E9D5789}" type="pres">
      <dgm:prSet presAssocID="{06801190-08B7-4862-89CA-A88D6AEDE36C}" presName="parTxOnlySpace" presStyleCnt="0"/>
      <dgm:spPr/>
    </dgm:pt>
    <dgm:pt modelId="{7F117388-B29E-49B7-9015-BF83F22E79D9}" type="pres">
      <dgm:prSet presAssocID="{5EF51571-85CE-47E4-996F-00F2CA35D411}" presName="parTxOnly" presStyleLbl="node1" presStyleIdx="1" presStyleCnt="3">
        <dgm:presLayoutVars>
          <dgm:chMax val="0"/>
          <dgm:chPref val="0"/>
          <dgm:bulletEnabled val="1"/>
        </dgm:presLayoutVars>
      </dgm:prSet>
      <dgm:spPr/>
    </dgm:pt>
    <dgm:pt modelId="{5DB033A1-E0E2-4DDE-92F2-23109293F50C}" type="pres">
      <dgm:prSet presAssocID="{CBF56DF9-AADD-47E3-BE03-7061E1F3260C}" presName="parTxOnlySpace" presStyleCnt="0"/>
      <dgm:spPr/>
    </dgm:pt>
    <dgm:pt modelId="{1266E454-9EB8-44C2-802E-FB45569E20B9}" type="pres">
      <dgm:prSet presAssocID="{AB83B4A9-516E-4419-960E-895015CEC686}" presName="parTxOnly" presStyleLbl="node1" presStyleIdx="2" presStyleCnt="3">
        <dgm:presLayoutVars>
          <dgm:chMax val="0"/>
          <dgm:chPref val="0"/>
          <dgm:bulletEnabled val="1"/>
        </dgm:presLayoutVars>
      </dgm:prSet>
      <dgm:spPr/>
    </dgm:pt>
  </dgm:ptLst>
  <dgm:cxnLst>
    <dgm:cxn modelId="{509BAA08-1080-4D21-9A02-D6F83706B610}" srcId="{9B12DC7D-E0FA-4038-B03D-17CF2FFFB183}" destId="{41B393B4-88DE-437E-BD6E-734F8D01A3C2}" srcOrd="0" destOrd="0" parTransId="{79E68162-DCB6-43D3-9CC5-6DF2C96FC016}" sibTransId="{06801190-08B7-4862-89CA-A88D6AEDE36C}"/>
    <dgm:cxn modelId="{7CCCF20F-ABDD-436F-81F6-928645005A7C}" srcId="{9B12DC7D-E0FA-4038-B03D-17CF2FFFB183}" destId="{5EF51571-85CE-47E4-996F-00F2CA35D411}" srcOrd="1" destOrd="0" parTransId="{DDE560BD-3099-4E4D-939D-DEB136F13C48}" sibTransId="{CBF56DF9-AADD-47E3-BE03-7061E1F3260C}"/>
    <dgm:cxn modelId="{0A6D313B-107A-4CC0-A5C3-88E102B8E339}" type="presOf" srcId="{5EF51571-85CE-47E4-996F-00F2CA35D411}" destId="{7F117388-B29E-49B7-9015-BF83F22E79D9}" srcOrd="0" destOrd="0" presId="urn:microsoft.com/office/officeart/2005/8/layout/chevron1"/>
    <dgm:cxn modelId="{DFC0BE66-0819-4CD0-99FB-9F0265F7E1D1}" type="presOf" srcId="{AB83B4A9-516E-4419-960E-895015CEC686}" destId="{1266E454-9EB8-44C2-802E-FB45569E20B9}" srcOrd="0" destOrd="0" presId="urn:microsoft.com/office/officeart/2005/8/layout/chevron1"/>
    <dgm:cxn modelId="{C06EAD69-9B12-4FA9-8B51-FFB8DFBBE83B}" srcId="{9B12DC7D-E0FA-4038-B03D-17CF2FFFB183}" destId="{AB83B4A9-516E-4419-960E-895015CEC686}" srcOrd="2" destOrd="0" parTransId="{FA50630E-5702-434A-AA3E-8BFCB95CCB65}" sibTransId="{0EDB1B88-E4DB-4C76-BECB-5EE28545996D}"/>
    <dgm:cxn modelId="{874502A3-9B37-41CC-BB00-8A7CCC91B43B}" type="presOf" srcId="{9B12DC7D-E0FA-4038-B03D-17CF2FFFB183}" destId="{1537F129-5DC8-42AB-9000-4E37224193C5}" srcOrd="0" destOrd="0" presId="urn:microsoft.com/office/officeart/2005/8/layout/chevron1"/>
    <dgm:cxn modelId="{8FA277A8-5638-4F62-B909-86E5C87CC220}" type="presOf" srcId="{41B393B4-88DE-437E-BD6E-734F8D01A3C2}" destId="{603000F3-31E2-4F27-A0A2-53B1BBF0BB61}" srcOrd="0" destOrd="0" presId="urn:microsoft.com/office/officeart/2005/8/layout/chevron1"/>
    <dgm:cxn modelId="{56B1E8E7-CF80-400B-81A8-AC389AC91E47}" type="presParOf" srcId="{1537F129-5DC8-42AB-9000-4E37224193C5}" destId="{603000F3-31E2-4F27-A0A2-53B1BBF0BB61}" srcOrd="0" destOrd="0" presId="urn:microsoft.com/office/officeart/2005/8/layout/chevron1"/>
    <dgm:cxn modelId="{306D5B97-BE99-470B-9ADF-5C19B88352EF}" type="presParOf" srcId="{1537F129-5DC8-42AB-9000-4E37224193C5}" destId="{3AD2DB87-6E1B-45E0-A716-D2D69E9D5789}" srcOrd="1" destOrd="0" presId="urn:microsoft.com/office/officeart/2005/8/layout/chevron1"/>
    <dgm:cxn modelId="{3FC4E7EF-2C47-469C-B988-E7CCED4E344E}" type="presParOf" srcId="{1537F129-5DC8-42AB-9000-4E37224193C5}" destId="{7F117388-B29E-49B7-9015-BF83F22E79D9}" srcOrd="2" destOrd="0" presId="urn:microsoft.com/office/officeart/2005/8/layout/chevron1"/>
    <dgm:cxn modelId="{18A4C69A-B9A8-4318-B423-778547EF8057}" type="presParOf" srcId="{1537F129-5DC8-42AB-9000-4E37224193C5}" destId="{5DB033A1-E0E2-4DDE-92F2-23109293F50C}" srcOrd="3" destOrd="0" presId="urn:microsoft.com/office/officeart/2005/8/layout/chevron1"/>
    <dgm:cxn modelId="{C985593A-B62F-46FA-8B9D-89E821906319}" type="presParOf" srcId="{1537F129-5DC8-42AB-9000-4E37224193C5}" destId="{1266E454-9EB8-44C2-802E-FB45569E20B9}"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FE2697-AC43-42E7-A4BF-883D8BC7BE5A}">
      <dsp:nvSpPr>
        <dsp:cNvPr id="0" name=""/>
        <dsp:cNvSpPr/>
      </dsp:nvSpPr>
      <dsp:spPr>
        <a:xfrm>
          <a:off x="78278" y="0"/>
          <a:ext cx="8454042" cy="1644332"/>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B403D7-4526-420C-A9FC-FB06D7DA8E98}">
      <dsp:nvSpPr>
        <dsp:cNvPr id="0" name=""/>
        <dsp:cNvSpPr/>
      </dsp:nvSpPr>
      <dsp:spPr>
        <a:xfrm>
          <a:off x="158328" y="493299"/>
          <a:ext cx="1273635" cy="65773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0" kern="1200">
              <a:solidFill>
                <a:schemeClr val="tx1">
                  <a:lumMod val="50000"/>
                </a:schemeClr>
              </a:solidFill>
              <a:latin typeface="+mn-lt"/>
              <a:cs typeface="Arial" panose="020B0604020202020204" pitchFamily="34" charset="0"/>
            </a:rPr>
            <a:t>City Background Report</a:t>
          </a:r>
          <a:endParaRPr lang="de-DE" sz="1400" b="0" kern="1200" dirty="0">
            <a:solidFill>
              <a:schemeClr val="tx1">
                <a:lumMod val="50000"/>
              </a:schemeClr>
            </a:solidFill>
            <a:latin typeface="+mn-lt"/>
            <a:cs typeface="Arial" panose="020B0604020202020204" pitchFamily="34" charset="0"/>
          </a:endParaRPr>
        </a:p>
      </dsp:txBody>
      <dsp:txXfrm>
        <a:off x="190436" y="525407"/>
        <a:ext cx="1209419" cy="593517"/>
      </dsp:txXfrm>
    </dsp:sp>
    <dsp:sp modelId="{4F208568-CCB1-4563-AD93-1DFD161DFFF2}">
      <dsp:nvSpPr>
        <dsp:cNvPr id="0" name=""/>
        <dsp:cNvSpPr/>
      </dsp:nvSpPr>
      <dsp:spPr>
        <a:xfrm>
          <a:off x="1517516" y="493299"/>
          <a:ext cx="1356124" cy="657733"/>
        </a:xfrm>
        <a:prstGeom prst="roundRect">
          <a:avLst/>
        </a:prstGeom>
        <a:solidFill>
          <a:schemeClr val="accent5">
            <a:hueOff val="-1985213"/>
            <a:satOff val="8096"/>
            <a:lumOff val="-1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0" kern="1200">
              <a:solidFill>
                <a:schemeClr val="tx1">
                  <a:lumMod val="50000"/>
                </a:schemeClr>
              </a:solidFill>
              <a:latin typeface="+mn-lt"/>
              <a:cs typeface="Arial" panose="020B0604020202020204" pitchFamily="34" charset="0"/>
            </a:rPr>
            <a:t>Key Performance Indicators</a:t>
          </a:r>
          <a:endParaRPr lang="de-DE" sz="1400" b="0" kern="1200" dirty="0">
            <a:solidFill>
              <a:schemeClr val="tx1">
                <a:lumMod val="50000"/>
              </a:schemeClr>
            </a:solidFill>
            <a:latin typeface="+mn-lt"/>
            <a:cs typeface="Arial" panose="020B0604020202020204" pitchFamily="34" charset="0"/>
          </a:endParaRPr>
        </a:p>
      </dsp:txBody>
      <dsp:txXfrm>
        <a:off x="1549624" y="525407"/>
        <a:ext cx="1291908" cy="593517"/>
      </dsp:txXfrm>
    </dsp:sp>
    <dsp:sp modelId="{F8CDAA58-EC0A-4D2F-8D7D-2140C29F090A}">
      <dsp:nvSpPr>
        <dsp:cNvPr id="0" name=""/>
        <dsp:cNvSpPr/>
      </dsp:nvSpPr>
      <dsp:spPr>
        <a:xfrm>
          <a:off x="2961237" y="501330"/>
          <a:ext cx="1308306" cy="657733"/>
        </a:xfrm>
        <a:prstGeom prst="roundRect">
          <a:avLst/>
        </a:prstGeom>
        <a:solidFill>
          <a:schemeClr val="accent5">
            <a:hueOff val="-3970427"/>
            <a:satOff val="16192"/>
            <a:lumOff val="-2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0" kern="1200">
              <a:solidFill>
                <a:schemeClr val="tx1">
                  <a:lumMod val="50000"/>
                </a:schemeClr>
              </a:solidFill>
              <a:latin typeface="+mn-lt"/>
              <a:cs typeface="Arial" panose="020B0604020202020204" pitchFamily="34" charset="0"/>
            </a:rPr>
            <a:t>Sector Priorities</a:t>
          </a:r>
          <a:endParaRPr lang="de-DE" sz="1400" b="0" kern="1200" dirty="0">
            <a:solidFill>
              <a:schemeClr val="tx1">
                <a:lumMod val="50000"/>
              </a:schemeClr>
            </a:solidFill>
            <a:latin typeface="+mn-lt"/>
            <a:cs typeface="Arial" panose="020B0604020202020204" pitchFamily="34" charset="0"/>
          </a:endParaRPr>
        </a:p>
      </dsp:txBody>
      <dsp:txXfrm>
        <a:off x="2993345" y="533438"/>
        <a:ext cx="1244090" cy="593517"/>
      </dsp:txXfrm>
    </dsp:sp>
    <dsp:sp modelId="{FC790A88-E541-4F3A-BE2B-AD284DD6F531}">
      <dsp:nvSpPr>
        <dsp:cNvPr id="0" name=""/>
        <dsp:cNvSpPr/>
      </dsp:nvSpPr>
      <dsp:spPr>
        <a:xfrm>
          <a:off x="4383951" y="493299"/>
          <a:ext cx="1308306" cy="657733"/>
        </a:xfrm>
        <a:prstGeom prst="roundRect">
          <a:avLst/>
        </a:prstGeom>
        <a:solidFill>
          <a:schemeClr val="accent5">
            <a:hueOff val="-5955640"/>
            <a:satOff val="24287"/>
            <a:lumOff val="-43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0" kern="1200">
              <a:solidFill>
                <a:schemeClr val="tx1">
                  <a:lumMod val="50000"/>
                </a:schemeClr>
              </a:solidFill>
              <a:latin typeface="+mn-lt"/>
              <a:cs typeface="Arial" panose="020B0604020202020204" pitchFamily="34" charset="0"/>
            </a:rPr>
            <a:t>EE Recom-mendations</a:t>
          </a:r>
          <a:endParaRPr lang="de-DE" sz="1400" b="0" kern="1200" dirty="0">
            <a:solidFill>
              <a:schemeClr val="tx1">
                <a:lumMod val="50000"/>
              </a:schemeClr>
            </a:solidFill>
            <a:latin typeface="+mn-lt"/>
            <a:cs typeface="Arial" panose="020B0604020202020204" pitchFamily="34" charset="0"/>
          </a:endParaRPr>
        </a:p>
      </dsp:txBody>
      <dsp:txXfrm>
        <a:off x="4416059" y="525407"/>
        <a:ext cx="1244090" cy="593517"/>
      </dsp:txXfrm>
    </dsp:sp>
    <dsp:sp modelId="{ADAA0938-EB7D-40AD-A320-34CCE1FC200C}">
      <dsp:nvSpPr>
        <dsp:cNvPr id="0" name=""/>
        <dsp:cNvSpPr/>
      </dsp:nvSpPr>
      <dsp:spPr>
        <a:xfrm>
          <a:off x="5791097" y="493299"/>
          <a:ext cx="1145199" cy="657733"/>
        </a:xfrm>
        <a:prstGeom prst="roundRect">
          <a:avLst/>
        </a:prstGeom>
        <a:solidFill>
          <a:schemeClr val="accent5">
            <a:hueOff val="-7940854"/>
            <a:satOff val="32383"/>
            <a:lumOff val="-58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1" kern="1200">
              <a:solidFill>
                <a:schemeClr val="tx1">
                  <a:lumMod val="50000"/>
                </a:schemeClr>
              </a:solidFill>
              <a:latin typeface="+mn-lt"/>
              <a:cs typeface="Arial" panose="020B0604020202020204" pitchFamily="34" charset="0"/>
            </a:rPr>
            <a:t>DECISION WORKSHOP</a:t>
          </a:r>
          <a:endParaRPr lang="de-DE" sz="1400" b="1" kern="1200" dirty="0">
            <a:solidFill>
              <a:schemeClr val="tx1">
                <a:lumMod val="50000"/>
              </a:schemeClr>
            </a:solidFill>
            <a:latin typeface="+mn-lt"/>
            <a:cs typeface="Arial" panose="020B0604020202020204" pitchFamily="34" charset="0"/>
          </a:endParaRPr>
        </a:p>
      </dsp:txBody>
      <dsp:txXfrm>
        <a:off x="5823205" y="525407"/>
        <a:ext cx="1080983" cy="593517"/>
      </dsp:txXfrm>
    </dsp:sp>
    <dsp:sp modelId="{AE0A0664-4CBE-42D6-95F2-01B4E31BC966}">
      <dsp:nvSpPr>
        <dsp:cNvPr id="0" name=""/>
        <dsp:cNvSpPr/>
      </dsp:nvSpPr>
      <dsp:spPr>
        <a:xfrm>
          <a:off x="6984521" y="493299"/>
          <a:ext cx="1151440" cy="657733"/>
        </a:xfrm>
        <a:prstGeom prst="roundRect">
          <a:avLst/>
        </a:prstGeom>
        <a:solidFill>
          <a:schemeClr val="accent5">
            <a:hueOff val="-9926067"/>
            <a:satOff val="40479"/>
            <a:lumOff val="-72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0" kern="1200">
              <a:solidFill>
                <a:schemeClr val="tx1">
                  <a:lumMod val="50000"/>
                </a:schemeClr>
              </a:solidFill>
              <a:latin typeface="+mn-lt"/>
              <a:cs typeface="Arial" panose="020B0604020202020204" pitchFamily="34" charset="0"/>
            </a:rPr>
            <a:t>Energy Efficiency Plan</a:t>
          </a:r>
          <a:endParaRPr lang="de-DE" sz="1400" b="0" kern="1200" dirty="0">
            <a:solidFill>
              <a:schemeClr val="tx1">
                <a:lumMod val="50000"/>
              </a:schemeClr>
            </a:solidFill>
            <a:latin typeface="+mn-lt"/>
            <a:cs typeface="Arial" panose="020B0604020202020204" pitchFamily="34" charset="0"/>
          </a:endParaRPr>
        </a:p>
      </dsp:txBody>
      <dsp:txXfrm>
        <a:off x="7016629" y="525407"/>
        <a:ext cx="1087224" cy="5935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D7769D-58DA-4A2D-920F-92B3193B1AF8}">
      <dsp:nvSpPr>
        <dsp:cNvPr id="0" name=""/>
        <dsp:cNvSpPr/>
      </dsp:nvSpPr>
      <dsp:spPr>
        <a:xfrm>
          <a:off x="1230" y="960505"/>
          <a:ext cx="2512138" cy="449386"/>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n-lt"/>
              <a:cs typeface="Arial" panose="020B0604020202020204" pitchFamily="34" charset="0"/>
            </a:rPr>
            <a:t>1. Municipal buildings</a:t>
          </a:r>
        </a:p>
      </dsp:txBody>
      <dsp:txXfrm>
        <a:off x="225923" y="960505"/>
        <a:ext cx="2062752" cy="449386"/>
      </dsp:txXfrm>
    </dsp:sp>
    <dsp:sp modelId="{827F05C2-B835-463A-AC78-0A9FE2584E80}">
      <dsp:nvSpPr>
        <dsp:cNvPr id="0" name=""/>
        <dsp:cNvSpPr/>
      </dsp:nvSpPr>
      <dsp:spPr>
        <a:xfrm>
          <a:off x="1230" y="1472806"/>
          <a:ext cx="2512138" cy="449386"/>
        </a:xfrm>
        <a:prstGeom prst="chevron">
          <a:avLst/>
        </a:prstGeom>
        <a:solidFill>
          <a:schemeClr val="accent4">
            <a:hueOff val="1696373"/>
            <a:satOff val="2505"/>
            <a:lumOff val="-1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n-lt"/>
              <a:cs typeface="Arial" panose="020B0604020202020204" pitchFamily="34" charset="0"/>
            </a:rPr>
            <a:t>2. Potable water</a:t>
          </a:r>
        </a:p>
      </dsp:txBody>
      <dsp:txXfrm>
        <a:off x="225923" y="1472806"/>
        <a:ext cx="2062752" cy="449386"/>
      </dsp:txXfrm>
    </dsp:sp>
    <dsp:sp modelId="{2ADA5432-0538-4886-B4AE-4092F1D88DF2}">
      <dsp:nvSpPr>
        <dsp:cNvPr id="0" name=""/>
        <dsp:cNvSpPr/>
      </dsp:nvSpPr>
      <dsp:spPr>
        <a:xfrm>
          <a:off x="1230" y="1985106"/>
          <a:ext cx="2495072" cy="449386"/>
        </a:xfrm>
        <a:prstGeom prst="chevron">
          <a:avLst/>
        </a:prstGeom>
        <a:solidFill>
          <a:schemeClr val="accent4">
            <a:hueOff val="3392747"/>
            <a:satOff val="5009"/>
            <a:lumOff val="-2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n-lt"/>
              <a:cs typeface="Arial" panose="020B0604020202020204" pitchFamily="34" charset="0"/>
            </a:rPr>
            <a:t>3. Street lighting</a:t>
          </a:r>
        </a:p>
      </dsp:txBody>
      <dsp:txXfrm>
        <a:off x="225923" y="1985106"/>
        <a:ext cx="2045686" cy="449386"/>
      </dsp:txXfrm>
    </dsp:sp>
    <dsp:sp modelId="{C94DA1F7-2442-4B6A-A1BF-6447BCBB8A25}">
      <dsp:nvSpPr>
        <dsp:cNvPr id="0" name=""/>
        <dsp:cNvSpPr/>
      </dsp:nvSpPr>
      <dsp:spPr>
        <a:xfrm>
          <a:off x="1230" y="2497407"/>
          <a:ext cx="2495072" cy="449386"/>
        </a:xfrm>
        <a:prstGeom prst="chevron">
          <a:avLst/>
        </a:prstGeom>
        <a:solidFill>
          <a:schemeClr val="accent4">
            <a:hueOff val="5089120"/>
            <a:satOff val="7514"/>
            <a:lumOff val="-4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n-lt"/>
              <a:cs typeface="Arial" panose="020B0604020202020204" pitchFamily="34" charset="0"/>
            </a:rPr>
            <a:t>4. Solid waste</a:t>
          </a:r>
        </a:p>
      </dsp:txBody>
      <dsp:txXfrm>
        <a:off x="225923" y="2497407"/>
        <a:ext cx="2045686" cy="449386"/>
      </dsp:txXfrm>
    </dsp:sp>
    <dsp:sp modelId="{C51AF7F4-C859-402F-8C52-98040C360AC8}">
      <dsp:nvSpPr>
        <dsp:cNvPr id="0" name=""/>
        <dsp:cNvSpPr/>
      </dsp:nvSpPr>
      <dsp:spPr>
        <a:xfrm>
          <a:off x="1230" y="3009708"/>
          <a:ext cx="2495072" cy="449386"/>
        </a:xfrm>
        <a:prstGeom prst="chevron">
          <a:avLst/>
        </a:prstGeom>
        <a:solidFill>
          <a:schemeClr val="accent4">
            <a:hueOff val="6785494"/>
            <a:satOff val="10019"/>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n-lt"/>
              <a:cs typeface="Arial" panose="020B0604020202020204" pitchFamily="34" charset="0"/>
            </a:rPr>
            <a:t>5. Public transportation</a:t>
          </a:r>
        </a:p>
      </dsp:txBody>
      <dsp:txXfrm>
        <a:off x="225923" y="3009708"/>
        <a:ext cx="2045686" cy="4493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F2314B-6159-4569-A635-DDD2EEC843B8}">
      <dsp:nvSpPr>
        <dsp:cNvPr id="0" name=""/>
        <dsp:cNvSpPr/>
      </dsp:nvSpPr>
      <dsp:spPr>
        <a:xfrm>
          <a:off x="2680" y="0"/>
          <a:ext cx="8376639" cy="11134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u="sng" kern="1200" noProof="0" dirty="0">
              <a:solidFill>
                <a:schemeClr val="tx1">
                  <a:lumMod val="50000"/>
                </a:schemeClr>
              </a:solidFill>
              <a:latin typeface="Arial" panose="020B0604020202020204" pitchFamily="34" charset="0"/>
              <a:cs typeface="Arial" panose="020B0604020202020204" pitchFamily="34" charset="0"/>
            </a:rPr>
            <a:t>SET-UP</a:t>
          </a:r>
          <a:br>
            <a:rPr lang="en-GB" sz="1800" b="1" kern="1200" noProof="0" dirty="0">
              <a:solidFill>
                <a:schemeClr val="tx1">
                  <a:lumMod val="50000"/>
                </a:schemeClr>
              </a:solidFill>
              <a:latin typeface="Arial" panose="020B0604020202020204" pitchFamily="34" charset="0"/>
              <a:cs typeface="Arial" panose="020B0604020202020204" pitchFamily="34" charset="0"/>
            </a:rPr>
          </a:br>
          <a:r>
            <a:rPr lang="en-GB" sz="1400" b="0" kern="1200" noProof="0" dirty="0">
              <a:solidFill>
                <a:schemeClr val="tx1">
                  <a:lumMod val="50000"/>
                </a:schemeClr>
              </a:solidFill>
              <a:latin typeface="Arial" panose="020B0604020202020204" pitchFamily="34" charset="0"/>
              <a:cs typeface="Arial" panose="020B0604020202020204" pitchFamily="34" charset="0"/>
            </a:rPr>
            <a:t>Mandate &amp; Statute</a:t>
          </a:r>
          <a:br>
            <a:rPr lang="en-GB" sz="1400" b="0" kern="1200" noProof="0" dirty="0">
              <a:solidFill>
                <a:schemeClr val="tx1">
                  <a:lumMod val="50000"/>
                </a:schemeClr>
              </a:solidFill>
              <a:latin typeface="Arial" panose="020B0604020202020204" pitchFamily="34" charset="0"/>
              <a:cs typeface="Arial" panose="020B0604020202020204" pitchFamily="34" charset="0"/>
            </a:rPr>
          </a:br>
          <a:r>
            <a:rPr lang="en-GB" sz="1400" b="0" kern="1200" noProof="0" dirty="0">
              <a:solidFill>
                <a:schemeClr val="tx1">
                  <a:lumMod val="50000"/>
                </a:schemeClr>
              </a:solidFill>
              <a:latin typeface="Arial" panose="020B0604020202020204" pitchFamily="34" charset="0"/>
              <a:cs typeface="Arial" panose="020B0604020202020204" pitchFamily="34" charset="0"/>
            </a:rPr>
            <a:t>Stakeholder commitment &amp; collaboration agreements</a:t>
          </a:r>
          <a:br>
            <a:rPr lang="en-GB" sz="1400" b="0" kern="1200" noProof="0" dirty="0">
              <a:solidFill>
                <a:schemeClr val="tx1">
                  <a:lumMod val="50000"/>
                </a:schemeClr>
              </a:solidFill>
              <a:latin typeface="Arial" panose="020B0604020202020204" pitchFamily="34" charset="0"/>
              <a:cs typeface="Arial" panose="020B0604020202020204" pitchFamily="34" charset="0"/>
            </a:rPr>
          </a:br>
          <a:r>
            <a:rPr lang="en-GB" sz="1400" b="0" kern="1200" noProof="0" dirty="0">
              <a:solidFill>
                <a:schemeClr val="tx1">
                  <a:lumMod val="50000"/>
                </a:schemeClr>
              </a:solidFill>
              <a:latin typeface="Arial" panose="020B0604020202020204" pitchFamily="34" charset="0"/>
              <a:cs typeface="Arial" panose="020B0604020202020204" pitchFamily="34" charset="0"/>
            </a:rPr>
            <a:t>Access to data</a:t>
          </a:r>
          <a:br>
            <a:rPr lang="en-GB" sz="1400" b="0" kern="1200" noProof="0" dirty="0">
              <a:solidFill>
                <a:schemeClr val="tx1">
                  <a:lumMod val="50000"/>
                </a:schemeClr>
              </a:solidFill>
              <a:latin typeface="Arial" panose="020B0604020202020204" pitchFamily="34" charset="0"/>
              <a:cs typeface="Arial" panose="020B0604020202020204" pitchFamily="34" charset="0"/>
            </a:rPr>
          </a:br>
          <a:r>
            <a:rPr lang="en-GB" sz="1400" b="0" kern="1200" noProof="0" dirty="0">
              <a:solidFill>
                <a:schemeClr val="tx1">
                  <a:lumMod val="50000"/>
                </a:schemeClr>
              </a:solidFill>
              <a:latin typeface="Arial" panose="020B0604020202020204" pitchFamily="34" charset="0"/>
              <a:cs typeface="Arial" panose="020B0604020202020204" pitchFamily="34" charset="0"/>
            </a:rPr>
            <a:t>Rights and legitimacy</a:t>
          </a:r>
        </a:p>
      </dsp:txBody>
      <dsp:txXfrm>
        <a:off x="35293" y="32613"/>
        <a:ext cx="8311413" cy="1048272"/>
      </dsp:txXfrm>
    </dsp:sp>
    <dsp:sp modelId="{639FF897-0871-4E2A-B348-7F089988368B}">
      <dsp:nvSpPr>
        <dsp:cNvPr id="0" name=""/>
        <dsp:cNvSpPr/>
      </dsp:nvSpPr>
      <dsp:spPr>
        <a:xfrm>
          <a:off x="0" y="1227389"/>
          <a:ext cx="2958242" cy="43818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u="sng" kern="1200" noProof="0" dirty="0">
              <a:solidFill>
                <a:schemeClr val="bg1"/>
              </a:solidFill>
              <a:latin typeface="Arial" panose="020B0604020202020204" pitchFamily="34" charset="0"/>
              <a:cs typeface="Arial" panose="020B0604020202020204" pitchFamily="34" charset="0"/>
            </a:rPr>
            <a:t>TASKS</a:t>
          </a:r>
          <a:endParaRPr lang="en-GB" sz="1800" kern="1200" noProof="0" dirty="0">
            <a:solidFill>
              <a:schemeClr val="bg1"/>
            </a:solidFill>
            <a:latin typeface="Arial" panose="020B0604020202020204" pitchFamily="34" charset="0"/>
            <a:cs typeface="Arial" panose="020B0604020202020204" pitchFamily="34" charset="0"/>
          </a:endParaRPr>
        </a:p>
      </dsp:txBody>
      <dsp:txXfrm>
        <a:off x="12834" y="1240223"/>
        <a:ext cx="2932574" cy="412515"/>
      </dsp:txXfrm>
    </dsp:sp>
    <dsp:sp modelId="{F746260E-4F9C-403C-BBF1-D7193B3859FB}">
      <dsp:nvSpPr>
        <dsp:cNvPr id="0" name=""/>
        <dsp:cNvSpPr/>
      </dsp:nvSpPr>
      <dsp:spPr>
        <a:xfrm>
          <a:off x="10856" y="1782024"/>
          <a:ext cx="2958242" cy="111357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a:solidFill>
                <a:schemeClr val="tx1">
                  <a:lumMod val="50000"/>
                </a:schemeClr>
              </a:solidFill>
              <a:latin typeface="Arial" panose="020B0604020202020204" pitchFamily="34" charset="0"/>
              <a:cs typeface="Arial" panose="020B0604020202020204" pitchFamily="34" charset="0"/>
            </a:rPr>
            <a:t>Coordination &amp; Facilitation project preparation</a:t>
          </a:r>
          <a:br>
            <a:rPr lang="en-GB" sz="1400" kern="1200" noProof="0" dirty="0">
              <a:solidFill>
                <a:schemeClr val="tx1">
                  <a:lumMod val="50000"/>
                </a:schemeClr>
              </a:solidFill>
              <a:latin typeface="Arial" panose="020B0604020202020204" pitchFamily="34" charset="0"/>
              <a:cs typeface="Arial" panose="020B0604020202020204" pitchFamily="34" charset="0"/>
            </a:rPr>
          </a:br>
          <a:r>
            <a:rPr lang="en-GB" sz="1400" kern="1200" noProof="0" dirty="0">
              <a:solidFill>
                <a:schemeClr val="tx1">
                  <a:lumMod val="50000"/>
                </a:schemeClr>
              </a:solidFill>
              <a:latin typeface="Arial" panose="020B0604020202020204" pitchFamily="34" charset="0"/>
              <a:cs typeface="Arial" panose="020B0604020202020204" pitchFamily="34" charset="0"/>
            </a:rPr>
            <a:t>Information &amp; Promotion</a:t>
          </a:r>
          <a:br>
            <a:rPr lang="en-GB" sz="1400" kern="1200" noProof="0" dirty="0">
              <a:solidFill>
                <a:schemeClr val="tx1">
                  <a:lumMod val="50000"/>
                </a:schemeClr>
              </a:solidFill>
              <a:latin typeface="Arial" panose="020B0604020202020204" pitchFamily="34" charset="0"/>
              <a:cs typeface="Arial" panose="020B0604020202020204" pitchFamily="34" charset="0"/>
            </a:rPr>
          </a:br>
          <a:r>
            <a:rPr lang="en-GB" sz="1400" kern="1200" noProof="0" dirty="0">
              <a:solidFill>
                <a:schemeClr val="tx1">
                  <a:lumMod val="50000"/>
                </a:schemeClr>
              </a:solidFill>
              <a:latin typeface="Arial" panose="020B0604020202020204" pitchFamily="34" charset="0"/>
              <a:cs typeface="Arial" panose="020B0604020202020204" pitchFamily="34" charset="0"/>
            </a:rPr>
            <a:t>Monitoring &amp; Evaluation</a:t>
          </a:r>
          <a:br>
            <a:rPr lang="en-GB" sz="1400" kern="1200" noProof="0" dirty="0">
              <a:solidFill>
                <a:schemeClr val="tx1">
                  <a:lumMod val="50000"/>
                </a:schemeClr>
              </a:solidFill>
              <a:latin typeface="Arial" panose="020B0604020202020204" pitchFamily="34" charset="0"/>
              <a:cs typeface="Arial" panose="020B0604020202020204" pitchFamily="34" charset="0"/>
            </a:rPr>
          </a:br>
          <a:r>
            <a:rPr lang="en-GB" sz="1400" kern="1200" noProof="0" dirty="0">
              <a:solidFill>
                <a:schemeClr val="tx1">
                  <a:lumMod val="50000"/>
                </a:schemeClr>
              </a:solidFill>
              <a:latin typeface="Arial" panose="020B0604020202020204" pitchFamily="34" charset="0"/>
              <a:cs typeface="Arial" panose="020B0604020202020204" pitchFamily="34" charset="0"/>
            </a:rPr>
            <a:t>Program implementation support</a:t>
          </a:r>
        </a:p>
      </dsp:txBody>
      <dsp:txXfrm>
        <a:off x="43471" y="1814639"/>
        <a:ext cx="2893012" cy="1048341"/>
      </dsp:txXfrm>
    </dsp:sp>
    <dsp:sp modelId="{A3B3F547-28D7-4097-900E-5206B2B55C58}">
      <dsp:nvSpPr>
        <dsp:cNvPr id="0" name=""/>
        <dsp:cNvSpPr/>
      </dsp:nvSpPr>
      <dsp:spPr>
        <a:xfrm>
          <a:off x="3167539" y="1227389"/>
          <a:ext cx="2491718" cy="43818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u="sng" kern="1200" noProof="0" dirty="0">
              <a:solidFill>
                <a:schemeClr val="bg1"/>
              </a:solidFill>
              <a:latin typeface="Arial" panose="020B0604020202020204" pitchFamily="34" charset="0"/>
              <a:cs typeface="Arial" panose="020B0604020202020204" pitchFamily="34" charset="0"/>
            </a:rPr>
            <a:t>REQUIREMENTS </a:t>
          </a:r>
        </a:p>
      </dsp:txBody>
      <dsp:txXfrm>
        <a:off x="3180373" y="1240223"/>
        <a:ext cx="2466050" cy="412515"/>
      </dsp:txXfrm>
    </dsp:sp>
    <dsp:sp modelId="{8BB84EDE-3A3F-4492-8EE3-A5E7A6B1BAE0}">
      <dsp:nvSpPr>
        <dsp:cNvPr id="0" name=""/>
        <dsp:cNvSpPr/>
      </dsp:nvSpPr>
      <dsp:spPr>
        <a:xfrm>
          <a:off x="3178403" y="1782024"/>
          <a:ext cx="2491718" cy="111357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0" u="none" kern="1200" noProof="0" dirty="0">
              <a:solidFill>
                <a:schemeClr val="tx1">
                  <a:lumMod val="50000"/>
                </a:schemeClr>
              </a:solidFill>
              <a:latin typeface="Arial" panose="020B0604020202020204" pitchFamily="34" charset="0"/>
              <a:cs typeface="Arial" panose="020B0604020202020204" pitchFamily="34" charset="0"/>
            </a:rPr>
            <a:t>Business plan</a:t>
          </a:r>
          <a:br>
            <a:rPr lang="en-GB" sz="1400" b="0" u="none" kern="1200" noProof="0" dirty="0">
              <a:solidFill>
                <a:schemeClr val="tx1">
                  <a:lumMod val="50000"/>
                </a:schemeClr>
              </a:solidFill>
              <a:latin typeface="Arial" panose="020B0604020202020204" pitchFamily="34" charset="0"/>
              <a:cs typeface="Arial" panose="020B0604020202020204" pitchFamily="34" charset="0"/>
            </a:rPr>
          </a:br>
          <a:r>
            <a:rPr lang="en-GB" sz="1400" b="0" u="none" kern="1200" noProof="0" dirty="0">
              <a:solidFill>
                <a:schemeClr val="tx1">
                  <a:lumMod val="50000"/>
                </a:schemeClr>
              </a:solidFill>
              <a:latin typeface="Arial" panose="020B0604020202020204" pitchFamily="34" charset="0"/>
              <a:cs typeface="Arial" panose="020B0604020202020204" pitchFamily="34" charset="0"/>
            </a:rPr>
            <a:t>Organization chart </a:t>
          </a:r>
          <a:br>
            <a:rPr lang="en-GB" sz="1400" b="0" u="none" kern="1200" noProof="0" dirty="0">
              <a:solidFill>
                <a:schemeClr val="tx1">
                  <a:lumMod val="50000"/>
                </a:schemeClr>
              </a:solidFill>
              <a:latin typeface="Arial" panose="020B0604020202020204" pitchFamily="34" charset="0"/>
              <a:cs typeface="Arial" panose="020B0604020202020204" pitchFamily="34" charset="0"/>
            </a:rPr>
          </a:br>
          <a:r>
            <a:rPr lang="en-GB" sz="1400" b="0" u="none" kern="1200" noProof="0" dirty="0">
              <a:solidFill>
                <a:schemeClr val="tx1">
                  <a:lumMod val="50000"/>
                </a:schemeClr>
              </a:solidFill>
              <a:latin typeface="Arial" panose="020B0604020202020204" pitchFamily="34" charset="0"/>
              <a:cs typeface="Arial" panose="020B0604020202020204" pitchFamily="34" charset="0"/>
            </a:rPr>
            <a:t>Funding</a:t>
          </a:r>
          <a:br>
            <a:rPr lang="en-GB" sz="1400" b="0" u="none" kern="1200" noProof="0" dirty="0">
              <a:solidFill>
                <a:schemeClr val="tx1">
                  <a:lumMod val="50000"/>
                </a:schemeClr>
              </a:solidFill>
              <a:latin typeface="Arial" panose="020B0604020202020204" pitchFamily="34" charset="0"/>
              <a:cs typeface="Arial" panose="020B0604020202020204" pitchFamily="34" charset="0"/>
            </a:rPr>
          </a:br>
          <a:r>
            <a:rPr lang="en-GB" sz="1400" b="0" u="none" kern="1200" noProof="0" dirty="0">
              <a:solidFill>
                <a:schemeClr val="tx1">
                  <a:lumMod val="50000"/>
                </a:schemeClr>
              </a:solidFill>
              <a:latin typeface="Arial" panose="020B0604020202020204" pitchFamily="34" charset="0"/>
              <a:cs typeface="Arial" panose="020B0604020202020204" pitchFamily="34" charset="0"/>
            </a:rPr>
            <a:t>Technical Assistance</a:t>
          </a:r>
        </a:p>
      </dsp:txBody>
      <dsp:txXfrm>
        <a:off x="3211018" y="1814639"/>
        <a:ext cx="2426488" cy="1048341"/>
      </dsp:txXfrm>
    </dsp:sp>
    <dsp:sp modelId="{FB8D1F1C-FA05-4F63-A219-88D631188B91}">
      <dsp:nvSpPr>
        <dsp:cNvPr id="0" name=""/>
        <dsp:cNvSpPr/>
      </dsp:nvSpPr>
      <dsp:spPr>
        <a:xfrm>
          <a:off x="5868561" y="1227389"/>
          <a:ext cx="2491718" cy="43818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u="sng" kern="1200" noProof="0" dirty="0">
              <a:solidFill>
                <a:schemeClr val="bg1"/>
              </a:solidFill>
              <a:latin typeface="Arial" panose="020B0604020202020204" pitchFamily="34" charset="0"/>
              <a:cs typeface="Arial" panose="020B0604020202020204" pitchFamily="34" charset="0"/>
            </a:rPr>
            <a:t>CAPACITIES </a:t>
          </a:r>
        </a:p>
      </dsp:txBody>
      <dsp:txXfrm>
        <a:off x="5881395" y="1240223"/>
        <a:ext cx="2466050" cy="412515"/>
      </dsp:txXfrm>
    </dsp:sp>
    <dsp:sp modelId="{12FF7BDD-5B83-4A90-9B70-AC16357D7102}">
      <dsp:nvSpPr>
        <dsp:cNvPr id="0" name=""/>
        <dsp:cNvSpPr/>
      </dsp:nvSpPr>
      <dsp:spPr>
        <a:xfrm>
          <a:off x="5879425" y="1782024"/>
          <a:ext cx="2491718" cy="111357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0" u="none" kern="1200" noProof="0" dirty="0">
              <a:solidFill>
                <a:schemeClr val="tx1">
                  <a:lumMod val="50000"/>
                </a:schemeClr>
              </a:solidFill>
              <a:latin typeface="Arial" panose="020B0604020202020204" pitchFamily="34" charset="0"/>
              <a:cs typeface="Arial" panose="020B0604020202020204" pitchFamily="34" charset="0"/>
            </a:rPr>
            <a:t>Qualified staff</a:t>
          </a:r>
          <a:br>
            <a:rPr lang="en-GB" sz="1400" b="0" u="none" kern="1200" noProof="0" dirty="0">
              <a:solidFill>
                <a:schemeClr val="tx1">
                  <a:lumMod val="50000"/>
                </a:schemeClr>
              </a:solidFill>
              <a:latin typeface="Arial" panose="020B0604020202020204" pitchFamily="34" charset="0"/>
              <a:cs typeface="Arial" panose="020B0604020202020204" pitchFamily="34" charset="0"/>
            </a:rPr>
          </a:br>
          <a:r>
            <a:rPr lang="en-GB" sz="1400" b="0" u="none" kern="1200" noProof="0" dirty="0">
              <a:solidFill>
                <a:schemeClr val="tx1">
                  <a:lumMod val="50000"/>
                </a:schemeClr>
              </a:solidFill>
              <a:latin typeface="Arial" panose="020B0604020202020204" pitchFamily="34" charset="0"/>
              <a:cs typeface="Arial" panose="020B0604020202020204" pitchFamily="34" charset="0"/>
            </a:rPr>
            <a:t>Instruments &amp; tools</a:t>
          </a:r>
          <a:br>
            <a:rPr lang="en-GB" sz="1400" b="0" u="none" kern="1200" noProof="0" dirty="0">
              <a:solidFill>
                <a:schemeClr val="tx1">
                  <a:lumMod val="50000"/>
                </a:schemeClr>
              </a:solidFill>
              <a:latin typeface="Arial" panose="020B0604020202020204" pitchFamily="34" charset="0"/>
              <a:cs typeface="Arial" panose="020B0604020202020204" pitchFamily="34" charset="0"/>
            </a:rPr>
          </a:br>
          <a:r>
            <a:rPr lang="en-GB" sz="1400" b="0" u="none" kern="1200" noProof="0" dirty="0">
              <a:solidFill>
                <a:schemeClr val="tx1">
                  <a:lumMod val="50000"/>
                </a:schemeClr>
              </a:solidFill>
              <a:latin typeface="Arial" panose="020B0604020202020204" pitchFamily="34" charset="0"/>
              <a:cs typeface="Arial" panose="020B0604020202020204" pitchFamily="34" charset="0"/>
            </a:rPr>
            <a:t>Local network</a:t>
          </a:r>
          <a:br>
            <a:rPr lang="en-GB" sz="1400" b="0" u="none" kern="1200" noProof="0" dirty="0">
              <a:solidFill>
                <a:schemeClr val="tx1">
                  <a:lumMod val="50000"/>
                </a:schemeClr>
              </a:solidFill>
              <a:latin typeface="Arial" panose="020B0604020202020204" pitchFamily="34" charset="0"/>
              <a:cs typeface="Arial" panose="020B0604020202020204" pitchFamily="34" charset="0"/>
            </a:rPr>
          </a:br>
          <a:r>
            <a:rPr lang="en-GB" sz="1400" b="0" u="none" kern="1200" noProof="0" dirty="0">
              <a:solidFill>
                <a:schemeClr val="tx1">
                  <a:lumMod val="50000"/>
                </a:schemeClr>
              </a:solidFill>
              <a:latin typeface="Arial" panose="020B0604020202020204" pitchFamily="34" charset="0"/>
              <a:cs typeface="Arial" panose="020B0604020202020204" pitchFamily="34" charset="0"/>
            </a:rPr>
            <a:t>Twinning arrangements </a:t>
          </a:r>
        </a:p>
      </dsp:txBody>
      <dsp:txXfrm>
        <a:off x="5912040" y="1814639"/>
        <a:ext cx="2426488" cy="10483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D5395-1CCD-4C1A-B2DF-892E4C9E1CE4}">
      <dsp:nvSpPr>
        <dsp:cNvPr id="0" name=""/>
        <dsp:cNvSpPr/>
      </dsp:nvSpPr>
      <dsp:spPr>
        <a:xfrm>
          <a:off x="2129296" y="560373"/>
          <a:ext cx="431607" cy="91440"/>
        </a:xfrm>
        <a:custGeom>
          <a:avLst/>
          <a:gdLst/>
          <a:ahLst/>
          <a:cxnLst/>
          <a:rect l="0" t="0" r="0" b="0"/>
          <a:pathLst>
            <a:path>
              <a:moveTo>
                <a:pt x="0" y="45720"/>
              </a:moveTo>
              <a:lnTo>
                <a:pt x="431607" y="45720"/>
              </a:lnTo>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threePt" dir="t"/>
        </a:scene3d>
        <a:sp3d>
          <a:bevelT prst="convex"/>
        </a:sp3d>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US" sz="1600" b="1" kern="1200">
            <a:solidFill>
              <a:schemeClr val="tx1"/>
            </a:solidFill>
          </a:endParaRPr>
        </a:p>
      </dsp:txBody>
      <dsp:txXfrm>
        <a:off x="2333544" y="603780"/>
        <a:ext cx="23110" cy="4626"/>
      </dsp:txXfrm>
    </dsp:sp>
    <dsp:sp modelId="{65EA80F2-FE1A-4EED-99AE-10C8EA85CF66}">
      <dsp:nvSpPr>
        <dsp:cNvPr id="0" name=""/>
        <dsp:cNvSpPr/>
      </dsp:nvSpPr>
      <dsp:spPr>
        <a:xfrm>
          <a:off x="121499" y="3214"/>
          <a:ext cx="2009596" cy="1205757"/>
        </a:xfrm>
        <a:prstGeom prst="rect">
          <a:avLst/>
        </a:prstGeom>
        <a:solidFill>
          <a:schemeClr val="bg1">
            <a:lumMod val="85000"/>
          </a:schemeClr>
        </a:solidFill>
        <a:ln w="25400" cap="flat" cmpd="sng" algn="ctr">
          <a:solidFill>
            <a:schemeClr val="accent1">
              <a:shade val="80000"/>
              <a:hueOff val="0"/>
              <a:satOff val="0"/>
              <a:lumOff val="0"/>
              <a:alphaOff val="0"/>
            </a:schemeClr>
          </a:solidFill>
          <a:prstDash val="solid"/>
        </a:ln>
        <a:effectLst/>
        <a:scene3d>
          <a:camera prst="orthographicFront"/>
          <a:lightRig rig="threePt" dir="t"/>
        </a:scene3d>
        <a:sp3d>
          <a:bevelT prst="convex"/>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a:t>Identify EE opportunities</a:t>
          </a:r>
        </a:p>
      </dsp:txBody>
      <dsp:txXfrm>
        <a:off x="121499" y="3214"/>
        <a:ext cx="2009596" cy="1205757"/>
      </dsp:txXfrm>
    </dsp:sp>
    <dsp:sp modelId="{551D08AC-D3DE-4165-B391-60B4BB275496}">
      <dsp:nvSpPr>
        <dsp:cNvPr id="0" name=""/>
        <dsp:cNvSpPr/>
      </dsp:nvSpPr>
      <dsp:spPr>
        <a:xfrm>
          <a:off x="1126298" y="1207172"/>
          <a:ext cx="2471803" cy="431607"/>
        </a:xfrm>
        <a:custGeom>
          <a:avLst/>
          <a:gdLst/>
          <a:ahLst/>
          <a:cxnLst/>
          <a:rect l="0" t="0" r="0" b="0"/>
          <a:pathLst>
            <a:path>
              <a:moveTo>
                <a:pt x="2471803" y="0"/>
              </a:moveTo>
              <a:lnTo>
                <a:pt x="2471803" y="232903"/>
              </a:lnTo>
              <a:lnTo>
                <a:pt x="0" y="232903"/>
              </a:lnTo>
              <a:lnTo>
                <a:pt x="0" y="431607"/>
              </a:lnTo>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threePt" dir="t"/>
        </a:scene3d>
        <a:sp3d>
          <a:bevelT prst="convex"/>
        </a:sp3d>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US" sz="1600" b="1" kern="1200">
            <a:solidFill>
              <a:schemeClr val="tx1"/>
            </a:solidFill>
          </a:endParaRPr>
        </a:p>
      </dsp:txBody>
      <dsp:txXfrm>
        <a:off x="2299333" y="1420663"/>
        <a:ext cx="125732" cy="4626"/>
      </dsp:txXfrm>
    </dsp:sp>
    <dsp:sp modelId="{B7D90CC3-B015-4763-9BE3-257C8ACD84F0}">
      <dsp:nvSpPr>
        <dsp:cNvPr id="0" name=""/>
        <dsp:cNvSpPr/>
      </dsp:nvSpPr>
      <dsp:spPr>
        <a:xfrm>
          <a:off x="2593303" y="3214"/>
          <a:ext cx="2009596" cy="1205757"/>
        </a:xfrm>
        <a:prstGeom prst="rect">
          <a:avLst/>
        </a:prstGeom>
        <a:solidFill>
          <a:schemeClr val="bg1">
            <a:lumMod val="85000"/>
          </a:schemeClr>
        </a:solidFill>
        <a:ln w="25400" cap="flat" cmpd="sng" algn="ctr">
          <a:solidFill>
            <a:schemeClr val="accent1">
              <a:shade val="80000"/>
              <a:hueOff val="0"/>
              <a:satOff val="0"/>
              <a:lumOff val="0"/>
              <a:alphaOff val="0"/>
            </a:schemeClr>
          </a:solidFill>
          <a:prstDash val="solid"/>
        </a:ln>
        <a:effectLst/>
        <a:scene3d>
          <a:camera prst="orthographicFront"/>
          <a:lightRig rig="threePt" dir="t"/>
        </a:scene3d>
        <a:sp3d>
          <a:bevelT prst="convex"/>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a:t>Identify available energy efficiency financing options</a:t>
          </a:r>
        </a:p>
      </dsp:txBody>
      <dsp:txXfrm>
        <a:off x="2593303" y="3214"/>
        <a:ext cx="2009596" cy="1205757"/>
      </dsp:txXfrm>
    </dsp:sp>
    <dsp:sp modelId="{2AD009DA-41D2-435F-8A6D-995FE30E4F3B}">
      <dsp:nvSpPr>
        <dsp:cNvPr id="0" name=""/>
        <dsp:cNvSpPr/>
      </dsp:nvSpPr>
      <dsp:spPr>
        <a:xfrm>
          <a:off x="2129296" y="2228339"/>
          <a:ext cx="431607" cy="91440"/>
        </a:xfrm>
        <a:custGeom>
          <a:avLst/>
          <a:gdLst/>
          <a:ahLst/>
          <a:cxnLst/>
          <a:rect l="0" t="0" r="0" b="0"/>
          <a:pathLst>
            <a:path>
              <a:moveTo>
                <a:pt x="0" y="45720"/>
              </a:moveTo>
              <a:lnTo>
                <a:pt x="431607" y="45720"/>
              </a:lnTo>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threePt" dir="t"/>
        </a:scene3d>
        <a:sp3d>
          <a:bevelT prst="convex"/>
        </a:sp3d>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US" sz="1600" b="1" kern="1200">
            <a:solidFill>
              <a:schemeClr val="tx1"/>
            </a:solidFill>
          </a:endParaRPr>
        </a:p>
      </dsp:txBody>
      <dsp:txXfrm>
        <a:off x="2333544" y="2271745"/>
        <a:ext cx="23110" cy="4626"/>
      </dsp:txXfrm>
    </dsp:sp>
    <dsp:sp modelId="{02AFC0F6-0D43-41EF-AA96-31E16F41F83F}">
      <dsp:nvSpPr>
        <dsp:cNvPr id="0" name=""/>
        <dsp:cNvSpPr/>
      </dsp:nvSpPr>
      <dsp:spPr>
        <a:xfrm>
          <a:off x="121499" y="1671180"/>
          <a:ext cx="2009596" cy="1205757"/>
        </a:xfrm>
        <a:prstGeom prst="rect">
          <a:avLst/>
        </a:prstGeom>
        <a:solidFill>
          <a:schemeClr val="bg1">
            <a:lumMod val="85000"/>
          </a:schemeClr>
        </a:solidFill>
        <a:ln w="25400" cap="flat" cmpd="sng" algn="ctr">
          <a:solidFill>
            <a:schemeClr val="accent1">
              <a:shade val="80000"/>
              <a:hueOff val="0"/>
              <a:satOff val="0"/>
              <a:lumOff val="0"/>
              <a:alphaOff val="0"/>
            </a:schemeClr>
          </a:solidFill>
          <a:prstDash val="solid"/>
        </a:ln>
        <a:effectLst/>
        <a:scene3d>
          <a:camera prst="orthographicFront"/>
          <a:lightRig rig="threePt" dir="t"/>
        </a:scene3d>
        <a:sp3d>
          <a:bevelT prst="convex"/>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a:t>Analyze the specific requirements of possible financiers</a:t>
          </a:r>
        </a:p>
      </dsp:txBody>
      <dsp:txXfrm>
        <a:off x="121499" y="1671180"/>
        <a:ext cx="2009596" cy="1205757"/>
      </dsp:txXfrm>
    </dsp:sp>
    <dsp:sp modelId="{2535C525-0CA1-4C59-9680-EEBE2AE2B38E}">
      <dsp:nvSpPr>
        <dsp:cNvPr id="0" name=""/>
        <dsp:cNvSpPr/>
      </dsp:nvSpPr>
      <dsp:spPr>
        <a:xfrm>
          <a:off x="1126298" y="2875137"/>
          <a:ext cx="2471803" cy="431607"/>
        </a:xfrm>
        <a:custGeom>
          <a:avLst/>
          <a:gdLst/>
          <a:ahLst/>
          <a:cxnLst/>
          <a:rect l="0" t="0" r="0" b="0"/>
          <a:pathLst>
            <a:path>
              <a:moveTo>
                <a:pt x="2471803" y="0"/>
              </a:moveTo>
              <a:lnTo>
                <a:pt x="2471803" y="232903"/>
              </a:lnTo>
              <a:lnTo>
                <a:pt x="0" y="232903"/>
              </a:lnTo>
              <a:lnTo>
                <a:pt x="0" y="431607"/>
              </a:lnTo>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threePt" dir="t"/>
        </a:scene3d>
        <a:sp3d>
          <a:bevelT prst="convex"/>
        </a:sp3d>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US" sz="1600" b="1" kern="1200">
            <a:solidFill>
              <a:schemeClr val="tx1"/>
            </a:solidFill>
          </a:endParaRPr>
        </a:p>
      </dsp:txBody>
      <dsp:txXfrm>
        <a:off x="2299333" y="3088628"/>
        <a:ext cx="125732" cy="4626"/>
      </dsp:txXfrm>
    </dsp:sp>
    <dsp:sp modelId="{FE547247-F64C-4438-A02F-B367D514EB59}">
      <dsp:nvSpPr>
        <dsp:cNvPr id="0" name=""/>
        <dsp:cNvSpPr/>
      </dsp:nvSpPr>
      <dsp:spPr>
        <a:xfrm>
          <a:off x="2593303" y="1671180"/>
          <a:ext cx="2009596" cy="1205757"/>
        </a:xfrm>
        <a:prstGeom prst="rect">
          <a:avLst/>
        </a:prstGeom>
        <a:solidFill>
          <a:schemeClr val="bg1">
            <a:lumMod val="85000"/>
          </a:schemeClr>
        </a:solidFill>
        <a:ln w="25400" cap="flat" cmpd="sng" algn="ctr">
          <a:solidFill>
            <a:schemeClr val="accent1">
              <a:shade val="80000"/>
              <a:hueOff val="0"/>
              <a:satOff val="0"/>
              <a:lumOff val="0"/>
              <a:alphaOff val="0"/>
            </a:schemeClr>
          </a:solidFill>
          <a:prstDash val="solid"/>
        </a:ln>
        <a:effectLst/>
        <a:scene3d>
          <a:camera prst="orthographicFront"/>
          <a:lightRig rig="threePt" dir="t"/>
        </a:scene3d>
        <a:sp3d>
          <a:bevelT prst="convex"/>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a:t>Assess the ability of potential projects to meet these requirements</a:t>
          </a:r>
        </a:p>
      </dsp:txBody>
      <dsp:txXfrm>
        <a:off x="2593303" y="1671180"/>
        <a:ext cx="2009596" cy="1205757"/>
      </dsp:txXfrm>
    </dsp:sp>
    <dsp:sp modelId="{3D3F1D97-CAAE-42FC-A026-09D3A4B39375}">
      <dsp:nvSpPr>
        <dsp:cNvPr id="0" name=""/>
        <dsp:cNvSpPr/>
      </dsp:nvSpPr>
      <dsp:spPr>
        <a:xfrm>
          <a:off x="2129296" y="3896304"/>
          <a:ext cx="431607" cy="91440"/>
        </a:xfrm>
        <a:custGeom>
          <a:avLst/>
          <a:gdLst/>
          <a:ahLst/>
          <a:cxnLst/>
          <a:rect l="0" t="0" r="0" b="0"/>
          <a:pathLst>
            <a:path>
              <a:moveTo>
                <a:pt x="0" y="45720"/>
              </a:moveTo>
              <a:lnTo>
                <a:pt x="431607" y="45720"/>
              </a:lnTo>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threePt" dir="t"/>
        </a:scene3d>
        <a:sp3d>
          <a:bevelT prst="convex"/>
        </a:sp3d>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US" sz="1600" b="1" kern="1200">
            <a:solidFill>
              <a:schemeClr val="tx1"/>
            </a:solidFill>
          </a:endParaRPr>
        </a:p>
      </dsp:txBody>
      <dsp:txXfrm>
        <a:off x="2333544" y="3939710"/>
        <a:ext cx="23110" cy="4626"/>
      </dsp:txXfrm>
    </dsp:sp>
    <dsp:sp modelId="{1A1BC90B-D727-4EED-AFB1-536A06E17557}">
      <dsp:nvSpPr>
        <dsp:cNvPr id="0" name=""/>
        <dsp:cNvSpPr/>
      </dsp:nvSpPr>
      <dsp:spPr>
        <a:xfrm>
          <a:off x="121499" y="3339145"/>
          <a:ext cx="2009596" cy="1205757"/>
        </a:xfrm>
        <a:prstGeom prst="rect">
          <a:avLst/>
        </a:prstGeom>
        <a:solidFill>
          <a:schemeClr val="bg1">
            <a:lumMod val="85000"/>
          </a:schemeClr>
        </a:solidFill>
        <a:ln w="25400" cap="flat" cmpd="sng" algn="ctr">
          <a:solidFill>
            <a:schemeClr val="accent1">
              <a:shade val="80000"/>
              <a:hueOff val="0"/>
              <a:satOff val="0"/>
              <a:lumOff val="0"/>
              <a:alphaOff val="0"/>
            </a:schemeClr>
          </a:solidFill>
          <a:prstDash val="solid"/>
        </a:ln>
        <a:effectLst/>
        <a:scene3d>
          <a:camera prst="orthographicFront"/>
          <a:lightRig rig="threePt" dir="t"/>
        </a:scene3d>
        <a:sp3d>
          <a:bevelT prst="convex"/>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a:t>Design the project and financing application to meet the above requirements</a:t>
          </a:r>
        </a:p>
      </dsp:txBody>
      <dsp:txXfrm>
        <a:off x="121499" y="3339145"/>
        <a:ext cx="2009596" cy="1205757"/>
      </dsp:txXfrm>
    </dsp:sp>
    <dsp:sp modelId="{68771A9A-A89D-4345-997E-10D2280EC4D4}">
      <dsp:nvSpPr>
        <dsp:cNvPr id="0" name=""/>
        <dsp:cNvSpPr/>
      </dsp:nvSpPr>
      <dsp:spPr>
        <a:xfrm>
          <a:off x="2593303" y="3339145"/>
          <a:ext cx="2009596" cy="1205757"/>
        </a:xfrm>
        <a:prstGeom prst="rect">
          <a:avLst/>
        </a:prstGeom>
        <a:solidFill>
          <a:schemeClr val="bg1">
            <a:lumMod val="85000"/>
          </a:schemeClr>
        </a:solidFill>
        <a:ln w="25400" cap="flat" cmpd="sng" algn="ctr">
          <a:solidFill>
            <a:schemeClr val="accent1">
              <a:shade val="80000"/>
              <a:hueOff val="0"/>
              <a:satOff val="0"/>
              <a:lumOff val="0"/>
              <a:alphaOff val="0"/>
            </a:schemeClr>
          </a:solidFill>
          <a:prstDash val="solid"/>
        </a:ln>
        <a:effectLst/>
        <a:scene3d>
          <a:camera prst="orthographicFront"/>
          <a:lightRig rig="threePt" dir="t"/>
        </a:scene3d>
        <a:sp3d>
          <a:bevelT prst="convex"/>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a:t>Apply for financing</a:t>
          </a:r>
        </a:p>
      </dsp:txBody>
      <dsp:txXfrm>
        <a:off x="2593303" y="3339145"/>
        <a:ext cx="2009596" cy="120575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3000F3-31E2-4F27-A0A2-53B1BBF0BB61}">
      <dsp:nvSpPr>
        <dsp:cNvPr id="0" name=""/>
        <dsp:cNvSpPr/>
      </dsp:nvSpPr>
      <dsp:spPr>
        <a:xfrm>
          <a:off x="2468" y="0"/>
          <a:ext cx="3007142" cy="775319"/>
        </a:xfrm>
        <a:prstGeom prst="chevron">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rgbClr val="2B1DE3"/>
              </a:solidFill>
              <a:latin typeface="Calibri" panose="020F0502020204030204" pitchFamily="34" charset="0"/>
            </a:rPr>
            <a:t>Sector </a:t>
          </a:r>
        </a:p>
        <a:p>
          <a:pPr marL="0" lvl="0" indent="0" algn="ctr" defTabSz="800100">
            <a:lnSpc>
              <a:spcPct val="90000"/>
            </a:lnSpc>
            <a:spcBef>
              <a:spcPct val="0"/>
            </a:spcBef>
            <a:spcAft>
              <a:spcPct val="35000"/>
            </a:spcAft>
            <a:buNone/>
          </a:pPr>
          <a:r>
            <a:rPr lang="en-GB" sz="1800" b="1" kern="1200" dirty="0">
              <a:solidFill>
                <a:srgbClr val="2B1DE3"/>
              </a:solidFill>
              <a:latin typeface="Calibri" panose="020F0502020204030204" pitchFamily="34" charset="0"/>
            </a:rPr>
            <a:t>Assessment</a:t>
          </a:r>
        </a:p>
      </dsp:txBody>
      <dsp:txXfrm>
        <a:off x="390128" y="0"/>
        <a:ext cx="2231823" cy="775319"/>
      </dsp:txXfrm>
    </dsp:sp>
    <dsp:sp modelId="{7F117388-B29E-49B7-9015-BF83F22E79D9}">
      <dsp:nvSpPr>
        <dsp:cNvPr id="0" name=""/>
        <dsp:cNvSpPr/>
      </dsp:nvSpPr>
      <dsp:spPr>
        <a:xfrm>
          <a:off x="2708896" y="0"/>
          <a:ext cx="3007142" cy="775319"/>
        </a:xfrm>
        <a:prstGeom prst="chevron">
          <a:avLst/>
        </a:prstGeom>
        <a:solidFill>
          <a:schemeClr val="accent4">
            <a:hueOff val="3392747"/>
            <a:satOff val="5009"/>
            <a:lumOff val="-29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rgbClr val="2B1DE3"/>
              </a:solidFill>
              <a:latin typeface="Calibri" panose="020F0502020204030204" pitchFamily="34" charset="0"/>
            </a:rPr>
            <a:t>Energy Efficiency Recommendations</a:t>
          </a:r>
        </a:p>
      </dsp:txBody>
      <dsp:txXfrm>
        <a:off x="3096556" y="0"/>
        <a:ext cx="2231823" cy="775319"/>
      </dsp:txXfrm>
    </dsp:sp>
    <dsp:sp modelId="{1266E454-9EB8-44C2-802E-FB45569E20B9}">
      <dsp:nvSpPr>
        <dsp:cNvPr id="0" name=""/>
        <dsp:cNvSpPr/>
      </dsp:nvSpPr>
      <dsp:spPr>
        <a:xfrm>
          <a:off x="5415325" y="0"/>
          <a:ext cx="3007142" cy="775319"/>
        </a:xfrm>
        <a:prstGeom prst="chevron">
          <a:avLst/>
        </a:prstGeom>
        <a:solidFill>
          <a:schemeClr val="accent4">
            <a:hueOff val="6785494"/>
            <a:satOff val="10019"/>
            <a:lumOff val="-58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rgbClr val="2B1DE3"/>
              </a:solidFill>
              <a:latin typeface="Calibri" panose="020F0502020204030204" pitchFamily="34" charset="0"/>
            </a:rPr>
            <a:t>Intervention </a:t>
          </a:r>
        </a:p>
        <a:p>
          <a:pPr marL="0" lvl="0" indent="0" algn="ctr" defTabSz="800100">
            <a:lnSpc>
              <a:spcPct val="90000"/>
            </a:lnSpc>
            <a:spcBef>
              <a:spcPct val="0"/>
            </a:spcBef>
            <a:spcAft>
              <a:spcPct val="35000"/>
            </a:spcAft>
            <a:buNone/>
          </a:pPr>
          <a:r>
            <a:rPr lang="en-GB" sz="1800" b="1" kern="1200" dirty="0">
              <a:solidFill>
                <a:srgbClr val="2B1DE3"/>
              </a:solidFill>
              <a:latin typeface="Calibri" panose="020F0502020204030204" pitchFamily="34" charset="0"/>
            </a:rPr>
            <a:t>Models</a:t>
          </a:r>
        </a:p>
      </dsp:txBody>
      <dsp:txXfrm>
        <a:off x="5802985" y="0"/>
        <a:ext cx="2231823" cy="77531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3E89575-45D0-48C5-950A-2246B0CBE4B4}" type="datetimeFigureOut">
              <a:rPr lang="en-US" smtClean="0"/>
              <a:pPr/>
              <a:t>1/5/2018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5A56CD3-07B9-4404-B880-8426D520A72A}" type="slidenum">
              <a:rPr lang="en-US" smtClean="0"/>
              <a:pPr/>
              <a:t>‹#›</a:t>
            </a:fld>
            <a:endParaRPr lang="en-US"/>
          </a:p>
        </p:txBody>
      </p:sp>
    </p:spTree>
    <p:extLst>
      <p:ext uri="{BB962C8B-B14F-4D97-AF65-F5344CB8AC3E}">
        <p14:creationId xmlns:p14="http://schemas.microsoft.com/office/powerpoint/2010/main" val="4144796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51D6C1BB-733E-44DF-9231-6A3B6A5956E3}" type="datetimeFigureOut">
              <a:rPr lang="en-US" smtClean="0"/>
              <a:t>1/5/2018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A53E9D0C-65B3-4509-A8DC-16801B0EB0F1}" type="slidenum">
              <a:rPr lang="en-US" smtClean="0"/>
              <a:t>‹#›</a:t>
            </a:fld>
            <a:endParaRPr lang="en-US"/>
          </a:p>
        </p:txBody>
      </p:sp>
    </p:spTree>
    <p:extLst>
      <p:ext uri="{BB962C8B-B14F-4D97-AF65-F5344CB8AC3E}">
        <p14:creationId xmlns:p14="http://schemas.microsoft.com/office/powerpoint/2010/main" val="2027711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D36F9E-691C-41DC-A994-727FE92C5DD9}" type="slidenum">
              <a:rPr lang="uk-UA" smtClean="0"/>
              <a:t>1</a:t>
            </a:fld>
            <a:endParaRPr lang="uk-UA"/>
          </a:p>
        </p:txBody>
      </p:sp>
    </p:spTree>
    <p:extLst>
      <p:ext uri="{BB962C8B-B14F-4D97-AF65-F5344CB8AC3E}">
        <p14:creationId xmlns:p14="http://schemas.microsoft.com/office/powerpoint/2010/main" val="365481531"/>
      </p:ext>
    </p:extLst>
  </p:cSld>
  <p:clrMapOvr>
    <a:masterClrMapping/>
  </p:clrMapOvr>
</p:notes>
</file>

<file path=ppt/slideLayouts/_rels/slideLayout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0.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1.jpeg"/><Relationship Id="rId7"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0.jpeg"/><Relationship Id="rId4" Type="http://schemas.openxmlformats.org/officeDocument/2006/relationships/image" Target="../media/image5.jpeg"/><Relationship Id="rId9" Type="http://schemas.microsoft.com/office/2007/relationships/hdphoto" Target="../media/hdphoto1.wdp"/></Relationships>
</file>

<file path=ppt/slideLayouts/_rels/slideLayout1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3.jpeg"/><Relationship Id="rId7" Type="http://schemas.openxmlformats.org/officeDocument/2006/relationships/image" Target="../media/image9.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7.jpe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81400" y="1295400"/>
            <a:ext cx="5105400" cy="1408176"/>
          </a:xfrm>
        </p:spPr>
        <p:txBody>
          <a:bodyPr anchor="b">
            <a:normAutofit/>
          </a:bodyPr>
          <a:lstStyle>
            <a:lvl1pPr marL="0" indent="0" algn="r">
              <a:buNone/>
              <a:defRPr sz="2200" b="0" cap="small" baseline="0">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 name="Title 1"/>
          <p:cNvSpPr>
            <a:spLocks noGrp="1"/>
          </p:cNvSpPr>
          <p:nvPr>
            <p:ph type="ctrTitle" hasCustomPrompt="1"/>
          </p:nvPr>
        </p:nvSpPr>
        <p:spPr>
          <a:xfrm>
            <a:off x="228600" y="3322320"/>
            <a:ext cx="7391400" cy="1676400"/>
          </a:xfrm>
        </p:spPr>
        <p:txBody>
          <a:bodyPr/>
          <a:lstStyle>
            <a:lvl1pPr>
              <a:defRPr sz="4000"/>
            </a:lvl1pPr>
          </a:lstStyle>
          <a:p>
            <a:r>
              <a:rPr lang="en-US" dirty="0"/>
              <a:t>CLICK TO EDIT MASTER TITLE STYLE</a:t>
            </a:r>
          </a:p>
        </p:txBody>
      </p:sp>
      <p:sp>
        <p:nvSpPr>
          <p:cNvPr id="7" name="Rectangle 6"/>
          <p:cNvSpPr/>
          <p:nvPr userDrawn="1"/>
        </p:nvSpPr>
        <p:spPr>
          <a:xfrm>
            <a:off x="7696200" y="2819400"/>
            <a:ext cx="1327785" cy="22098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8755230" y="2469776"/>
            <a:ext cx="268755" cy="1524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pic>
        <p:nvPicPr>
          <p:cNvPr id="14"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6657975" y="236575"/>
            <a:ext cx="2486025" cy="822169"/>
          </a:xfrm>
          <a:prstGeom prst="rect">
            <a:avLst/>
          </a:prstGeom>
          <a:noFill/>
          <a:ln w="9525">
            <a:noFill/>
            <a:miter lim="800000"/>
            <a:headEnd/>
            <a:tailEnd/>
          </a:ln>
        </p:spPr>
      </p:pic>
      <p:sp>
        <p:nvSpPr>
          <p:cNvPr id="15" name="Picture Placeholder 14"/>
          <p:cNvSpPr>
            <a:spLocks noGrp="1"/>
          </p:cNvSpPr>
          <p:nvPr>
            <p:ph type="pic" sz="quarter" idx="10" hasCustomPrompt="1"/>
          </p:nvPr>
        </p:nvSpPr>
        <p:spPr>
          <a:xfrm>
            <a:off x="228600" y="304800"/>
            <a:ext cx="3276600" cy="2895600"/>
          </a:xfrm>
        </p:spPr>
        <p:txBody>
          <a:bodyPr/>
          <a:lstStyle>
            <a:lvl1pPr>
              <a:buNone/>
              <a:defRPr baseline="0"/>
            </a:lvl1pPr>
          </a:lstStyle>
          <a:p>
            <a:r>
              <a:rPr lang="en-US" dirty="0"/>
              <a:t>Optional | content-specific image</a:t>
            </a:r>
          </a:p>
        </p:txBody>
      </p:sp>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72200" y="439102"/>
            <a:ext cx="457200" cy="464820"/>
          </a:xfrm>
          <a:prstGeom prst="rect">
            <a:avLst/>
          </a:prstGeom>
        </p:spPr>
      </p:pic>
      <p:grpSp>
        <p:nvGrpSpPr>
          <p:cNvPr id="13" name="Group 12"/>
          <p:cNvGrpSpPr/>
          <p:nvPr userDrawn="1"/>
        </p:nvGrpSpPr>
        <p:grpSpPr>
          <a:xfrm>
            <a:off x="121130" y="5105399"/>
            <a:ext cx="8902855" cy="1622144"/>
            <a:chOff x="121130" y="5105399"/>
            <a:chExt cx="8902855" cy="1622144"/>
          </a:xfrm>
        </p:grpSpPr>
        <p:pic>
          <p:nvPicPr>
            <p:cNvPr id="6" name="Picture 5"/>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3719854" y="5105399"/>
              <a:ext cx="1737360" cy="1618487"/>
            </a:xfrm>
            <a:prstGeom prst="rect">
              <a:avLst/>
            </a:prstGeom>
          </p:spPr>
        </p:pic>
        <p:pic>
          <p:nvPicPr>
            <p:cNvPr id="11" name="Picture 10"/>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21130" y="5105400"/>
              <a:ext cx="1737360" cy="1622143"/>
            </a:xfrm>
            <a:prstGeom prst="rect">
              <a:avLst/>
            </a:prstGeom>
          </p:spPr>
        </p:pic>
        <p:pic>
          <p:nvPicPr>
            <p:cNvPr id="9" name="Picture 8"/>
            <p:cNvPicPr preferRelativeResize="0">
              <a:picLocks/>
            </p:cNvPicPr>
            <p:nvPr userDrawn="1"/>
          </p:nvPicPr>
          <p:blipFill>
            <a:blip r:embed="rId6" cstate="email">
              <a:extLst>
                <a:ext uri="{28A0092B-C50C-407E-A947-70E740481C1C}">
                  <a14:useLocalDpi xmlns:a14="http://schemas.microsoft.com/office/drawing/2010/main"/>
                </a:ext>
              </a:extLst>
            </a:blip>
            <a:stretch>
              <a:fillRect/>
            </a:stretch>
          </p:blipFill>
          <p:spPr>
            <a:xfrm>
              <a:off x="1920240" y="5105399"/>
              <a:ext cx="1737360" cy="1618487"/>
            </a:xfrm>
            <a:prstGeom prst="rect">
              <a:avLst/>
            </a:prstGeom>
            <a:ln>
              <a:noFill/>
            </a:ln>
          </p:spPr>
        </p:pic>
        <p:pic>
          <p:nvPicPr>
            <p:cNvPr id="5" name="Picture 4"/>
            <p:cNvPicPr>
              <a:picLocks/>
            </p:cNvPicPr>
            <p:nvPr userDrawn="1"/>
          </p:nvPicPr>
          <p:blipFill>
            <a:blip r:embed="rId7" cstate="email">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a:ext>
              </a:extLst>
            </a:blip>
            <a:stretch>
              <a:fillRect/>
            </a:stretch>
          </p:blipFill>
          <p:spPr>
            <a:xfrm>
              <a:off x="5501640" y="5105399"/>
              <a:ext cx="1737360" cy="1618487"/>
            </a:xfrm>
            <a:prstGeom prst="rect">
              <a:avLst/>
            </a:prstGeom>
          </p:spPr>
        </p:pic>
        <p:pic>
          <p:nvPicPr>
            <p:cNvPr id="17" name="Picture 16"/>
            <p:cNvPicPr>
              <a:picLocks/>
            </p:cNvPicPr>
            <p:nvPr userDrawn="1"/>
          </p:nvPicPr>
          <p:blipFill>
            <a:blip r:embed="rId9" cstate="email">
              <a:extLst>
                <a:ext uri="{28A0092B-C50C-407E-A947-70E740481C1C}">
                  <a14:useLocalDpi xmlns:a14="http://schemas.microsoft.com/office/drawing/2010/main"/>
                </a:ext>
              </a:extLst>
            </a:blip>
            <a:stretch>
              <a:fillRect/>
            </a:stretch>
          </p:blipFill>
          <p:spPr>
            <a:xfrm>
              <a:off x="7286625" y="5105400"/>
              <a:ext cx="1737360" cy="1618485"/>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26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defRPr sz="900"/>
            </a:lvl1pPr>
          </a:lstStyle>
          <a:p>
            <a:fld id="{753058D8-ACC7-4FEB-ABC5-0646F0D4E675}" type="datetime1">
              <a:rPr lang="en-US" smtClean="0"/>
              <a:pPr/>
              <a:t>1/5/2018</a:t>
            </a:fld>
            <a:endParaRPr lang="en-US" dirty="0"/>
          </a:p>
        </p:txBody>
      </p:sp>
      <p:sp>
        <p:nvSpPr>
          <p:cNvPr id="6" name="Footer Placeholder 5"/>
          <p:cNvSpPr>
            <a:spLocks noGrp="1"/>
          </p:cNvSpPr>
          <p:nvPr>
            <p:ph type="ftr" sz="quarter" idx="11"/>
          </p:nvPr>
        </p:nvSpPr>
        <p:spPr/>
        <p:txBody>
          <a:bodyPr/>
          <a:lstStyle>
            <a:lvl1pPr>
              <a:defRPr sz="900"/>
            </a:lvl1pPr>
          </a:lstStyle>
          <a:p>
            <a:endParaRPr lang="en-US" dirty="0"/>
          </a:p>
        </p:txBody>
      </p:sp>
      <p:sp>
        <p:nvSpPr>
          <p:cNvPr id="7" name="Slide Number Placeholder 6"/>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Rectangle 8"/>
          <p:cNvSpPr/>
          <p:nvPr userDrawn="1"/>
        </p:nvSpPr>
        <p:spPr>
          <a:xfrm>
            <a:off x="0" y="533400"/>
            <a:ext cx="9144000" cy="42672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solidFill>
                  <a:schemeClr val="accent3"/>
                </a:solidFill>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defRPr sz="900"/>
            </a:lvl1pPr>
          </a:lstStyle>
          <a:p>
            <a:fld id="{E6B3B90C-24D7-4762-8FAF-C2B7851C0936}" type="datetime1">
              <a:rPr lang="en-US" smtClean="0"/>
              <a:pPr/>
              <a:t>1/5/2018</a:t>
            </a:fld>
            <a:endParaRPr lang="en-US" dirty="0"/>
          </a:p>
        </p:txBody>
      </p:sp>
      <p:sp>
        <p:nvSpPr>
          <p:cNvPr id="6" name="Footer Placeholder 5"/>
          <p:cNvSpPr>
            <a:spLocks noGrp="1"/>
          </p:cNvSpPr>
          <p:nvPr>
            <p:ph type="ftr" sz="quarter" idx="11"/>
          </p:nvPr>
        </p:nvSpPr>
        <p:spPr/>
        <p:txBody>
          <a:bodyPr/>
          <a:lstStyle>
            <a:lvl1pPr>
              <a:defRPr sz="900"/>
            </a:lvl1pPr>
          </a:lstStyle>
          <a:p>
            <a:endParaRPr lang="en-US" dirty="0"/>
          </a:p>
        </p:txBody>
      </p:sp>
      <p:sp>
        <p:nvSpPr>
          <p:cNvPr id="7" name="Slide Number Placeholder 6"/>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581400" y="1295400"/>
            <a:ext cx="5105400" cy="1408176"/>
          </a:xfrm>
        </p:spPr>
        <p:txBody>
          <a:bodyPr anchor="b">
            <a:normAutofit/>
          </a:bodyPr>
          <a:lstStyle>
            <a:lvl1pPr marL="0" indent="0" algn="r">
              <a:buNone/>
              <a:defRPr sz="2200" b="0" cap="small" baseline="0">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Contact Information</a:t>
            </a:r>
          </a:p>
        </p:txBody>
      </p:sp>
      <p:sp>
        <p:nvSpPr>
          <p:cNvPr id="7" name="Rectangle 6"/>
          <p:cNvSpPr/>
          <p:nvPr userDrawn="1"/>
        </p:nvSpPr>
        <p:spPr>
          <a:xfrm>
            <a:off x="7696200" y="2810256"/>
            <a:ext cx="1347850" cy="2209800"/>
          </a:xfrm>
          <a:prstGeom prst="rect">
            <a:avLst/>
          </a:prstGeom>
          <a:solidFill>
            <a:schemeClr val="accent4">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8755230" y="2469776"/>
            <a:ext cx="304800" cy="1524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pic>
        <p:nvPicPr>
          <p:cNvPr id="14"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6657975" y="260428"/>
            <a:ext cx="2486025" cy="822169"/>
          </a:xfrm>
          <a:prstGeom prst="rect">
            <a:avLst/>
          </a:prstGeom>
          <a:noFill/>
          <a:ln w="9525">
            <a:noFill/>
            <a:miter lim="800000"/>
            <a:headEnd/>
            <a:tailEnd/>
          </a:ln>
        </p:spPr>
      </p:pic>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768" y="2771775"/>
            <a:ext cx="7613717" cy="2296266"/>
          </a:xfrm>
          <a:prstGeom prst="rect">
            <a:avLst/>
          </a:prstGeom>
        </p:spPr>
      </p:pic>
      <p:sp>
        <p:nvSpPr>
          <p:cNvPr id="16" name="TextBox 15"/>
          <p:cNvSpPr txBox="1"/>
          <p:nvPr userDrawn="1"/>
        </p:nvSpPr>
        <p:spPr>
          <a:xfrm>
            <a:off x="304800" y="3505200"/>
            <a:ext cx="7010400" cy="769441"/>
          </a:xfrm>
          <a:prstGeom prst="rect">
            <a:avLst/>
          </a:prstGeom>
          <a:noFill/>
        </p:spPr>
        <p:txBody>
          <a:bodyPr wrap="square" rtlCol="0">
            <a:spAutoFit/>
          </a:bodyPr>
          <a:lstStyle/>
          <a:p>
            <a:pPr algn="ctr"/>
            <a:r>
              <a:rPr lang="en-US" sz="4400" dirty="0">
                <a:solidFill>
                  <a:srgbClr val="FFCC00"/>
                </a:solidFill>
              </a:rPr>
              <a:t>Thank</a:t>
            </a:r>
            <a:r>
              <a:rPr lang="en-US" sz="4400" baseline="0" dirty="0">
                <a:solidFill>
                  <a:srgbClr val="FFCC00"/>
                </a:solidFill>
              </a:rPr>
              <a:t> You.</a:t>
            </a:r>
            <a:endParaRPr lang="en-US" sz="4400" dirty="0">
              <a:solidFill>
                <a:srgbClr val="FFCC00"/>
              </a:solidFill>
            </a:endParaRPr>
          </a:p>
        </p:txBody>
      </p:sp>
      <p:sp>
        <p:nvSpPr>
          <p:cNvPr id="17" name="TextBox 16"/>
          <p:cNvSpPr txBox="1"/>
          <p:nvPr userDrawn="1"/>
        </p:nvSpPr>
        <p:spPr>
          <a:xfrm>
            <a:off x="0" y="4343400"/>
            <a:ext cx="7467600" cy="646331"/>
          </a:xfrm>
          <a:prstGeom prst="rect">
            <a:avLst/>
          </a:prstGeom>
          <a:noFill/>
        </p:spPr>
        <p:txBody>
          <a:bodyPr wrap="square" rtlCol="0">
            <a:spAutoFit/>
          </a:bodyPr>
          <a:lstStyle/>
          <a:p>
            <a:pPr algn="ctr"/>
            <a:r>
              <a:rPr lang="en-US" sz="1800" dirty="0">
                <a:solidFill>
                  <a:schemeClr val="bg1"/>
                </a:solidFill>
              </a:rPr>
              <a:t>The</a:t>
            </a:r>
            <a:r>
              <a:rPr lang="en-US" sz="1800" baseline="0" dirty="0">
                <a:solidFill>
                  <a:schemeClr val="bg1"/>
                </a:solidFill>
              </a:rPr>
              <a:t> World Bank | 1818 H Street, NW | Washington DC, USA</a:t>
            </a:r>
          </a:p>
          <a:p>
            <a:pPr algn="ctr"/>
            <a:r>
              <a:rPr lang="en-US" sz="1800" baseline="0" dirty="0">
                <a:solidFill>
                  <a:schemeClr val="bg1"/>
                </a:solidFill>
              </a:rPr>
              <a:t>www.esmap.com | esmap@worldbank.org</a:t>
            </a:r>
            <a:endParaRPr lang="en-US" sz="1800" dirty="0">
              <a:solidFill>
                <a:schemeClr val="bg1"/>
              </a:solidFill>
            </a:endParaRPr>
          </a:p>
        </p:txBody>
      </p:sp>
      <p:pic>
        <p:nvPicPr>
          <p:cNvPr id="18" name="Picture 1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172200" y="439102"/>
            <a:ext cx="457200" cy="464820"/>
          </a:xfrm>
          <a:prstGeom prst="rect">
            <a:avLst/>
          </a:prstGeom>
        </p:spPr>
      </p:pic>
      <p:grpSp>
        <p:nvGrpSpPr>
          <p:cNvPr id="19" name="Group 18"/>
          <p:cNvGrpSpPr/>
          <p:nvPr userDrawn="1"/>
        </p:nvGrpSpPr>
        <p:grpSpPr>
          <a:xfrm>
            <a:off x="121130" y="5105399"/>
            <a:ext cx="8902855" cy="1622144"/>
            <a:chOff x="121130" y="5105399"/>
            <a:chExt cx="8902855" cy="1622144"/>
          </a:xfrm>
        </p:grpSpPr>
        <p:pic>
          <p:nvPicPr>
            <p:cNvPr id="20" name="Picture 19"/>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3719854" y="5105399"/>
              <a:ext cx="1737360" cy="1618487"/>
            </a:xfrm>
            <a:prstGeom prst="rect">
              <a:avLst/>
            </a:prstGeom>
          </p:spPr>
        </p:pic>
        <p:pic>
          <p:nvPicPr>
            <p:cNvPr id="21" name="Picture 20"/>
            <p:cNvPicPr>
              <a:picLocks/>
            </p:cNvPicPr>
            <p:nvPr userDrawn="1"/>
          </p:nvPicPr>
          <p:blipFill>
            <a:blip r:embed="rId6" cstate="email">
              <a:extLst>
                <a:ext uri="{28A0092B-C50C-407E-A947-70E740481C1C}">
                  <a14:useLocalDpi xmlns:a14="http://schemas.microsoft.com/office/drawing/2010/main"/>
                </a:ext>
              </a:extLst>
            </a:blip>
            <a:stretch>
              <a:fillRect/>
            </a:stretch>
          </p:blipFill>
          <p:spPr>
            <a:xfrm>
              <a:off x="121130" y="5105400"/>
              <a:ext cx="1737360" cy="1622143"/>
            </a:xfrm>
            <a:prstGeom prst="rect">
              <a:avLst/>
            </a:prstGeom>
          </p:spPr>
        </p:pic>
        <p:pic>
          <p:nvPicPr>
            <p:cNvPr id="22" name="Picture 21"/>
            <p:cNvPicPr preferRelativeResize="0">
              <a:picLocks/>
            </p:cNvPicPr>
            <p:nvPr userDrawn="1"/>
          </p:nvPicPr>
          <p:blipFill>
            <a:blip r:embed="rId7" cstate="email">
              <a:extLst>
                <a:ext uri="{28A0092B-C50C-407E-A947-70E740481C1C}">
                  <a14:useLocalDpi xmlns:a14="http://schemas.microsoft.com/office/drawing/2010/main"/>
                </a:ext>
              </a:extLst>
            </a:blip>
            <a:stretch>
              <a:fillRect/>
            </a:stretch>
          </p:blipFill>
          <p:spPr>
            <a:xfrm>
              <a:off x="1920240" y="5105399"/>
              <a:ext cx="1737360" cy="1618487"/>
            </a:xfrm>
            <a:prstGeom prst="rect">
              <a:avLst/>
            </a:prstGeom>
            <a:ln>
              <a:noFill/>
            </a:ln>
          </p:spPr>
        </p:pic>
        <p:pic>
          <p:nvPicPr>
            <p:cNvPr id="23" name="Picture 22"/>
            <p:cNvPicPr>
              <a:picLocks/>
            </p:cNvPicPr>
            <p:nvPr userDrawn="1"/>
          </p:nvPicPr>
          <p:blipFill>
            <a:blip r:embed="rId8" cstate="email">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a:ext>
              </a:extLst>
            </a:blip>
            <a:stretch>
              <a:fillRect/>
            </a:stretch>
          </p:blipFill>
          <p:spPr>
            <a:xfrm>
              <a:off x="5501640" y="5105399"/>
              <a:ext cx="1737360" cy="1618487"/>
            </a:xfrm>
            <a:prstGeom prst="rect">
              <a:avLst/>
            </a:prstGeom>
          </p:spPr>
        </p:pic>
        <p:pic>
          <p:nvPicPr>
            <p:cNvPr id="24" name="Picture 23"/>
            <p:cNvPicPr>
              <a:picLocks/>
            </p:cNvPicPr>
            <p:nvPr userDrawn="1"/>
          </p:nvPicPr>
          <p:blipFill>
            <a:blip r:embed="rId10" cstate="email">
              <a:extLst>
                <a:ext uri="{28A0092B-C50C-407E-A947-70E740481C1C}">
                  <a14:useLocalDpi xmlns:a14="http://schemas.microsoft.com/office/drawing/2010/main"/>
                </a:ext>
              </a:extLst>
            </a:blip>
            <a:stretch>
              <a:fillRect/>
            </a:stretch>
          </p:blipFill>
          <p:spPr>
            <a:xfrm>
              <a:off x="7286625" y="5105400"/>
              <a:ext cx="1737360" cy="1618485"/>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81400" y="1295400"/>
            <a:ext cx="5105400" cy="1408176"/>
          </a:xfrm>
        </p:spPr>
        <p:txBody>
          <a:bodyPr anchor="b">
            <a:normAutofit/>
          </a:bodyPr>
          <a:lstStyle>
            <a:lvl1pPr marL="0" indent="0" algn="r">
              <a:buNone/>
              <a:defRPr sz="2200" b="0" cap="small" baseline="0">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 name="Title 1"/>
          <p:cNvSpPr>
            <a:spLocks noGrp="1"/>
          </p:cNvSpPr>
          <p:nvPr>
            <p:ph type="ctrTitle" hasCustomPrompt="1"/>
          </p:nvPr>
        </p:nvSpPr>
        <p:spPr>
          <a:xfrm>
            <a:off x="228600" y="3322320"/>
            <a:ext cx="7391400" cy="1676400"/>
          </a:xfrm>
        </p:spPr>
        <p:txBody>
          <a:bodyPr/>
          <a:lstStyle>
            <a:lvl1pPr>
              <a:defRPr sz="4000"/>
            </a:lvl1pPr>
          </a:lstStyle>
          <a:p>
            <a:r>
              <a:rPr lang="en-US" dirty="0"/>
              <a:t>CLICK TO EDIT MASTER TITLE STYLE</a:t>
            </a:r>
          </a:p>
        </p:txBody>
      </p:sp>
      <p:sp>
        <p:nvSpPr>
          <p:cNvPr id="7" name="Rectangle 6"/>
          <p:cNvSpPr/>
          <p:nvPr userDrawn="1"/>
        </p:nvSpPr>
        <p:spPr>
          <a:xfrm>
            <a:off x="7696200" y="2819400"/>
            <a:ext cx="1327785" cy="22098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8755230" y="2469776"/>
            <a:ext cx="268755" cy="1524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pic>
        <p:nvPicPr>
          <p:cNvPr id="14"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6657975" y="236575"/>
            <a:ext cx="2486025" cy="822169"/>
          </a:xfrm>
          <a:prstGeom prst="rect">
            <a:avLst/>
          </a:prstGeom>
          <a:noFill/>
          <a:ln w="9525">
            <a:noFill/>
            <a:miter lim="800000"/>
            <a:headEnd/>
            <a:tailEnd/>
          </a:ln>
        </p:spPr>
      </p:pic>
      <p:sp>
        <p:nvSpPr>
          <p:cNvPr id="15" name="Picture Placeholder 14"/>
          <p:cNvSpPr>
            <a:spLocks noGrp="1"/>
          </p:cNvSpPr>
          <p:nvPr>
            <p:ph type="pic" sz="quarter" idx="10" hasCustomPrompt="1"/>
          </p:nvPr>
        </p:nvSpPr>
        <p:spPr>
          <a:xfrm>
            <a:off x="228600" y="304800"/>
            <a:ext cx="3276600" cy="2895600"/>
          </a:xfrm>
        </p:spPr>
        <p:txBody>
          <a:bodyPr/>
          <a:lstStyle>
            <a:lvl1pPr>
              <a:buNone/>
              <a:defRPr baseline="0"/>
            </a:lvl1pPr>
          </a:lstStyle>
          <a:p>
            <a:r>
              <a:rPr lang="en-US" dirty="0"/>
              <a:t>Optional | content-specific image</a:t>
            </a:r>
          </a:p>
        </p:txBody>
      </p:sp>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72200" y="439102"/>
            <a:ext cx="457200" cy="464820"/>
          </a:xfrm>
          <a:prstGeom prst="rect">
            <a:avLst/>
          </a:prstGeom>
        </p:spPr>
      </p:pic>
      <p:grpSp>
        <p:nvGrpSpPr>
          <p:cNvPr id="13" name="Group 12"/>
          <p:cNvGrpSpPr/>
          <p:nvPr userDrawn="1"/>
        </p:nvGrpSpPr>
        <p:grpSpPr>
          <a:xfrm>
            <a:off x="121130" y="5105399"/>
            <a:ext cx="8902855" cy="1622144"/>
            <a:chOff x="121130" y="5105399"/>
            <a:chExt cx="8902855" cy="1622144"/>
          </a:xfrm>
        </p:grpSpPr>
        <p:pic>
          <p:nvPicPr>
            <p:cNvPr id="6" name="Picture 5"/>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3719854" y="5105399"/>
              <a:ext cx="1737360" cy="1618487"/>
            </a:xfrm>
            <a:prstGeom prst="rect">
              <a:avLst/>
            </a:prstGeom>
          </p:spPr>
        </p:pic>
        <p:pic>
          <p:nvPicPr>
            <p:cNvPr id="11" name="Picture 10"/>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21130" y="5105400"/>
              <a:ext cx="1737360" cy="1622143"/>
            </a:xfrm>
            <a:prstGeom prst="rect">
              <a:avLst/>
            </a:prstGeom>
          </p:spPr>
        </p:pic>
        <p:pic>
          <p:nvPicPr>
            <p:cNvPr id="9" name="Picture 8"/>
            <p:cNvPicPr preferRelativeResize="0">
              <a:picLocks/>
            </p:cNvPicPr>
            <p:nvPr userDrawn="1"/>
          </p:nvPicPr>
          <p:blipFill>
            <a:blip r:embed="rId6" cstate="email">
              <a:extLst>
                <a:ext uri="{28A0092B-C50C-407E-A947-70E740481C1C}">
                  <a14:useLocalDpi xmlns:a14="http://schemas.microsoft.com/office/drawing/2010/main"/>
                </a:ext>
              </a:extLst>
            </a:blip>
            <a:stretch>
              <a:fillRect/>
            </a:stretch>
          </p:blipFill>
          <p:spPr>
            <a:xfrm>
              <a:off x="1920240" y="5105399"/>
              <a:ext cx="1737360" cy="1618487"/>
            </a:xfrm>
            <a:prstGeom prst="rect">
              <a:avLst/>
            </a:prstGeom>
            <a:ln>
              <a:noFill/>
            </a:ln>
          </p:spPr>
        </p:pic>
        <p:pic>
          <p:nvPicPr>
            <p:cNvPr id="5" name="Picture 4"/>
            <p:cNvPicPr>
              <a:picLocks/>
            </p:cNvPicPr>
            <p:nvPr userDrawn="1"/>
          </p:nvPicPr>
          <p:blipFill>
            <a:blip r:embed="rId7" cstate="email">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a:ext>
              </a:extLst>
            </a:blip>
            <a:stretch>
              <a:fillRect/>
            </a:stretch>
          </p:blipFill>
          <p:spPr>
            <a:xfrm>
              <a:off x="5501640" y="5105399"/>
              <a:ext cx="1737360" cy="1618487"/>
            </a:xfrm>
            <a:prstGeom prst="rect">
              <a:avLst/>
            </a:prstGeom>
          </p:spPr>
        </p:pic>
        <p:pic>
          <p:nvPicPr>
            <p:cNvPr id="17" name="Picture 16"/>
            <p:cNvPicPr>
              <a:picLocks/>
            </p:cNvPicPr>
            <p:nvPr userDrawn="1"/>
          </p:nvPicPr>
          <p:blipFill>
            <a:blip r:embed="rId9" cstate="email">
              <a:extLst>
                <a:ext uri="{28A0092B-C50C-407E-A947-70E740481C1C}">
                  <a14:useLocalDpi xmlns:a14="http://schemas.microsoft.com/office/drawing/2010/main"/>
                </a:ext>
              </a:extLst>
            </a:blip>
            <a:stretch>
              <a:fillRect/>
            </a:stretch>
          </p:blipFill>
          <p:spPr>
            <a:xfrm>
              <a:off x="7286625" y="5105400"/>
              <a:ext cx="1737360" cy="1618485"/>
            </a:xfrm>
            <a:prstGeom prst="rect">
              <a:avLst/>
            </a:prstGeom>
          </p:spPr>
        </p:pic>
      </p:grpSp>
    </p:spTree>
    <p:extLst>
      <p:ext uri="{BB962C8B-B14F-4D97-AF65-F5344CB8AC3E}">
        <p14:creationId xmlns:p14="http://schemas.microsoft.com/office/powerpoint/2010/main" val="18758560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4" name="Rectangle 6"/>
          <p:cNvSpPr/>
          <p:nvPr userDrawn="1"/>
        </p:nvSpPr>
        <p:spPr>
          <a:xfrm>
            <a:off x="0" y="0"/>
            <a:ext cx="9144000" cy="1447800"/>
          </a:xfrm>
          <a:prstGeom prst="rect">
            <a:avLst/>
          </a:prstGeom>
          <a:gradFill flip="none" rotWithShape="1">
            <a:gsLst>
              <a:gs pos="0">
                <a:srgbClr val="BCF2BE"/>
              </a:gs>
              <a:gs pos="100000">
                <a:srgbClr val="DCF6E0"/>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2" name="Title 1"/>
          <p:cNvSpPr>
            <a:spLocks noGrp="1"/>
          </p:cNvSpPr>
          <p:nvPr>
            <p:ph type="title"/>
          </p:nvPr>
        </p:nvSpPr>
        <p:spPr>
          <a:xfrm>
            <a:off x="152400" y="152400"/>
            <a:ext cx="8229600" cy="1143000"/>
          </a:xfrm>
        </p:spPr>
        <p:txBody>
          <a:bodyPr/>
          <a:lstStyle>
            <a:lvl1pPr algn="l">
              <a:defRPr b="1">
                <a:solidFill>
                  <a:srgbClr val="1C421D"/>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1B4C1431-2EFF-4EAD-9961-434CDEE5CC17}" type="datetime1">
              <a:rPr lang="en-US" smtClean="0"/>
              <a:t>1/5/2018</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653BB617-3651-4662-B791-B2861C226706}" type="slidenum">
              <a:rPr lang="en-GB"/>
              <a:pPr>
                <a:defRPr/>
              </a:pPr>
              <a:t>‹#›</a:t>
            </a:fld>
            <a:endParaRPr lang="en-GB" dirty="0"/>
          </a:p>
        </p:txBody>
      </p:sp>
      <p:pic>
        <p:nvPicPr>
          <p:cNvPr id="8" name="Picture 1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85720" y="6286520"/>
            <a:ext cx="1071570" cy="350419"/>
          </a:xfrm>
          <a:prstGeom prst="rect">
            <a:avLst/>
          </a:prstGeom>
          <a:noFill/>
          <a:ln w="9525">
            <a:noFill/>
            <a:miter lim="800000"/>
            <a:headEnd/>
            <a:tailEnd/>
          </a:ln>
          <a:effectLst/>
        </p:spPr>
      </p:pic>
    </p:spTree>
    <p:extLst>
      <p:ext uri="{BB962C8B-B14F-4D97-AF65-F5344CB8AC3E}">
        <p14:creationId xmlns:p14="http://schemas.microsoft.com/office/powerpoint/2010/main" val="12239714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Date Placeholder 3"/>
          <p:cNvSpPr>
            <a:spLocks noGrp="1"/>
          </p:cNvSpPr>
          <p:nvPr>
            <p:ph type="dt" sz="half" idx="10"/>
          </p:nvPr>
        </p:nvSpPr>
        <p:spPr/>
        <p:txBody>
          <a:bodyPr/>
          <a:lstStyle>
            <a:lvl1pPr>
              <a:defRPr sz="900"/>
            </a:lvl1pPr>
          </a:lstStyle>
          <a:p>
            <a:fld id="{45E130B9-D7D2-4AB0-8B3A-213EAE5D59C6}" type="datetime1">
              <a:rPr lang="en-US" smtClean="0"/>
              <a:pPr/>
              <a:t>1/5/2018</a:t>
            </a:fld>
            <a:endParaRPr lang="en-US" dirty="0"/>
          </a:p>
        </p:txBody>
      </p:sp>
      <p:sp>
        <p:nvSpPr>
          <p:cNvPr id="5" name="Footer Placeholder 4"/>
          <p:cNvSpPr>
            <a:spLocks noGrp="1"/>
          </p:cNvSpPr>
          <p:nvPr>
            <p:ph type="ftr" sz="quarter" idx="11"/>
          </p:nvPr>
        </p:nvSpPr>
        <p:spPr/>
        <p:txBody>
          <a:bodyPr/>
          <a:lstStyle>
            <a:lvl1pPr>
              <a:defRPr sz="900"/>
            </a:lvl1pPr>
          </a:lstStyle>
          <a:p>
            <a:endParaRPr lang="en-US" dirty="0"/>
          </a:p>
        </p:txBody>
      </p:sp>
      <p:sp>
        <p:nvSpPr>
          <p:cNvPr id="6" name="Slide Number Placeholder 5"/>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12" name="Text Placeholder 2"/>
          <p:cNvSpPr>
            <a:spLocks noGrp="1"/>
          </p:cNvSpPr>
          <p:nvPr>
            <p:ph type="body" idx="1" hasCustomPrompt="1"/>
          </p:nvPr>
        </p:nvSpPr>
        <p:spPr>
          <a:xfrm>
            <a:off x="1828800" y="4038600"/>
            <a:ext cx="6781801" cy="1442587"/>
          </a:xfrm>
        </p:spPr>
        <p:txBody>
          <a:bodyPr anchor="b">
            <a:noAutofit/>
          </a:bodyPr>
          <a:lstStyle>
            <a:lvl1pPr marL="341313" indent="-341313" algn="l">
              <a:buClr>
                <a:srgbClr val="008000"/>
              </a:buClr>
              <a:buFont typeface="Webdings" pitchFamily="18" charset="2"/>
              <a:buChar char="n"/>
              <a:defRPr sz="2000" cap="small" baseline="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Enter Agenda Items</a:t>
            </a:r>
          </a:p>
        </p:txBody>
      </p:sp>
      <p:sp>
        <p:nvSpPr>
          <p:cNvPr id="13" name="Rectangle 12"/>
          <p:cNvSpPr/>
          <p:nvPr userDrawn="1"/>
        </p:nvSpPr>
        <p:spPr>
          <a:xfrm>
            <a:off x="8686800" y="5265376"/>
            <a:ext cx="457200" cy="9667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pic>
        <p:nvPicPr>
          <p:cNvPr id="10"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7852453" y="6408320"/>
            <a:ext cx="1062947" cy="351534"/>
          </a:xfrm>
          <a:prstGeom prst="rect">
            <a:avLst/>
          </a:prstGeom>
          <a:noFill/>
          <a:ln w="9525">
            <a:noFill/>
            <a:miter lim="800000"/>
            <a:headEnd/>
            <a:tailEnd/>
          </a:ln>
        </p:spPr>
      </p:pic>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543800" y="6498185"/>
            <a:ext cx="228600" cy="2324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457200" y="1371600"/>
            <a:ext cx="8229600"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sz="900"/>
            </a:lvl1pPr>
          </a:lstStyle>
          <a:p>
            <a:fld id="{1CCD3F09-FD87-4CE1-AC3F-85046B26993E}" type="datetime1">
              <a:rPr lang="en-US" smtClean="0"/>
              <a:pPr/>
              <a:t>1/5/2018</a:t>
            </a:fld>
            <a:endParaRPr lang="en-US" dirty="0"/>
          </a:p>
        </p:txBody>
      </p:sp>
      <p:sp>
        <p:nvSpPr>
          <p:cNvPr id="5" name="Footer Placeholder 4"/>
          <p:cNvSpPr>
            <a:spLocks noGrp="1"/>
          </p:cNvSpPr>
          <p:nvPr>
            <p:ph type="ftr" sz="quarter" idx="11"/>
          </p:nvPr>
        </p:nvSpPr>
        <p:spPr/>
        <p:txBody>
          <a:bodyPr/>
          <a:lstStyle>
            <a:lvl1pPr>
              <a:defRPr sz="900"/>
            </a:lvl1pPr>
          </a:lstStyle>
          <a:p>
            <a:endParaRPr lang="en-US" dirty="0"/>
          </a:p>
        </p:txBody>
      </p:sp>
      <p:sp>
        <p:nvSpPr>
          <p:cNvPr id="6" name="Slide Number Placeholder 5"/>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7"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a:t>Click to edit Master subtitle style</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cap="small" baseline="0">
                <a:solidFill>
                  <a:schemeClr val="accent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sz="900"/>
            </a:lvl1pPr>
          </a:lstStyle>
          <a:p>
            <a:fld id="{7AC5E819-BE6A-4386-A79A-F0906B9A093C}" type="datetime1">
              <a:rPr lang="en-US" smtClean="0"/>
              <a:pPr/>
              <a:t>1/5/2018</a:t>
            </a:fld>
            <a:endParaRPr lang="en-US" dirty="0"/>
          </a:p>
        </p:txBody>
      </p:sp>
      <p:sp>
        <p:nvSpPr>
          <p:cNvPr id="5" name="Footer Placeholder 4"/>
          <p:cNvSpPr>
            <a:spLocks noGrp="1"/>
          </p:cNvSpPr>
          <p:nvPr>
            <p:ph type="ftr" sz="quarter" idx="11"/>
          </p:nvPr>
        </p:nvSpPr>
        <p:spPr/>
        <p:txBody>
          <a:bodyPr/>
          <a:lstStyle>
            <a:lvl1pPr>
              <a:defRPr sz="900"/>
            </a:lvl1pPr>
          </a:lstStyle>
          <a:p>
            <a:endParaRPr lang="en-US" dirty="0"/>
          </a:p>
        </p:txBody>
      </p:sp>
      <p:sp>
        <p:nvSpPr>
          <p:cNvPr id="6" name="Slide Number Placeholder 5"/>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71600"/>
            <a:ext cx="40386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71600"/>
            <a:ext cx="40386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sz="900"/>
            </a:lvl1pPr>
          </a:lstStyle>
          <a:p>
            <a:fld id="{56901F5F-56CE-4F05-AA2D-BFDD5B3CBC63}" type="datetime1">
              <a:rPr lang="en-US" smtClean="0"/>
              <a:pPr/>
              <a:t>1/5/2018</a:t>
            </a:fld>
            <a:endParaRPr lang="en-US" dirty="0"/>
          </a:p>
        </p:txBody>
      </p:sp>
      <p:sp>
        <p:nvSpPr>
          <p:cNvPr id="6" name="Footer Placeholder 5"/>
          <p:cNvSpPr>
            <a:spLocks noGrp="1"/>
          </p:cNvSpPr>
          <p:nvPr>
            <p:ph type="ftr" sz="quarter" idx="11"/>
          </p:nvPr>
        </p:nvSpPr>
        <p:spPr/>
        <p:txBody>
          <a:bodyPr/>
          <a:lstStyle>
            <a:lvl1pPr>
              <a:defRPr sz="900"/>
            </a:lvl1pPr>
          </a:lstStyle>
          <a:p>
            <a:endParaRPr lang="en-US" dirty="0"/>
          </a:p>
        </p:txBody>
      </p:sp>
      <p:sp>
        <p:nvSpPr>
          <p:cNvPr id="7" name="Slide Number Placeholder 6"/>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8"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a:t>Click to edit Master subtitle style</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447800"/>
            <a:ext cx="4040188" cy="63976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33600"/>
            <a:ext cx="4040188" cy="3992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448118"/>
            <a:ext cx="4041775" cy="63976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33600"/>
            <a:ext cx="4041775" cy="3992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sz="900"/>
            </a:lvl1pPr>
          </a:lstStyle>
          <a:p>
            <a:fld id="{811D74A1-7879-4162-8901-CE7515C5AD85}" type="datetime1">
              <a:rPr lang="en-US" smtClean="0"/>
              <a:pPr/>
              <a:t>1/5/2018</a:t>
            </a:fld>
            <a:endParaRPr lang="en-US" dirty="0"/>
          </a:p>
        </p:txBody>
      </p:sp>
      <p:sp>
        <p:nvSpPr>
          <p:cNvPr id="8" name="Footer Placeholder 7"/>
          <p:cNvSpPr>
            <a:spLocks noGrp="1"/>
          </p:cNvSpPr>
          <p:nvPr>
            <p:ph type="ftr" sz="quarter" idx="11"/>
          </p:nvPr>
        </p:nvSpPr>
        <p:spPr/>
        <p:txBody>
          <a:bodyPr/>
          <a:lstStyle>
            <a:lvl1pPr>
              <a:defRPr sz="900"/>
            </a:lvl1pPr>
          </a:lstStyle>
          <a:p>
            <a:endParaRPr lang="en-US" dirty="0"/>
          </a:p>
        </p:txBody>
      </p:sp>
      <p:sp>
        <p:nvSpPr>
          <p:cNvPr id="9" name="Slide Number Placeholder 8"/>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10"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a:t>Click to edit Master subtitle style</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7" name="Date Placeholder 6"/>
          <p:cNvSpPr>
            <a:spLocks noGrp="1"/>
          </p:cNvSpPr>
          <p:nvPr>
            <p:ph type="dt" sz="half" idx="10"/>
          </p:nvPr>
        </p:nvSpPr>
        <p:spPr/>
        <p:txBody>
          <a:bodyPr/>
          <a:lstStyle>
            <a:lvl1pPr>
              <a:defRPr sz="900"/>
            </a:lvl1pPr>
          </a:lstStyle>
          <a:p>
            <a:fld id="{34734A72-623E-4551-BD48-45FE19760E63}" type="datetime1">
              <a:rPr lang="en-US" smtClean="0"/>
              <a:pPr/>
              <a:t>1/5/2018</a:t>
            </a:fld>
            <a:endParaRPr lang="en-US" dirty="0"/>
          </a:p>
        </p:txBody>
      </p:sp>
      <p:sp>
        <p:nvSpPr>
          <p:cNvPr id="8" name="Footer Placeholder 7"/>
          <p:cNvSpPr>
            <a:spLocks noGrp="1"/>
          </p:cNvSpPr>
          <p:nvPr>
            <p:ph type="ftr" sz="quarter" idx="11"/>
          </p:nvPr>
        </p:nvSpPr>
        <p:spPr/>
        <p:txBody>
          <a:bodyPr/>
          <a:lstStyle>
            <a:lvl1pPr>
              <a:defRPr sz="900"/>
            </a:lvl1pPr>
          </a:lstStyle>
          <a:p>
            <a:endParaRPr lang="en-US" dirty="0"/>
          </a:p>
        </p:txBody>
      </p:sp>
      <p:sp>
        <p:nvSpPr>
          <p:cNvPr id="9" name="Slide Number Placeholder 8"/>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10"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a:t>Click to edit Master subtitle style</a:t>
            </a:r>
          </a:p>
        </p:txBody>
      </p:sp>
      <p:sp>
        <p:nvSpPr>
          <p:cNvPr id="11" name="Text Placeholder 21"/>
          <p:cNvSpPr>
            <a:spLocks noGrp="1"/>
          </p:cNvSpPr>
          <p:nvPr>
            <p:ph type="body" sz="quarter" idx="20"/>
          </p:nvPr>
        </p:nvSpPr>
        <p:spPr>
          <a:xfrm>
            <a:off x="4648200" y="3810000"/>
            <a:ext cx="4038600" cy="23164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7"/>
          <p:cNvSpPr>
            <a:spLocks noGrp="1"/>
          </p:cNvSpPr>
          <p:nvPr>
            <p:ph type="body" sz="quarter" idx="19"/>
          </p:nvPr>
        </p:nvSpPr>
        <p:spPr>
          <a:xfrm>
            <a:off x="4648200" y="1371600"/>
            <a:ext cx="4038600" cy="2286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8"/>
          <p:cNvSpPr>
            <a:spLocks noGrp="1"/>
          </p:cNvSpPr>
          <p:nvPr>
            <p:ph sz="quarter" idx="15"/>
          </p:nvPr>
        </p:nvSpPr>
        <p:spPr>
          <a:xfrm>
            <a:off x="457200" y="1371600"/>
            <a:ext cx="4038600" cy="2286000"/>
          </a:xfrm>
        </p:spPr>
        <p:txBody>
          <a:bodyPr/>
          <a:lstStyle>
            <a:lvl1pPr>
              <a:defRPr>
                <a:solidFill>
                  <a:schemeClr val="tx2">
                    <a:lumMod val="60000"/>
                    <a:lumOff val="40000"/>
                  </a:schemeClr>
                </a:solidFill>
              </a:defRPr>
            </a:lvl1pPr>
          </a:lstStyle>
          <a:p>
            <a:pPr lvl="0"/>
            <a:endParaRPr lang="en-US" dirty="0"/>
          </a:p>
        </p:txBody>
      </p:sp>
      <p:sp>
        <p:nvSpPr>
          <p:cNvPr id="14" name="Content Placeholder 18"/>
          <p:cNvSpPr>
            <a:spLocks noGrp="1"/>
          </p:cNvSpPr>
          <p:nvPr>
            <p:ph sz="quarter" idx="17"/>
          </p:nvPr>
        </p:nvSpPr>
        <p:spPr>
          <a:xfrm>
            <a:off x="457200" y="3810000"/>
            <a:ext cx="4038600" cy="2316480"/>
          </a:xfrm>
        </p:spPr>
        <p:txBody>
          <a:bodyPr/>
          <a:lstStyle>
            <a:lvl1pPr>
              <a:defRPr>
                <a:solidFill>
                  <a:schemeClr val="tx2">
                    <a:lumMod val="60000"/>
                    <a:lumOff val="40000"/>
                  </a:schemeClr>
                </a:solidFill>
              </a:defRPr>
            </a:lvl1pPr>
          </a:lstStyle>
          <a:p>
            <a:pPr lvl="0"/>
            <a:endParaRPr 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sz="900"/>
            </a:lvl1pPr>
          </a:lstStyle>
          <a:p>
            <a:fld id="{9D8CCCB1-E861-4C18-A38D-7FBEBE184395}" type="datetime1">
              <a:rPr lang="en-US" smtClean="0"/>
              <a:pPr/>
              <a:t>1/5/2018</a:t>
            </a:fld>
            <a:endParaRPr lang="en-US" dirty="0"/>
          </a:p>
        </p:txBody>
      </p:sp>
      <p:sp>
        <p:nvSpPr>
          <p:cNvPr id="4" name="Footer Placeholder 3"/>
          <p:cNvSpPr>
            <a:spLocks noGrp="1"/>
          </p:cNvSpPr>
          <p:nvPr>
            <p:ph type="ftr" sz="quarter" idx="11"/>
          </p:nvPr>
        </p:nvSpPr>
        <p:spPr/>
        <p:txBody>
          <a:bodyPr/>
          <a:lstStyle>
            <a:lvl1pPr>
              <a:defRPr sz="900"/>
            </a:lvl1pPr>
          </a:lstStyle>
          <a:p>
            <a:endParaRPr lang="en-US" dirty="0"/>
          </a:p>
        </p:txBody>
      </p:sp>
      <p:sp>
        <p:nvSpPr>
          <p:cNvPr id="5" name="Slide Number Placeholder 4"/>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6"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a:t>Click to edit Master subtitle style</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z="900"/>
            </a:lvl1pPr>
          </a:lstStyle>
          <a:p>
            <a:fld id="{4C3653CB-22A3-49CD-B803-E7EF2EC06F96}" type="datetime1">
              <a:rPr lang="en-US" smtClean="0"/>
              <a:pPr/>
              <a:t>1/5/2018</a:t>
            </a:fld>
            <a:endParaRPr lang="en-US" dirty="0"/>
          </a:p>
        </p:txBody>
      </p:sp>
      <p:sp>
        <p:nvSpPr>
          <p:cNvPr id="3" name="Footer Placeholder 2"/>
          <p:cNvSpPr>
            <a:spLocks noGrp="1"/>
          </p:cNvSpPr>
          <p:nvPr>
            <p:ph type="ftr" sz="quarter" idx="11"/>
          </p:nvPr>
        </p:nvSpPr>
        <p:spPr/>
        <p:txBody>
          <a:bodyPr/>
          <a:lstStyle>
            <a:lvl1pPr>
              <a:defRPr sz="900"/>
            </a:lvl1pPr>
          </a:lstStyle>
          <a:p>
            <a:endParaRPr lang="en-US" dirty="0"/>
          </a:p>
        </p:txBody>
      </p:sp>
      <p:sp>
        <p:nvSpPr>
          <p:cNvPr id="4" name="Slide Number Placeholder 3"/>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600"/>
            <a:ext cx="8229600" cy="457200"/>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371600"/>
            <a:ext cx="8229600" cy="48006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516624"/>
            <a:ext cx="914400" cy="204851"/>
          </a:xfrm>
          <a:prstGeom prst="rect">
            <a:avLst/>
          </a:prstGeom>
        </p:spPr>
        <p:txBody>
          <a:bodyPr vert="horz" lIns="91440" tIns="45720" rIns="91440" bIns="45720" rtlCol="0" anchor="ctr"/>
          <a:lstStyle>
            <a:lvl1pPr algn="l">
              <a:defRPr sz="900">
                <a:solidFill>
                  <a:schemeClr val="tx1">
                    <a:tint val="75000"/>
                  </a:schemeClr>
                </a:solidFill>
              </a:defRPr>
            </a:lvl1pPr>
          </a:lstStyle>
          <a:p>
            <a:fld id="{37C1B9B1-52C8-4B74-A52F-17FAEDB65226}" type="datetime1">
              <a:rPr lang="en-US" smtClean="0"/>
              <a:pPr/>
              <a:t>1/5/2018</a:t>
            </a:fld>
            <a:endParaRPr lang="en-US" dirty="0"/>
          </a:p>
        </p:txBody>
      </p:sp>
      <p:sp>
        <p:nvSpPr>
          <p:cNvPr id="5" name="Footer Placeholder 4"/>
          <p:cNvSpPr>
            <a:spLocks noGrp="1"/>
          </p:cNvSpPr>
          <p:nvPr>
            <p:ph type="ftr" sz="quarter" idx="3"/>
          </p:nvPr>
        </p:nvSpPr>
        <p:spPr>
          <a:xfrm>
            <a:off x="1447800" y="6516624"/>
            <a:ext cx="4876800" cy="20485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00800" y="6516624"/>
            <a:ext cx="914400" cy="204851"/>
          </a:xfrm>
          <a:prstGeom prst="rect">
            <a:avLst/>
          </a:prstGeom>
        </p:spPr>
        <p:txBody>
          <a:bodyPr vert="horz" lIns="91440" tIns="45720" rIns="91440" bIns="45720" rtlCol="0" anchor="ctr"/>
          <a:lstStyle>
            <a:lvl1pPr algn="r">
              <a:defRPr sz="900">
                <a:solidFill>
                  <a:schemeClr val="tx1">
                    <a:tint val="75000"/>
                  </a:schemeClr>
                </a:solidFill>
              </a:defRPr>
            </a:lvl1pPr>
          </a:lstStyle>
          <a:p>
            <a:fld id="{166BF244-95AD-4204-80E5-6E367B00C6DF}" type="slidenum">
              <a:rPr lang="en-US" smtClean="0"/>
              <a:pPr/>
              <a:t>‹#›</a:t>
            </a:fld>
            <a:endParaRPr lang="en-US" dirty="0"/>
          </a:p>
        </p:txBody>
      </p:sp>
      <p:pic>
        <p:nvPicPr>
          <p:cNvPr id="27" name="Picture 2"/>
          <p:cNvPicPr>
            <a:picLocks noChangeAspect="1" noChangeArrowheads="1"/>
          </p:cNvPicPr>
          <p:nvPr userDrawn="1"/>
        </p:nvPicPr>
        <p:blipFill>
          <a:blip r:embed="rId16" cstate="email">
            <a:extLst>
              <a:ext uri="{28A0092B-C50C-407E-A947-70E740481C1C}">
                <a14:useLocalDpi xmlns:a14="http://schemas.microsoft.com/office/drawing/2010/main"/>
              </a:ext>
            </a:extLst>
          </a:blip>
          <a:stretch>
            <a:fillRect/>
          </a:stretch>
        </p:blipFill>
        <p:spPr bwMode="auto">
          <a:xfrm>
            <a:off x="7852453" y="6408320"/>
            <a:ext cx="1062947" cy="351534"/>
          </a:xfrm>
          <a:prstGeom prst="rect">
            <a:avLst/>
          </a:prstGeom>
          <a:noFill/>
          <a:ln w="9525">
            <a:noFill/>
            <a:miter lim="800000"/>
            <a:headEnd/>
            <a:tailEnd/>
          </a:ln>
        </p:spPr>
      </p:pic>
      <p:grpSp>
        <p:nvGrpSpPr>
          <p:cNvPr id="28" name="Group 27"/>
          <p:cNvGrpSpPr/>
          <p:nvPr userDrawn="1"/>
        </p:nvGrpSpPr>
        <p:grpSpPr>
          <a:xfrm>
            <a:off x="28775" y="6324600"/>
            <a:ext cx="9025922" cy="84231"/>
            <a:chOff x="28775" y="6011768"/>
            <a:chExt cx="9025922" cy="84231"/>
          </a:xfrm>
        </p:grpSpPr>
        <p:pic>
          <p:nvPicPr>
            <p:cNvPr id="29" name="Picture 28"/>
            <p:cNvPicPr>
              <a:picLocks noChangeAspect="1"/>
            </p:cNvPicPr>
            <p:nvPr userDrawn="1"/>
          </p:nvPicPr>
          <p:blipFill>
            <a:blip r:embed="rId17" cstate="print"/>
            <a:stretch>
              <a:fillRect/>
            </a:stretch>
          </p:blipFill>
          <p:spPr>
            <a:xfrm rot="10800000">
              <a:off x="28775" y="6011768"/>
              <a:ext cx="8536739" cy="84231"/>
            </a:xfrm>
            <a:prstGeom prst="rect">
              <a:avLst/>
            </a:prstGeom>
          </p:spPr>
        </p:pic>
        <p:sp>
          <p:nvSpPr>
            <p:cNvPr id="30" name="Rectangle 29"/>
            <p:cNvSpPr/>
            <p:nvPr userDrawn="1"/>
          </p:nvSpPr>
          <p:spPr>
            <a:xfrm rot="10800000">
              <a:off x="8594289" y="6019799"/>
              <a:ext cx="460408" cy="762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grpSp>
      <p:pic>
        <p:nvPicPr>
          <p:cNvPr id="11" name="Picture 10"/>
          <p:cNvPicPr>
            <a:picLocks noChangeAspect="1"/>
          </p:cNvPicPr>
          <p:nvPr userDrawn="1"/>
        </p:nvPicPr>
        <p:blipFill>
          <a:blip r:embed="rId18" cstate="email">
            <a:extLst>
              <a:ext uri="{28A0092B-C50C-407E-A947-70E740481C1C}">
                <a14:useLocalDpi xmlns:a14="http://schemas.microsoft.com/office/drawing/2010/main"/>
              </a:ext>
            </a:extLst>
          </a:blip>
          <a:stretch>
            <a:fillRect/>
          </a:stretch>
        </p:blipFill>
        <p:spPr>
          <a:xfrm>
            <a:off x="7543800" y="6498185"/>
            <a:ext cx="228600" cy="23241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62" r:id="rId7"/>
    <p:sldLayoutId id="2147483654" r:id="rId8"/>
    <p:sldLayoutId id="2147483655" r:id="rId9"/>
    <p:sldLayoutId id="2147483656" r:id="rId10"/>
    <p:sldLayoutId id="2147483657" r:id="rId11"/>
    <p:sldLayoutId id="2147483660" r:id="rId12"/>
    <p:sldLayoutId id="2147483663" r:id="rId13"/>
    <p:sldLayoutId id="2147483664" r:id="rId14"/>
  </p:sldLayoutIdLst>
  <mc:AlternateContent xmlns:mc="http://schemas.openxmlformats.org/markup-compatibility/2006" xmlns:p14="http://schemas.microsoft.com/office/powerpoint/2010/main">
    <mc:Choice Requires="p14">
      <p:transition p14:dur="10"/>
    </mc:Choice>
    <mc:Fallback xmlns="">
      <p:transition/>
    </mc:Fallback>
  </mc:AlternateContent>
  <p:hf hdr="0" ftr="0"/>
  <p:txStyles>
    <p:titleStyle>
      <a:lvl1pPr algn="l" defTabSz="914400" rtl="0" eaLnBrk="1" latinLnBrk="0" hangingPunct="1">
        <a:spcBef>
          <a:spcPct val="0"/>
        </a:spcBef>
        <a:buNone/>
        <a:defRPr sz="3000" b="1" kern="1200">
          <a:solidFill>
            <a:schemeClr val="tx1"/>
          </a:solidFill>
          <a:latin typeface="Tw Cen MT" pitchFamily="34" charset="0"/>
          <a:ea typeface="+mj-ea"/>
          <a:cs typeface="+mj-cs"/>
        </a:defRPr>
      </a:lvl1pPr>
    </p:titleStyle>
    <p:bodyStyle>
      <a:lvl1pPr marL="342900" indent="-342900" algn="l" defTabSz="914400" rtl="0" eaLnBrk="1" latinLnBrk="0" hangingPunct="1">
        <a:spcBef>
          <a:spcPct val="20000"/>
        </a:spcBef>
        <a:buSzPct val="70000"/>
        <a:buFont typeface="Webdings" pitchFamily="18" charset="2"/>
        <a:buChar char=""/>
        <a:defRPr sz="2600" kern="1200">
          <a:solidFill>
            <a:srgbClr val="00800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2B1DE3"/>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2">
              <a:lumMod val="60000"/>
              <a:lumOff val="4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3.png"/><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ctrTitle"/>
          </p:nvPr>
        </p:nvSpPr>
        <p:spPr>
          <a:xfrm>
            <a:off x="228600" y="2819400"/>
            <a:ext cx="7696200" cy="1905000"/>
          </a:xfrm>
        </p:spPr>
        <p:txBody>
          <a:bodyPr/>
          <a:lstStyle/>
          <a:p>
            <a:br>
              <a:rPr lang="en-US" sz="3200" cap="small" noProof="0" dirty="0">
                <a:latin typeface="+mj-lt"/>
              </a:rPr>
            </a:br>
            <a:r>
              <a:rPr lang="en-US" sz="3200" cap="small" noProof="0" dirty="0">
                <a:latin typeface="+mj-lt"/>
              </a:rPr>
              <a:t>Decision Workshop </a:t>
            </a:r>
            <a:r>
              <a:rPr lang="en-US" sz="3200" cap="small" noProof="0" dirty="0"/>
              <a:t>December 2016</a:t>
            </a:r>
            <a:br>
              <a:rPr lang="en-US" sz="3200" cap="small" noProof="0" dirty="0">
                <a:latin typeface="+mj-lt"/>
              </a:rPr>
            </a:br>
            <a:br>
              <a:rPr lang="en-US" sz="3200" cap="small" noProof="0" dirty="0">
                <a:latin typeface="+mj-lt"/>
              </a:rPr>
            </a:br>
            <a:r>
              <a:rPr lang="en-US" sz="3200" cap="small" noProof="0" dirty="0">
                <a:latin typeface="+mj-lt"/>
              </a:rPr>
              <a:t>Results of City Diagnostics &amp; Draft Energy Efficiency Plan for </a:t>
            </a:r>
            <a:r>
              <a:rPr lang="en-US" sz="3200" cap="small" noProof="0" dirty="0" err="1"/>
              <a:t>Gjirokastra</a:t>
            </a:r>
            <a:r>
              <a:rPr lang="en-US" sz="3200" cap="small" noProof="0" dirty="0"/>
              <a:t> Municipality</a:t>
            </a:r>
            <a:r>
              <a:rPr lang="en-US" sz="3200" cap="small" noProof="0" dirty="0">
                <a:latin typeface="+mj-lt"/>
              </a:rPr>
              <a:t>  </a:t>
            </a:r>
            <a:br>
              <a:rPr lang="en-US" sz="3200" cap="small" noProof="0" dirty="0">
                <a:latin typeface="+mj-lt"/>
              </a:rPr>
            </a:br>
            <a:endParaRPr lang="en-US" sz="2000" noProof="0" dirty="0">
              <a:latin typeface="+mj-lt"/>
            </a:endParaRPr>
          </a:p>
        </p:txBody>
      </p:sp>
      <p:sp>
        <p:nvSpPr>
          <p:cNvPr id="4" name="Title 1"/>
          <p:cNvSpPr txBox="1">
            <a:spLocks/>
          </p:cNvSpPr>
          <p:nvPr/>
        </p:nvSpPr>
        <p:spPr bwMode="auto">
          <a:xfrm>
            <a:off x="611560" y="1556792"/>
            <a:ext cx="77724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b="1" kern="1200">
                <a:solidFill>
                  <a:srgbClr val="1C421D"/>
                </a:solidFill>
                <a:latin typeface="+mj-lt"/>
                <a:ea typeface="+mj-ea"/>
                <a:cs typeface="+mj-cs"/>
              </a:defRPr>
            </a:lvl1pPr>
            <a:lvl2pPr algn="l" rtl="0" eaLnBrk="0" fontAlgn="base" hangingPunct="0">
              <a:spcBef>
                <a:spcPct val="0"/>
              </a:spcBef>
              <a:spcAft>
                <a:spcPct val="0"/>
              </a:spcAft>
              <a:defRPr sz="4400" b="1">
                <a:solidFill>
                  <a:srgbClr val="1C421D"/>
                </a:solidFill>
                <a:latin typeface="Arial" charset="0"/>
              </a:defRPr>
            </a:lvl2pPr>
            <a:lvl3pPr algn="l" rtl="0" eaLnBrk="0" fontAlgn="base" hangingPunct="0">
              <a:spcBef>
                <a:spcPct val="0"/>
              </a:spcBef>
              <a:spcAft>
                <a:spcPct val="0"/>
              </a:spcAft>
              <a:defRPr sz="4400" b="1">
                <a:solidFill>
                  <a:srgbClr val="1C421D"/>
                </a:solidFill>
                <a:latin typeface="Arial" charset="0"/>
              </a:defRPr>
            </a:lvl3pPr>
            <a:lvl4pPr algn="l" rtl="0" eaLnBrk="0" fontAlgn="base" hangingPunct="0">
              <a:spcBef>
                <a:spcPct val="0"/>
              </a:spcBef>
              <a:spcAft>
                <a:spcPct val="0"/>
              </a:spcAft>
              <a:defRPr sz="4400" b="1">
                <a:solidFill>
                  <a:srgbClr val="1C421D"/>
                </a:solidFill>
                <a:latin typeface="Arial" charset="0"/>
              </a:defRPr>
            </a:lvl4pPr>
            <a:lvl5pPr algn="l" rtl="0" eaLnBrk="0" fontAlgn="base" hangingPunct="0">
              <a:spcBef>
                <a:spcPct val="0"/>
              </a:spcBef>
              <a:spcAft>
                <a:spcPct val="0"/>
              </a:spcAft>
              <a:defRPr sz="4400" b="1">
                <a:solidFill>
                  <a:srgbClr val="1C421D"/>
                </a:solidFill>
                <a:latin typeface="Arial" charset="0"/>
              </a:defRPr>
            </a:lvl5pPr>
            <a:lvl6pPr marL="457200" algn="l" rtl="0" fontAlgn="base">
              <a:spcBef>
                <a:spcPct val="0"/>
              </a:spcBef>
              <a:spcAft>
                <a:spcPct val="0"/>
              </a:spcAft>
              <a:defRPr sz="4400" b="1">
                <a:solidFill>
                  <a:srgbClr val="1C421D"/>
                </a:solidFill>
                <a:latin typeface="Arial" charset="0"/>
              </a:defRPr>
            </a:lvl6pPr>
            <a:lvl7pPr marL="914400" algn="l" rtl="0" fontAlgn="base">
              <a:spcBef>
                <a:spcPct val="0"/>
              </a:spcBef>
              <a:spcAft>
                <a:spcPct val="0"/>
              </a:spcAft>
              <a:defRPr sz="4400" b="1">
                <a:solidFill>
                  <a:srgbClr val="1C421D"/>
                </a:solidFill>
                <a:latin typeface="Arial" charset="0"/>
              </a:defRPr>
            </a:lvl7pPr>
            <a:lvl8pPr marL="1371600" algn="l" rtl="0" fontAlgn="base">
              <a:spcBef>
                <a:spcPct val="0"/>
              </a:spcBef>
              <a:spcAft>
                <a:spcPct val="0"/>
              </a:spcAft>
              <a:defRPr sz="4400" b="1">
                <a:solidFill>
                  <a:srgbClr val="1C421D"/>
                </a:solidFill>
                <a:latin typeface="Arial" charset="0"/>
              </a:defRPr>
            </a:lvl8pPr>
            <a:lvl9pPr marL="1828800" algn="l" rtl="0" fontAlgn="base">
              <a:spcBef>
                <a:spcPct val="0"/>
              </a:spcBef>
              <a:spcAft>
                <a:spcPct val="0"/>
              </a:spcAft>
              <a:defRPr sz="4400" b="1">
                <a:solidFill>
                  <a:srgbClr val="1C421D"/>
                </a:solidFill>
                <a:latin typeface="Arial" charset="0"/>
              </a:defRPr>
            </a:lvl9pPr>
          </a:lstStyle>
          <a:p>
            <a:pPr eaLnBrk="1" hangingPunct="1"/>
            <a:r>
              <a:rPr lang="en-US" sz="3200" dirty="0"/>
              <a:t>ALBANIA: Project for Integrated Urban and Tourism Development (PIUTD)</a:t>
            </a:r>
          </a:p>
          <a:p>
            <a:pPr eaLnBrk="1" hangingPunct="1"/>
            <a:endParaRPr lang="en-US" sz="3200" dirty="0"/>
          </a:p>
        </p:txBody>
      </p:sp>
    </p:spTree>
    <p:extLst>
      <p:ext uri="{BB962C8B-B14F-4D97-AF65-F5344CB8AC3E}">
        <p14:creationId xmlns:p14="http://schemas.microsoft.com/office/powerpoint/2010/main" val="34142490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33400"/>
            <a:ext cx="8229600" cy="457200"/>
          </a:xfrm>
        </p:spPr>
        <p:txBody>
          <a:bodyPr/>
          <a:lstStyle/>
          <a:p>
            <a:pPr algn="ctr"/>
            <a:r>
              <a:rPr lang="en-US" sz="2600" noProof="0" dirty="0"/>
              <a:t>Identification, Assessment and Selection of EE Measures</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10</a:t>
            </a:fld>
            <a:endParaRPr lang="en-US" dirty="0"/>
          </a:p>
        </p:txBody>
      </p:sp>
      <p:sp>
        <p:nvSpPr>
          <p:cNvPr id="7"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920AAD-3C0E-4968-AA2C-64725463CABE}" type="slidenum">
              <a:rPr lang="en-US" smtClean="0"/>
              <a:pPr/>
              <a:t>10</a:t>
            </a:fld>
            <a:endParaRPr lang="en-US" dirty="0"/>
          </a:p>
        </p:txBody>
      </p:sp>
      <p:cxnSp>
        <p:nvCxnSpPr>
          <p:cNvPr id="8" name="Straight Connector 3"/>
          <p:cNvCxnSpPr/>
          <p:nvPr/>
        </p:nvCxnSpPr>
        <p:spPr>
          <a:xfrm>
            <a:off x="838200" y="2096869"/>
            <a:ext cx="7823200" cy="1066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5"/>
          <p:cNvCxnSpPr/>
          <p:nvPr/>
        </p:nvCxnSpPr>
        <p:spPr>
          <a:xfrm flipV="1">
            <a:off x="762000" y="4230469"/>
            <a:ext cx="7848600" cy="1219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8"/>
          <p:cNvCxnSpPr/>
          <p:nvPr/>
        </p:nvCxnSpPr>
        <p:spPr>
          <a:xfrm>
            <a:off x="1752600" y="1915766"/>
            <a:ext cx="0" cy="3610103"/>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1"/>
          <p:cNvSpPr txBox="1"/>
          <p:nvPr/>
        </p:nvSpPr>
        <p:spPr>
          <a:xfrm>
            <a:off x="0" y="3239869"/>
            <a:ext cx="1115616" cy="646331"/>
          </a:xfrm>
          <a:prstGeom prst="rect">
            <a:avLst/>
          </a:prstGeom>
          <a:noFill/>
        </p:spPr>
        <p:txBody>
          <a:bodyPr wrap="square" rtlCol="0">
            <a:spAutoFit/>
          </a:bodyPr>
          <a:lstStyle/>
          <a:p>
            <a:pPr algn="ctr"/>
            <a:r>
              <a:rPr lang="en-US" b="1" dirty="0"/>
              <a:t>&gt; 80</a:t>
            </a:r>
          </a:p>
          <a:p>
            <a:pPr algn="ctr"/>
            <a:r>
              <a:rPr lang="en-US" b="1" dirty="0"/>
              <a:t>Options</a:t>
            </a:r>
          </a:p>
        </p:txBody>
      </p:sp>
      <p:cxnSp>
        <p:nvCxnSpPr>
          <p:cNvPr id="12" name="Straight Connector 13"/>
          <p:cNvCxnSpPr/>
          <p:nvPr/>
        </p:nvCxnSpPr>
        <p:spPr>
          <a:xfrm>
            <a:off x="4191000" y="1915766"/>
            <a:ext cx="0" cy="3610103"/>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4"/>
          <p:cNvCxnSpPr/>
          <p:nvPr/>
        </p:nvCxnSpPr>
        <p:spPr>
          <a:xfrm flipH="1">
            <a:off x="5638800" y="1915766"/>
            <a:ext cx="1" cy="3613035"/>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5"/>
          <p:cNvCxnSpPr/>
          <p:nvPr/>
        </p:nvCxnSpPr>
        <p:spPr>
          <a:xfrm>
            <a:off x="6876256" y="1905000"/>
            <a:ext cx="0" cy="3620869"/>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9"/>
          <p:cNvCxnSpPr/>
          <p:nvPr/>
        </p:nvCxnSpPr>
        <p:spPr>
          <a:xfrm>
            <a:off x="7812360" y="1905000"/>
            <a:ext cx="0" cy="3620869"/>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16" name="Oval 25"/>
          <p:cNvSpPr/>
          <p:nvPr/>
        </p:nvSpPr>
        <p:spPr>
          <a:xfrm>
            <a:off x="228600" y="22492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Oval 26"/>
          <p:cNvSpPr/>
          <p:nvPr/>
        </p:nvSpPr>
        <p:spPr>
          <a:xfrm>
            <a:off x="228600" y="28588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27"/>
          <p:cNvSpPr/>
          <p:nvPr/>
        </p:nvSpPr>
        <p:spPr>
          <a:xfrm>
            <a:off x="533400" y="39256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Oval 28"/>
          <p:cNvSpPr/>
          <p:nvPr/>
        </p:nvSpPr>
        <p:spPr>
          <a:xfrm>
            <a:off x="914400" y="38494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Oval 29"/>
          <p:cNvSpPr/>
          <p:nvPr/>
        </p:nvSpPr>
        <p:spPr>
          <a:xfrm>
            <a:off x="381000" y="49924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Oval 30"/>
          <p:cNvSpPr/>
          <p:nvPr/>
        </p:nvSpPr>
        <p:spPr>
          <a:xfrm>
            <a:off x="457200" y="4648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31"/>
          <p:cNvSpPr/>
          <p:nvPr/>
        </p:nvSpPr>
        <p:spPr>
          <a:xfrm>
            <a:off x="914400" y="46114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32"/>
          <p:cNvSpPr/>
          <p:nvPr/>
        </p:nvSpPr>
        <p:spPr>
          <a:xfrm>
            <a:off x="685800" y="2590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Oval 33"/>
          <p:cNvSpPr/>
          <p:nvPr/>
        </p:nvSpPr>
        <p:spPr>
          <a:xfrm>
            <a:off x="1066800" y="3200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Oval 34"/>
          <p:cNvSpPr/>
          <p:nvPr/>
        </p:nvSpPr>
        <p:spPr>
          <a:xfrm>
            <a:off x="838200" y="33160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Oval 35"/>
          <p:cNvSpPr/>
          <p:nvPr/>
        </p:nvSpPr>
        <p:spPr>
          <a:xfrm>
            <a:off x="609600" y="2971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Oval 36"/>
          <p:cNvSpPr/>
          <p:nvPr/>
        </p:nvSpPr>
        <p:spPr>
          <a:xfrm>
            <a:off x="228600" y="40018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Oval 37"/>
          <p:cNvSpPr/>
          <p:nvPr/>
        </p:nvSpPr>
        <p:spPr>
          <a:xfrm>
            <a:off x="1371600" y="4495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38"/>
          <p:cNvSpPr/>
          <p:nvPr/>
        </p:nvSpPr>
        <p:spPr>
          <a:xfrm>
            <a:off x="685800" y="48400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Oval 39"/>
          <p:cNvSpPr/>
          <p:nvPr/>
        </p:nvSpPr>
        <p:spPr>
          <a:xfrm>
            <a:off x="304800" y="43828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Oval 40"/>
          <p:cNvSpPr/>
          <p:nvPr/>
        </p:nvSpPr>
        <p:spPr>
          <a:xfrm>
            <a:off x="838200" y="50686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 name="Oval 41"/>
          <p:cNvSpPr/>
          <p:nvPr/>
        </p:nvSpPr>
        <p:spPr>
          <a:xfrm>
            <a:off x="1295400" y="2819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Oval 42"/>
          <p:cNvSpPr/>
          <p:nvPr/>
        </p:nvSpPr>
        <p:spPr>
          <a:xfrm>
            <a:off x="1371600" y="2590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43"/>
          <p:cNvSpPr/>
          <p:nvPr/>
        </p:nvSpPr>
        <p:spPr>
          <a:xfrm>
            <a:off x="1371600" y="34290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Oval 44"/>
          <p:cNvSpPr/>
          <p:nvPr/>
        </p:nvSpPr>
        <p:spPr>
          <a:xfrm>
            <a:off x="381000" y="26302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Oval 45"/>
          <p:cNvSpPr/>
          <p:nvPr/>
        </p:nvSpPr>
        <p:spPr>
          <a:xfrm>
            <a:off x="1066800" y="2819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Oval 46"/>
          <p:cNvSpPr/>
          <p:nvPr/>
        </p:nvSpPr>
        <p:spPr>
          <a:xfrm>
            <a:off x="1371600" y="4038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Oval 47"/>
          <p:cNvSpPr/>
          <p:nvPr/>
        </p:nvSpPr>
        <p:spPr>
          <a:xfrm>
            <a:off x="762000" y="44590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 name="Oval 48"/>
          <p:cNvSpPr/>
          <p:nvPr/>
        </p:nvSpPr>
        <p:spPr>
          <a:xfrm>
            <a:off x="838200" y="41542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Oval 49"/>
          <p:cNvSpPr/>
          <p:nvPr/>
        </p:nvSpPr>
        <p:spPr>
          <a:xfrm>
            <a:off x="1143000" y="49162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Oval 50"/>
          <p:cNvSpPr/>
          <p:nvPr/>
        </p:nvSpPr>
        <p:spPr>
          <a:xfrm>
            <a:off x="990600" y="23254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2" name="Oval 51"/>
          <p:cNvSpPr/>
          <p:nvPr/>
        </p:nvSpPr>
        <p:spPr>
          <a:xfrm>
            <a:off x="1143000" y="3581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3" name="TextBox 53"/>
          <p:cNvSpPr txBox="1"/>
          <p:nvPr/>
        </p:nvSpPr>
        <p:spPr>
          <a:xfrm>
            <a:off x="2330108" y="1748135"/>
            <a:ext cx="1479508" cy="461665"/>
          </a:xfrm>
          <a:prstGeom prst="rect">
            <a:avLst/>
          </a:prstGeom>
          <a:noFill/>
        </p:spPr>
        <p:txBody>
          <a:bodyPr wrap="none" rtlCol="0">
            <a:spAutoFit/>
          </a:bodyPr>
          <a:lstStyle/>
          <a:p>
            <a:r>
              <a:rPr lang="en-US" sz="1200" b="1" dirty="0"/>
              <a:t>Data Collection &amp;</a:t>
            </a:r>
          </a:p>
          <a:p>
            <a:r>
              <a:rPr lang="en-US" sz="1200" b="1" dirty="0"/>
              <a:t>Preliminary Analysis</a:t>
            </a:r>
          </a:p>
        </p:txBody>
      </p:sp>
      <p:sp>
        <p:nvSpPr>
          <p:cNvPr id="44" name="TextBox 54"/>
          <p:cNvSpPr txBox="1"/>
          <p:nvPr/>
        </p:nvSpPr>
        <p:spPr>
          <a:xfrm>
            <a:off x="210076" y="1455167"/>
            <a:ext cx="1390124" cy="461665"/>
          </a:xfrm>
          <a:prstGeom prst="rect">
            <a:avLst/>
          </a:prstGeom>
          <a:noFill/>
        </p:spPr>
        <p:txBody>
          <a:bodyPr wrap="none" rtlCol="0">
            <a:spAutoFit/>
          </a:bodyPr>
          <a:lstStyle/>
          <a:p>
            <a:pPr algn="ctr"/>
            <a:r>
              <a:rPr lang="en-US" sz="1200" b="1" dirty="0"/>
              <a:t>Beginning of </a:t>
            </a:r>
          </a:p>
          <a:p>
            <a:pPr algn="ctr"/>
            <a:r>
              <a:rPr lang="en-US" sz="1200" b="1" dirty="0"/>
              <a:t>TRACE Assessment</a:t>
            </a:r>
          </a:p>
        </p:txBody>
      </p:sp>
      <p:sp>
        <p:nvSpPr>
          <p:cNvPr id="45" name="Oval 56"/>
          <p:cNvSpPr/>
          <p:nvPr/>
        </p:nvSpPr>
        <p:spPr>
          <a:xfrm>
            <a:off x="1066800" y="400186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6" name="Oval 57"/>
          <p:cNvSpPr/>
          <p:nvPr/>
        </p:nvSpPr>
        <p:spPr>
          <a:xfrm>
            <a:off x="1143000" y="4343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Oval 58"/>
          <p:cNvSpPr/>
          <p:nvPr/>
        </p:nvSpPr>
        <p:spPr>
          <a:xfrm>
            <a:off x="1524000" y="4648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Oval 59"/>
          <p:cNvSpPr/>
          <p:nvPr/>
        </p:nvSpPr>
        <p:spPr>
          <a:xfrm>
            <a:off x="1524000" y="2743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9" name="Oval 60"/>
          <p:cNvSpPr/>
          <p:nvPr/>
        </p:nvSpPr>
        <p:spPr>
          <a:xfrm>
            <a:off x="1524000" y="3581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0" name="Oval 61"/>
          <p:cNvSpPr/>
          <p:nvPr/>
        </p:nvSpPr>
        <p:spPr>
          <a:xfrm>
            <a:off x="1524000" y="41910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1" name="Oval 62"/>
          <p:cNvSpPr/>
          <p:nvPr/>
        </p:nvSpPr>
        <p:spPr>
          <a:xfrm>
            <a:off x="1447800" y="3200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2" name="Oval 63"/>
          <p:cNvSpPr/>
          <p:nvPr/>
        </p:nvSpPr>
        <p:spPr>
          <a:xfrm>
            <a:off x="2133600" y="45720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3" name="Oval 64"/>
          <p:cNvSpPr/>
          <p:nvPr/>
        </p:nvSpPr>
        <p:spPr>
          <a:xfrm>
            <a:off x="2209800" y="42277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4" name="Oval 65"/>
          <p:cNvSpPr/>
          <p:nvPr/>
        </p:nvSpPr>
        <p:spPr>
          <a:xfrm>
            <a:off x="2667000" y="41910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5" name="Oval 66"/>
          <p:cNvSpPr/>
          <p:nvPr/>
        </p:nvSpPr>
        <p:spPr>
          <a:xfrm>
            <a:off x="3124200" y="40753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Oval 67"/>
          <p:cNvSpPr/>
          <p:nvPr/>
        </p:nvSpPr>
        <p:spPr>
          <a:xfrm>
            <a:off x="2438400" y="4419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Oval 68"/>
          <p:cNvSpPr/>
          <p:nvPr/>
        </p:nvSpPr>
        <p:spPr>
          <a:xfrm>
            <a:off x="2057400" y="3962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Oval 69"/>
          <p:cNvSpPr/>
          <p:nvPr/>
        </p:nvSpPr>
        <p:spPr>
          <a:xfrm>
            <a:off x="2590800" y="4648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9" name="Oval 70"/>
          <p:cNvSpPr/>
          <p:nvPr/>
        </p:nvSpPr>
        <p:spPr>
          <a:xfrm>
            <a:off x="2514600" y="4038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0" name="Oval 71"/>
          <p:cNvSpPr/>
          <p:nvPr/>
        </p:nvSpPr>
        <p:spPr>
          <a:xfrm>
            <a:off x="2590800" y="3733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1" name="Oval 72"/>
          <p:cNvSpPr/>
          <p:nvPr/>
        </p:nvSpPr>
        <p:spPr>
          <a:xfrm>
            <a:off x="2895600" y="4495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2" name="Oval 73"/>
          <p:cNvSpPr/>
          <p:nvPr/>
        </p:nvSpPr>
        <p:spPr>
          <a:xfrm>
            <a:off x="2895600" y="39229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3" name="Oval 74"/>
          <p:cNvSpPr/>
          <p:nvPr/>
        </p:nvSpPr>
        <p:spPr>
          <a:xfrm>
            <a:off x="2209800" y="34290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4" name="Oval 75"/>
          <p:cNvSpPr/>
          <p:nvPr/>
        </p:nvSpPr>
        <p:spPr>
          <a:xfrm>
            <a:off x="2286000" y="30847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5" name="Oval 76"/>
          <p:cNvSpPr/>
          <p:nvPr/>
        </p:nvSpPr>
        <p:spPr>
          <a:xfrm>
            <a:off x="2743200" y="30480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6" name="Oval 77"/>
          <p:cNvSpPr/>
          <p:nvPr/>
        </p:nvSpPr>
        <p:spPr>
          <a:xfrm>
            <a:off x="3200400" y="29323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7" name="Oval 78"/>
          <p:cNvSpPr/>
          <p:nvPr/>
        </p:nvSpPr>
        <p:spPr>
          <a:xfrm>
            <a:off x="2514600" y="3276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8" name="Oval 79"/>
          <p:cNvSpPr/>
          <p:nvPr/>
        </p:nvSpPr>
        <p:spPr>
          <a:xfrm>
            <a:off x="2133600" y="2819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9" name="Oval 80"/>
          <p:cNvSpPr/>
          <p:nvPr/>
        </p:nvSpPr>
        <p:spPr>
          <a:xfrm>
            <a:off x="2667000" y="3505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0" name="Oval 81"/>
          <p:cNvSpPr/>
          <p:nvPr/>
        </p:nvSpPr>
        <p:spPr>
          <a:xfrm>
            <a:off x="2590800" y="2895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1" name="Oval 82"/>
          <p:cNvSpPr/>
          <p:nvPr/>
        </p:nvSpPr>
        <p:spPr>
          <a:xfrm>
            <a:off x="2667000" y="2590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Oval 83"/>
          <p:cNvSpPr/>
          <p:nvPr/>
        </p:nvSpPr>
        <p:spPr>
          <a:xfrm>
            <a:off x="2971800" y="3352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3" name="Oval 84"/>
          <p:cNvSpPr/>
          <p:nvPr/>
        </p:nvSpPr>
        <p:spPr>
          <a:xfrm>
            <a:off x="2971800" y="27799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4" name="Oval 86"/>
          <p:cNvSpPr/>
          <p:nvPr/>
        </p:nvSpPr>
        <p:spPr>
          <a:xfrm>
            <a:off x="2819400" y="43801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5" name="Oval 87"/>
          <p:cNvSpPr/>
          <p:nvPr/>
        </p:nvSpPr>
        <p:spPr>
          <a:xfrm>
            <a:off x="3276600" y="4343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6" name="Oval 88"/>
          <p:cNvSpPr/>
          <p:nvPr/>
        </p:nvSpPr>
        <p:spPr>
          <a:xfrm>
            <a:off x="3733800" y="42277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7" name="Oval 89"/>
          <p:cNvSpPr/>
          <p:nvPr/>
        </p:nvSpPr>
        <p:spPr>
          <a:xfrm>
            <a:off x="2362200" y="38100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8" name="Oval 90"/>
          <p:cNvSpPr/>
          <p:nvPr/>
        </p:nvSpPr>
        <p:spPr>
          <a:xfrm>
            <a:off x="3124200" y="4648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9" name="Oval 91"/>
          <p:cNvSpPr/>
          <p:nvPr/>
        </p:nvSpPr>
        <p:spPr>
          <a:xfrm>
            <a:off x="3200400" y="3886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0" name="Oval 92"/>
          <p:cNvSpPr/>
          <p:nvPr/>
        </p:nvSpPr>
        <p:spPr>
          <a:xfrm>
            <a:off x="3505200" y="40753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1" name="Oval 93"/>
          <p:cNvSpPr/>
          <p:nvPr/>
        </p:nvSpPr>
        <p:spPr>
          <a:xfrm>
            <a:off x="2819400" y="3581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2" name="Oval 94"/>
          <p:cNvSpPr/>
          <p:nvPr/>
        </p:nvSpPr>
        <p:spPr>
          <a:xfrm>
            <a:off x="3657600" y="2895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3" name="Oval 95"/>
          <p:cNvSpPr/>
          <p:nvPr/>
        </p:nvSpPr>
        <p:spPr>
          <a:xfrm>
            <a:off x="3352800" y="32004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4" name="Oval 96"/>
          <p:cNvSpPr/>
          <p:nvPr/>
        </p:nvSpPr>
        <p:spPr>
          <a:xfrm>
            <a:off x="3124200" y="34290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5" name="Oval 97"/>
          <p:cNvSpPr/>
          <p:nvPr/>
        </p:nvSpPr>
        <p:spPr>
          <a:xfrm>
            <a:off x="3276600" y="3657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6" name="Oval 98"/>
          <p:cNvSpPr/>
          <p:nvPr/>
        </p:nvSpPr>
        <p:spPr>
          <a:xfrm>
            <a:off x="3581400" y="3505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7" name="Oval 99"/>
          <p:cNvSpPr/>
          <p:nvPr/>
        </p:nvSpPr>
        <p:spPr>
          <a:xfrm>
            <a:off x="4763610" y="3839333"/>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8" name="Oval 100"/>
          <p:cNvSpPr/>
          <p:nvPr/>
        </p:nvSpPr>
        <p:spPr>
          <a:xfrm>
            <a:off x="4419600" y="384673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9" name="Oval 101"/>
          <p:cNvSpPr/>
          <p:nvPr/>
        </p:nvSpPr>
        <p:spPr>
          <a:xfrm>
            <a:off x="4442534" y="32766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0" name="Oval 102"/>
          <p:cNvSpPr/>
          <p:nvPr/>
        </p:nvSpPr>
        <p:spPr>
          <a:xfrm>
            <a:off x="4800600" y="4267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1" name="Oval 103"/>
          <p:cNvSpPr/>
          <p:nvPr/>
        </p:nvSpPr>
        <p:spPr>
          <a:xfrm>
            <a:off x="4648200" y="4114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2" name="Oval 104"/>
          <p:cNvSpPr/>
          <p:nvPr/>
        </p:nvSpPr>
        <p:spPr>
          <a:xfrm>
            <a:off x="4724400" y="3667958"/>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3" name="Oval 105"/>
          <p:cNvSpPr/>
          <p:nvPr/>
        </p:nvSpPr>
        <p:spPr>
          <a:xfrm>
            <a:off x="5215631" y="4105663"/>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Oval 106"/>
          <p:cNvSpPr/>
          <p:nvPr/>
        </p:nvSpPr>
        <p:spPr>
          <a:xfrm>
            <a:off x="4437356" y="3018888"/>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Oval 107"/>
          <p:cNvSpPr/>
          <p:nvPr/>
        </p:nvSpPr>
        <p:spPr>
          <a:xfrm>
            <a:off x="4876800" y="31242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Oval 108"/>
          <p:cNvSpPr/>
          <p:nvPr/>
        </p:nvSpPr>
        <p:spPr>
          <a:xfrm>
            <a:off x="4745855" y="3352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Oval 109"/>
          <p:cNvSpPr/>
          <p:nvPr/>
        </p:nvSpPr>
        <p:spPr>
          <a:xfrm>
            <a:off x="5004787" y="3670176"/>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8" name="Oval 110"/>
          <p:cNvSpPr/>
          <p:nvPr/>
        </p:nvSpPr>
        <p:spPr>
          <a:xfrm>
            <a:off x="5105400" y="34290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9" name="Oval 111"/>
          <p:cNvSpPr/>
          <p:nvPr/>
        </p:nvSpPr>
        <p:spPr>
          <a:xfrm>
            <a:off x="5943600" y="3922931"/>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0" name="Oval 112"/>
          <p:cNvSpPr/>
          <p:nvPr/>
        </p:nvSpPr>
        <p:spPr>
          <a:xfrm>
            <a:off x="6248400" y="42672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1" name="Oval 113"/>
          <p:cNvSpPr/>
          <p:nvPr/>
        </p:nvSpPr>
        <p:spPr>
          <a:xfrm>
            <a:off x="5943600" y="40386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2" name="Oval 114"/>
          <p:cNvSpPr/>
          <p:nvPr/>
        </p:nvSpPr>
        <p:spPr>
          <a:xfrm>
            <a:off x="6019800" y="37338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3" name="Oval 115"/>
          <p:cNvSpPr/>
          <p:nvPr/>
        </p:nvSpPr>
        <p:spPr>
          <a:xfrm>
            <a:off x="6477000" y="3999131"/>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4" name="Oval 116"/>
          <p:cNvSpPr/>
          <p:nvPr/>
        </p:nvSpPr>
        <p:spPr>
          <a:xfrm>
            <a:off x="5943600" y="32766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5" name="Oval 117"/>
          <p:cNvSpPr/>
          <p:nvPr/>
        </p:nvSpPr>
        <p:spPr>
          <a:xfrm>
            <a:off x="6096000" y="35052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6" name="Oval 118"/>
          <p:cNvSpPr/>
          <p:nvPr/>
        </p:nvSpPr>
        <p:spPr>
          <a:xfrm>
            <a:off x="6553200" y="34290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7" name="Oval 119"/>
          <p:cNvSpPr/>
          <p:nvPr/>
        </p:nvSpPr>
        <p:spPr>
          <a:xfrm>
            <a:off x="7315200" y="3922931"/>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8" name="Oval 120"/>
          <p:cNvSpPr/>
          <p:nvPr/>
        </p:nvSpPr>
        <p:spPr>
          <a:xfrm>
            <a:off x="7315200" y="40386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09" name="Oval 121"/>
          <p:cNvSpPr/>
          <p:nvPr/>
        </p:nvSpPr>
        <p:spPr>
          <a:xfrm>
            <a:off x="7391400" y="37338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10" name="Oval 122"/>
          <p:cNvSpPr/>
          <p:nvPr/>
        </p:nvSpPr>
        <p:spPr>
          <a:xfrm>
            <a:off x="7524328" y="399668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11" name="Oval 123"/>
          <p:cNvSpPr/>
          <p:nvPr/>
        </p:nvSpPr>
        <p:spPr>
          <a:xfrm>
            <a:off x="7315200" y="32766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12" name="Oval 124"/>
          <p:cNvSpPr/>
          <p:nvPr/>
        </p:nvSpPr>
        <p:spPr>
          <a:xfrm>
            <a:off x="7467600" y="350520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13" name="TextBox 125"/>
          <p:cNvSpPr txBox="1"/>
          <p:nvPr/>
        </p:nvSpPr>
        <p:spPr>
          <a:xfrm>
            <a:off x="4191000" y="1925939"/>
            <a:ext cx="1447800" cy="461665"/>
          </a:xfrm>
          <a:prstGeom prst="rect">
            <a:avLst/>
          </a:prstGeom>
          <a:noFill/>
        </p:spPr>
        <p:txBody>
          <a:bodyPr wrap="square" rtlCol="0">
            <a:spAutoFit/>
          </a:bodyPr>
          <a:lstStyle/>
          <a:p>
            <a:pPr algn="ctr"/>
            <a:r>
              <a:rPr lang="en-US" sz="1200" b="1" dirty="0"/>
              <a:t>Synthesizing Potential Programs</a:t>
            </a:r>
          </a:p>
        </p:txBody>
      </p:sp>
      <p:sp>
        <p:nvSpPr>
          <p:cNvPr id="114" name="TextBox 126"/>
          <p:cNvSpPr txBox="1"/>
          <p:nvPr/>
        </p:nvSpPr>
        <p:spPr>
          <a:xfrm>
            <a:off x="5562600" y="2179934"/>
            <a:ext cx="1447800" cy="461665"/>
          </a:xfrm>
          <a:prstGeom prst="rect">
            <a:avLst/>
          </a:prstGeom>
          <a:noFill/>
        </p:spPr>
        <p:txBody>
          <a:bodyPr wrap="square" rtlCol="0">
            <a:spAutoFit/>
          </a:bodyPr>
          <a:lstStyle/>
          <a:p>
            <a:pPr algn="ctr"/>
            <a:r>
              <a:rPr lang="en-US" sz="1200" b="1" dirty="0">
                <a:solidFill>
                  <a:srgbClr val="008000"/>
                </a:solidFill>
              </a:rPr>
              <a:t>Pre-Feasibility Studies</a:t>
            </a:r>
          </a:p>
        </p:txBody>
      </p:sp>
      <p:sp>
        <p:nvSpPr>
          <p:cNvPr id="115" name="TextBox 127"/>
          <p:cNvSpPr txBox="1"/>
          <p:nvPr/>
        </p:nvSpPr>
        <p:spPr>
          <a:xfrm>
            <a:off x="6732240" y="2276872"/>
            <a:ext cx="1249392" cy="646331"/>
          </a:xfrm>
          <a:prstGeom prst="rect">
            <a:avLst/>
          </a:prstGeom>
          <a:noFill/>
        </p:spPr>
        <p:txBody>
          <a:bodyPr wrap="square" rtlCol="0">
            <a:spAutoFit/>
          </a:bodyPr>
          <a:lstStyle/>
          <a:p>
            <a:pPr algn="ctr"/>
            <a:r>
              <a:rPr lang="en-US" sz="1200" b="1" dirty="0">
                <a:solidFill>
                  <a:srgbClr val="008000"/>
                </a:solidFill>
              </a:rPr>
              <a:t>Pilots, Fundraising, Feasibility</a:t>
            </a:r>
          </a:p>
        </p:txBody>
      </p:sp>
      <p:sp>
        <p:nvSpPr>
          <p:cNvPr id="116" name="Oval 128"/>
          <p:cNvSpPr/>
          <p:nvPr/>
        </p:nvSpPr>
        <p:spPr>
          <a:xfrm>
            <a:off x="8279216" y="397859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17" name="Oval 129"/>
          <p:cNvSpPr/>
          <p:nvPr/>
        </p:nvSpPr>
        <p:spPr>
          <a:xfrm>
            <a:off x="8492460" y="3914070"/>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18" name="Oval 130"/>
          <p:cNvSpPr/>
          <p:nvPr/>
        </p:nvSpPr>
        <p:spPr>
          <a:xfrm>
            <a:off x="8126816" y="3257103"/>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19" name="Oval 131"/>
          <p:cNvSpPr/>
          <p:nvPr/>
        </p:nvSpPr>
        <p:spPr>
          <a:xfrm>
            <a:off x="8416260" y="3388721"/>
            <a:ext cx="152400" cy="152400"/>
          </a:xfrm>
          <a:prstGeom prst="ellipse">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8000"/>
              </a:solidFill>
            </a:endParaRPr>
          </a:p>
        </p:txBody>
      </p:sp>
      <p:sp>
        <p:nvSpPr>
          <p:cNvPr id="120" name="Left Brace 132"/>
          <p:cNvSpPr/>
          <p:nvPr/>
        </p:nvSpPr>
        <p:spPr>
          <a:xfrm rot="5400000" flipH="1">
            <a:off x="2646153" y="3057110"/>
            <a:ext cx="451999" cy="5439508"/>
          </a:xfrm>
          <a:prstGeom prst="leftBrace">
            <a:avLst>
              <a:gd name="adj1" fmla="val 0"/>
              <a:gd name="adj2" fmla="val 50471"/>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21" name="TextBox 133"/>
          <p:cNvSpPr txBox="1"/>
          <p:nvPr/>
        </p:nvSpPr>
        <p:spPr>
          <a:xfrm>
            <a:off x="1316802" y="5992914"/>
            <a:ext cx="3024098" cy="307777"/>
          </a:xfrm>
          <a:prstGeom prst="rect">
            <a:avLst/>
          </a:prstGeom>
          <a:noFill/>
        </p:spPr>
        <p:txBody>
          <a:bodyPr wrap="none" rtlCol="0">
            <a:spAutoFit/>
          </a:bodyPr>
          <a:lstStyle/>
          <a:p>
            <a:r>
              <a:rPr lang="en-US" sz="1400" b="1" dirty="0"/>
              <a:t>Implementing &amp; Analyzing TRACE Tool</a:t>
            </a:r>
          </a:p>
        </p:txBody>
      </p:sp>
      <p:sp>
        <p:nvSpPr>
          <p:cNvPr id="122" name="Left Brace 137"/>
          <p:cNvSpPr/>
          <p:nvPr/>
        </p:nvSpPr>
        <p:spPr>
          <a:xfrm rot="5400000" flipH="1">
            <a:off x="7089200" y="4100465"/>
            <a:ext cx="449067" cy="3355730"/>
          </a:xfrm>
          <a:prstGeom prst="leftBrace">
            <a:avLst>
              <a:gd name="adj1" fmla="val 0"/>
              <a:gd name="adj2" fmla="val 50471"/>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23" name="TextBox 2"/>
          <p:cNvSpPr txBox="1"/>
          <p:nvPr/>
        </p:nvSpPr>
        <p:spPr>
          <a:xfrm>
            <a:off x="5638801" y="5992219"/>
            <a:ext cx="3352798" cy="307777"/>
          </a:xfrm>
          <a:prstGeom prst="rect">
            <a:avLst/>
          </a:prstGeom>
          <a:noFill/>
        </p:spPr>
        <p:txBody>
          <a:bodyPr wrap="square" rtlCol="0">
            <a:spAutoFit/>
          </a:bodyPr>
          <a:lstStyle/>
          <a:p>
            <a:pPr algn="ctr"/>
            <a:r>
              <a:rPr lang="en-US" sz="1400" b="1" dirty="0"/>
              <a:t>Technical Assistance &amp; Investments</a:t>
            </a:r>
          </a:p>
        </p:txBody>
      </p:sp>
      <p:sp>
        <p:nvSpPr>
          <p:cNvPr id="124" name="TextBox 136"/>
          <p:cNvSpPr txBox="1"/>
          <p:nvPr/>
        </p:nvSpPr>
        <p:spPr>
          <a:xfrm>
            <a:off x="7740352" y="2348880"/>
            <a:ext cx="1433975" cy="688256"/>
          </a:xfrm>
          <a:prstGeom prst="rect">
            <a:avLst/>
          </a:prstGeom>
          <a:noFill/>
        </p:spPr>
        <p:txBody>
          <a:bodyPr wrap="square" tIns="36000" bIns="36000" rtlCol="0">
            <a:spAutoFit/>
          </a:bodyPr>
          <a:lstStyle/>
          <a:p>
            <a:pPr algn="ctr"/>
            <a:r>
              <a:rPr lang="en-US" sz="1200" b="1" dirty="0">
                <a:solidFill>
                  <a:srgbClr val="008000"/>
                </a:solidFill>
              </a:rPr>
              <a:t>Implementation</a:t>
            </a:r>
            <a:r>
              <a:rPr lang="en-US" sz="1400" b="1" dirty="0"/>
              <a:t> </a:t>
            </a:r>
            <a:r>
              <a:rPr lang="en-US" sz="1200" b="1" dirty="0">
                <a:solidFill>
                  <a:srgbClr val="008000"/>
                </a:solidFill>
              </a:rPr>
              <a:t>of</a:t>
            </a:r>
            <a:r>
              <a:rPr lang="en-US" sz="1400" b="1" dirty="0"/>
              <a:t> </a:t>
            </a:r>
            <a:r>
              <a:rPr lang="en-US" sz="1200" b="1" dirty="0">
                <a:solidFill>
                  <a:srgbClr val="008000"/>
                </a:solidFill>
              </a:rPr>
              <a:t>Selected Interventions</a:t>
            </a:r>
          </a:p>
        </p:txBody>
      </p:sp>
    </p:spTree>
    <p:extLst>
      <p:ext uri="{BB962C8B-B14F-4D97-AF65-F5344CB8AC3E}">
        <p14:creationId xmlns:p14="http://schemas.microsoft.com/office/powerpoint/2010/main" val="17908501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Relative Energy Intensity </a:t>
            </a:r>
          </a:p>
        </p:txBody>
      </p:sp>
      <p:graphicFrame>
        <p:nvGraphicFramePr>
          <p:cNvPr id="8" name="Inhaltsplatzhalter 7"/>
          <p:cNvGraphicFramePr>
            <a:graphicFrameLocks noGrp="1"/>
          </p:cNvGraphicFramePr>
          <p:nvPr>
            <p:ph idx="1"/>
            <p:extLst>
              <p:ext uri="{D42A27DB-BD31-4B8C-83A1-F6EECF244321}">
                <p14:modId xmlns:p14="http://schemas.microsoft.com/office/powerpoint/2010/main" val="1482595922"/>
              </p:ext>
            </p:extLst>
          </p:nvPr>
        </p:nvGraphicFramePr>
        <p:xfrm>
          <a:off x="114300" y="4191000"/>
          <a:ext cx="8915400" cy="2006604"/>
        </p:xfrm>
        <a:graphic>
          <a:graphicData uri="http://schemas.openxmlformats.org/drawingml/2006/table">
            <a:tbl>
              <a:tblPr firstRow="1" bandRow="1">
                <a:tableStyleId>{5C22544A-7EE6-4342-B048-85BDC9FD1C3A}</a:tableStyleId>
              </a:tblPr>
              <a:tblGrid>
                <a:gridCol w="1257300">
                  <a:extLst>
                    <a:ext uri="{9D8B030D-6E8A-4147-A177-3AD203B41FA5}">
                      <a16:colId xmlns:a16="http://schemas.microsoft.com/office/drawing/2014/main" val="20000"/>
                    </a:ext>
                  </a:extLst>
                </a:gridCol>
                <a:gridCol w="3704313">
                  <a:extLst>
                    <a:ext uri="{9D8B030D-6E8A-4147-A177-3AD203B41FA5}">
                      <a16:colId xmlns:a16="http://schemas.microsoft.com/office/drawing/2014/main" val="20001"/>
                    </a:ext>
                  </a:extLst>
                </a:gridCol>
                <a:gridCol w="1395454">
                  <a:extLst>
                    <a:ext uri="{9D8B030D-6E8A-4147-A177-3AD203B41FA5}">
                      <a16:colId xmlns:a16="http://schemas.microsoft.com/office/drawing/2014/main" val="20002"/>
                    </a:ext>
                  </a:extLst>
                </a:gridCol>
                <a:gridCol w="1453433">
                  <a:extLst>
                    <a:ext uri="{9D8B030D-6E8A-4147-A177-3AD203B41FA5}">
                      <a16:colId xmlns:a16="http://schemas.microsoft.com/office/drawing/2014/main" val="20003"/>
                    </a:ext>
                  </a:extLst>
                </a:gridCol>
                <a:gridCol w="1104900">
                  <a:extLst>
                    <a:ext uri="{9D8B030D-6E8A-4147-A177-3AD203B41FA5}">
                      <a16:colId xmlns:a16="http://schemas.microsoft.com/office/drawing/2014/main" val="20004"/>
                    </a:ext>
                  </a:extLst>
                </a:gridCol>
              </a:tblGrid>
              <a:tr h="447039">
                <a:tc>
                  <a:txBody>
                    <a:bodyPr/>
                    <a:lstStyle/>
                    <a:p>
                      <a:pPr algn="l">
                        <a:lnSpc>
                          <a:spcPct val="100000"/>
                        </a:lnSpc>
                        <a:spcAft>
                          <a:spcPts val="0"/>
                        </a:spcAft>
                        <a:tabLst>
                          <a:tab pos="457200" algn="l"/>
                        </a:tabLst>
                      </a:pPr>
                      <a:r>
                        <a:rPr lang="en-US" sz="1600" dirty="0">
                          <a:effectLst/>
                        </a:rPr>
                        <a:t>Sector</a:t>
                      </a:r>
                      <a:endParaRPr lang="en-US" sz="1600" dirty="0">
                        <a:solidFill>
                          <a:schemeClr val="accent3">
                            <a:lumMod val="75000"/>
                          </a:schemeClr>
                        </a:solidFill>
                        <a:effectLst/>
                        <a:latin typeface="+mn-lt"/>
                        <a:ea typeface="Calibri"/>
                        <a:cs typeface="Times New Roman"/>
                      </a:endParaRPr>
                    </a:p>
                  </a:txBody>
                  <a:tcPr marL="22529" marR="22529" marT="0" marB="0"/>
                </a:tc>
                <a:tc gridSpan="2">
                  <a:txBody>
                    <a:bodyPr/>
                    <a:lstStyle/>
                    <a:p>
                      <a:pPr algn="l">
                        <a:lnSpc>
                          <a:spcPct val="100000"/>
                        </a:lnSpc>
                        <a:spcAft>
                          <a:spcPts val="0"/>
                        </a:spcAft>
                        <a:tabLst>
                          <a:tab pos="457200" algn="l"/>
                        </a:tabLst>
                      </a:pPr>
                      <a:r>
                        <a:rPr lang="en-US" sz="1600" dirty="0">
                          <a:effectLst/>
                        </a:rPr>
                        <a:t>Selected KPI</a:t>
                      </a:r>
                      <a:endParaRPr lang="en-US" sz="1600" dirty="0">
                        <a:solidFill>
                          <a:schemeClr val="accent3">
                            <a:lumMod val="75000"/>
                          </a:schemeClr>
                        </a:solidFill>
                        <a:effectLst/>
                        <a:latin typeface="+mn-lt"/>
                        <a:ea typeface="Calibri"/>
                        <a:cs typeface="Times New Roman"/>
                      </a:endParaRPr>
                    </a:p>
                  </a:txBody>
                  <a:tcPr marL="22529" marR="22529" marT="0" marB="0"/>
                </a:tc>
                <a:tc hMerge="1">
                  <a:txBody>
                    <a:bodyPr/>
                    <a:lstStyle/>
                    <a:p>
                      <a:endParaRPr lang="en-US"/>
                    </a:p>
                  </a:txBody>
                  <a:tcPr/>
                </a:tc>
                <a:tc>
                  <a:txBody>
                    <a:bodyPr/>
                    <a:lstStyle/>
                    <a:p>
                      <a:pPr algn="l">
                        <a:lnSpc>
                          <a:spcPct val="100000"/>
                        </a:lnSpc>
                        <a:spcAft>
                          <a:spcPts val="0"/>
                        </a:spcAft>
                        <a:tabLst>
                          <a:tab pos="457200" algn="l"/>
                        </a:tabLst>
                      </a:pPr>
                      <a:r>
                        <a:rPr lang="en-US" sz="1600" dirty="0">
                          <a:effectLst/>
                        </a:rPr>
                        <a:t>Performance</a:t>
                      </a:r>
                      <a:endParaRPr lang="en-US" sz="1600" dirty="0">
                        <a:solidFill>
                          <a:schemeClr val="accent3">
                            <a:lumMod val="75000"/>
                          </a:schemeClr>
                        </a:solidFill>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600" dirty="0">
                          <a:effectLst/>
                        </a:rPr>
                        <a:t>EE potential</a:t>
                      </a:r>
                      <a:endParaRPr lang="en-US" sz="1600" dirty="0">
                        <a:solidFill>
                          <a:schemeClr val="accent3">
                            <a:lumMod val="75000"/>
                          </a:schemeClr>
                        </a:solidFill>
                        <a:effectLst/>
                        <a:latin typeface="+mn-lt"/>
                        <a:ea typeface="Calibri"/>
                        <a:cs typeface="Times New Roman"/>
                      </a:endParaRPr>
                    </a:p>
                  </a:txBody>
                  <a:tcPr marL="22529" marR="22529" marT="0" marB="0"/>
                </a:tc>
                <a:extLst>
                  <a:ext uri="{0D108BD9-81ED-4DB2-BD59-A6C34878D82A}">
                    <a16:rowId xmlns:a16="http://schemas.microsoft.com/office/drawing/2014/main" val="10000"/>
                  </a:ext>
                </a:extLst>
              </a:tr>
              <a:tr h="335280">
                <a:tc>
                  <a:txBody>
                    <a:bodyPr/>
                    <a:lstStyle/>
                    <a:p>
                      <a:pPr algn="l">
                        <a:lnSpc>
                          <a:spcPct val="100000"/>
                        </a:lnSpc>
                        <a:spcAft>
                          <a:spcPts val="0"/>
                        </a:spcAft>
                        <a:tabLst>
                          <a:tab pos="457200" algn="l"/>
                        </a:tabLst>
                      </a:pPr>
                      <a:r>
                        <a:rPr lang="en-US" sz="1400" dirty="0">
                          <a:effectLst/>
                        </a:rPr>
                        <a:t>Water supply &amp; waste water </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Energy density of water production  </a:t>
                      </a:r>
                    </a:p>
                    <a:p>
                      <a:pPr algn="l">
                        <a:lnSpc>
                          <a:spcPct val="100000"/>
                        </a:lnSpc>
                        <a:spcAft>
                          <a:spcPts val="0"/>
                        </a:spcAft>
                        <a:tabLst>
                          <a:tab pos="457200" algn="l"/>
                        </a:tabLst>
                      </a:pPr>
                      <a:r>
                        <a:rPr lang="en-US" sz="1400" dirty="0">
                          <a:effectLst/>
                        </a:rPr>
                        <a:t>Including </a:t>
                      </a:r>
                      <a:r>
                        <a:rPr lang="en-US" sz="1400" kern="1200" dirty="0">
                          <a:effectLst/>
                        </a:rPr>
                        <a:t>individual power for pumping</a:t>
                      </a:r>
                      <a:r>
                        <a:rPr lang="en-US" sz="1400" dirty="0">
                          <a:effectLst/>
                        </a:rPr>
                        <a:t> </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0.26 </a:t>
                      </a:r>
                      <a:r>
                        <a:rPr lang="en-US" sz="1400" dirty="0" err="1">
                          <a:effectLst/>
                        </a:rPr>
                        <a:t>kWh</a:t>
                      </a:r>
                      <a:r>
                        <a:rPr lang="en-US" sz="1400" baseline="-25000" dirty="0" err="1">
                          <a:effectLst/>
                        </a:rPr>
                        <a:t>e</a:t>
                      </a:r>
                      <a:r>
                        <a:rPr lang="en-US" sz="1400" dirty="0">
                          <a:effectLst/>
                        </a:rPr>
                        <a:t>/m</a:t>
                      </a:r>
                      <a:r>
                        <a:rPr lang="en-US" sz="1400" baseline="30000" dirty="0">
                          <a:effectLst/>
                        </a:rPr>
                        <a:t>3</a:t>
                      </a:r>
                    </a:p>
                    <a:p>
                      <a:pPr algn="l">
                        <a:lnSpc>
                          <a:spcPct val="100000"/>
                        </a:lnSpc>
                        <a:spcAft>
                          <a:spcPts val="0"/>
                        </a:spcAft>
                        <a:tabLst>
                          <a:tab pos="457200" algn="l"/>
                        </a:tabLst>
                      </a:pPr>
                      <a:r>
                        <a:rPr lang="en-US" sz="1400" kern="1200" dirty="0">
                          <a:effectLst/>
                        </a:rPr>
                        <a:t>~ 2.3 kWh/m³ </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High</a:t>
                      </a:r>
                    </a:p>
                    <a:p>
                      <a:pPr algn="l">
                        <a:lnSpc>
                          <a:spcPct val="100000"/>
                        </a:lnSpc>
                        <a:spcAft>
                          <a:spcPts val="0"/>
                        </a:spcAft>
                        <a:tabLst>
                          <a:tab pos="457200" algn="l"/>
                        </a:tabLst>
                      </a:pPr>
                      <a:r>
                        <a:rPr lang="en-US" sz="1400" dirty="0">
                          <a:effectLst/>
                        </a:rPr>
                        <a:t>Very low</a:t>
                      </a:r>
                      <a:endParaRPr lang="en-US" sz="1400" b="1"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20-40%</a:t>
                      </a:r>
                    </a:p>
                    <a:p>
                      <a:pPr algn="l">
                        <a:lnSpc>
                          <a:spcPct val="100000"/>
                        </a:lnSpc>
                        <a:spcAft>
                          <a:spcPts val="0"/>
                        </a:spcAft>
                        <a:tabLst>
                          <a:tab pos="457200" algn="l"/>
                        </a:tabLst>
                      </a:pPr>
                      <a:r>
                        <a:rPr lang="en-US" sz="1400" dirty="0">
                          <a:effectLst/>
                        </a:rPr>
                        <a:t>60-80%</a:t>
                      </a:r>
                      <a:endParaRPr lang="en-US" sz="1400" dirty="0">
                        <a:effectLst/>
                        <a:latin typeface="+mn-lt"/>
                        <a:ea typeface="Calibri"/>
                        <a:cs typeface="Times New Roman"/>
                      </a:endParaRPr>
                    </a:p>
                  </a:txBody>
                  <a:tcPr marL="22529" marR="22529" marT="0" marB="0"/>
                </a:tc>
                <a:extLst>
                  <a:ext uri="{0D108BD9-81ED-4DB2-BD59-A6C34878D82A}">
                    <a16:rowId xmlns:a16="http://schemas.microsoft.com/office/drawing/2014/main" val="10001"/>
                  </a:ext>
                </a:extLst>
              </a:tr>
              <a:tr h="269241">
                <a:tc>
                  <a:txBody>
                    <a:bodyPr/>
                    <a:lstStyle/>
                    <a:p>
                      <a:pPr algn="l">
                        <a:lnSpc>
                          <a:spcPct val="100000"/>
                        </a:lnSpc>
                        <a:spcAft>
                          <a:spcPts val="0"/>
                        </a:spcAft>
                        <a:tabLst>
                          <a:tab pos="457200" algn="l"/>
                        </a:tabLst>
                      </a:pPr>
                      <a:r>
                        <a:rPr lang="en-US" sz="1400" dirty="0">
                          <a:effectLst/>
                        </a:rPr>
                        <a:t> </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a:effectLst/>
                        </a:rPr>
                        <a:t>Percentage of non-revenue water</a:t>
                      </a:r>
                      <a:endParaRPr lang="en-US" sz="140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71%</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Very low</a:t>
                      </a:r>
                      <a:endParaRPr lang="en-US" sz="1400" b="1"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a:effectLst/>
                        </a:rPr>
                        <a:t>60-80%</a:t>
                      </a:r>
                      <a:endParaRPr lang="en-US" sz="1400">
                        <a:effectLst/>
                        <a:latin typeface="+mn-lt"/>
                        <a:ea typeface="Calibri"/>
                        <a:cs typeface="Times New Roman"/>
                      </a:endParaRPr>
                    </a:p>
                  </a:txBody>
                  <a:tcPr marL="22529" marR="22529" marT="0" marB="0"/>
                </a:tc>
                <a:extLst>
                  <a:ext uri="{0D108BD9-81ED-4DB2-BD59-A6C34878D82A}">
                    <a16:rowId xmlns:a16="http://schemas.microsoft.com/office/drawing/2014/main" val="10002"/>
                  </a:ext>
                </a:extLst>
              </a:tr>
              <a:tr h="218442">
                <a:tc>
                  <a:txBody>
                    <a:bodyPr/>
                    <a:lstStyle/>
                    <a:p>
                      <a:pPr algn="l">
                        <a:lnSpc>
                          <a:spcPct val="100000"/>
                        </a:lnSpc>
                        <a:spcAft>
                          <a:spcPts val="0"/>
                        </a:spcAft>
                        <a:tabLst>
                          <a:tab pos="457200" algn="l"/>
                        </a:tabLst>
                      </a:pPr>
                      <a:r>
                        <a:rPr lang="en-US" sz="1400">
                          <a:effectLst/>
                        </a:rPr>
                        <a:t>Street lighting</a:t>
                      </a:r>
                      <a:endParaRPr lang="en-US" sz="140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a:effectLst/>
                        </a:rPr>
                        <a:t>Annual electricity consumed per lit road </a:t>
                      </a:r>
                      <a:endParaRPr lang="en-US" sz="140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18 </a:t>
                      </a:r>
                      <a:r>
                        <a:rPr lang="en-US" sz="1400" dirty="0" err="1">
                          <a:effectLst/>
                        </a:rPr>
                        <a:t>kWh</a:t>
                      </a:r>
                      <a:r>
                        <a:rPr lang="en-US" sz="1400" baseline="-25000" dirty="0" err="1">
                          <a:effectLst/>
                        </a:rPr>
                        <a:t>e</a:t>
                      </a:r>
                      <a:r>
                        <a:rPr lang="en-US" sz="1400" dirty="0">
                          <a:effectLst/>
                        </a:rPr>
                        <a:t>/m</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Medium</a:t>
                      </a:r>
                      <a:endParaRPr lang="en-US" sz="1400" b="1"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a:effectLst/>
                        </a:rPr>
                        <a:t>50-60%</a:t>
                      </a:r>
                      <a:endParaRPr lang="en-US" sz="1400">
                        <a:effectLst/>
                        <a:latin typeface="+mn-lt"/>
                        <a:ea typeface="Calibri"/>
                        <a:cs typeface="Times New Roman"/>
                      </a:endParaRPr>
                    </a:p>
                  </a:txBody>
                  <a:tcPr marL="22529" marR="22529" marT="0" marB="0"/>
                </a:tc>
                <a:extLst>
                  <a:ext uri="{0D108BD9-81ED-4DB2-BD59-A6C34878D82A}">
                    <a16:rowId xmlns:a16="http://schemas.microsoft.com/office/drawing/2014/main" val="10003"/>
                  </a:ext>
                </a:extLst>
              </a:tr>
              <a:tr h="335280">
                <a:tc>
                  <a:txBody>
                    <a:bodyPr/>
                    <a:lstStyle/>
                    <a:p>
                      <a:pPr algn="l">
                        <a:lnSpc>
                          <a:spcPct val="100000"/>
                        </a:lnSpc>
                        <a:spcAft>
                          <a:spcPts val="0"/>
                        </a:spcAft>
                        <a:tabLst>
                          <a:tab pos="457200" algn="l"/>
                        </a:tabLst>
                      </a:pPr>
                      <a:r>
                        <a:rPr lang="en-US" sz="1400">
                          <a:effectLst/>
                        </a:rPr>
                        <a:t>Public buildings</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Annual energy consumption</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150 </a:t>
                      </a:r>
                      <a:r>
                        <a:rPr lang="en-US" sz="1400" dirty="0" err="1">
                          <a:effectLst/>
                        </a:rPr>
                        <a:t>kWh</a:t>
                      </a:r>
                      <a:r>
                        <a:rPr lang="en-US" sz="1400" baseline="-25000" dirty="0" err="1">
                          <a:effectLst/>
                        </a:rPr>
                        <a:t>th</a:t>
                      </a:r>
                      <a:r>
                        <a:rPr lang="en-US" sz="1400" dirty="0">
                          <a:effectLst/>
                        </a:rPr>
                        <a:t>/m</a:t>
                      </a:r>
                      <a:r>
                        <a:rPr lang="en-US" sz="1400" baseline="30000" dirty="0">
                          <a:effectLst/>
                        </a:rPr>
                        <a:t>2</a:t>
                      </a:r>
                    </a:p>
                    <a:p>
                      <a:pPr marL="0" marR="0" indent="0" algn="l" defTabSz="914400" rtl="0" eaLnBrk="1" fontAlgn="auto" latinLnBrk="0" hangingPunct="1">
                        <a:lnSpc>
                          <a:spcPct val="100000"/>
                        </a:lnSpc>
                        <a:spcBef>
                          <a:spcPts val="0"/>
                        </a:spcBef>
                        <a:spcAft>
                          <a:spcPts val="0"/>
                        </a:spcAft>
                        <a:buClrTx/>
                        <a:buSzTx/>
                        <a:buFontTx/>
                        <a:buNone/>
                        <a:tabLst>
                          <a:tab pos="457200" algn="l"/>
                        </a:tabLst>
                        <a:defRPr/>
                      </a:pPr>
                      <a:r>
                        <a:rPr lang="en-US" sz="1400" dirty="0">
                          <a:effectLst/>
                        </a:rPr>
                        <a:t>11 </a:t>
                      </a:r>
                      <a:r>
                        <a:rPr lang="en-US" sz="1400" dirty="0" err="1">
                          <a:effectLst/>
                        </a:rPr>
                        <a:t>kWh</a:t>
                      </a:r>
                      <a:r>
                        <a:rPr lang="en-US" sz="1400" baseline="-25000" dirty="0" err="1">
                          <a:effectLst/>
                        </a:rPr>
                        <a:t>el</a:t>
                      </a:r>
                      <a:r>
                        <a:rPr lang="en-US" sz="1400" dirty="0">
                          <a:effectLst/>
                        </a:rPr>
                        <a:t>/m</a:t>
                      </a:r>
                      <a:r>
                        <a:rPr lang="en-US" sz="1400" baseline="30000" dirty="0">
                          <a:effectLst/>
                        </a:rPr>
                        <a:t>2</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Low, not meet demand</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30-50%</a:t>
                      </a:r>
                      <a:endParaRPr lang="en-US" sz="1400" dirty="0">
                        <a:effectLst/>
                        <a:latin typeface="+mn-lt"/>
                        <a:ea typeface="Calibri"/>
                        <a:cs typeface="Times New Roman"/>
                      </a:endParaRPr>
                    </a:p>
                  </a:txBody>
                  <a:tcPr marL="22529" marR="22529" marT="0" marB="0"/>
                </a:tc>
                <a:extLst>
                  <a:ext uri="{0D108BD9-81ED-4DB2-BD59-A6C34878D82A}">
                    <a16:rowId xmlns:a16="http://schemas.microsoft.com/office/drawing/2014/main" val="10004"/>
                  </a:ext>
                </a:extLst>
              </a:tr>
              <a:tr h="218442">
                <a:tc>
                  <a:txBody>
                    <a:bodyPr/>
                    <a:lstStyle/>
                    <a:p>
                      <a:pPr algn="l">
                        <a:lnSpc>
                          <a:spcPct val="100000"/>
                        </a:lnSpc>
                        <a:spcAft>
                          <a:spcPts val="0"/>
                        </a:spcAft>
                        <a:tabLst>
                          <a:tab pos="457200" algn="l"/>
                        </a:tabLst>
                      </a:pPr>
                      <a:r>
                        <a:rPr lang="en-US" sz="1400" dirty="0">
                          <a:effectLst/>
                        </a:rPr>
                        <a:t>Transport</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Public transport energy consumption</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0.2 MJ/pass km</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Medium – to high</a:t>
                      </a:r>
                      <a:endParaRPr lang="en-US" sz="1400" dirty="0">
                        <a:effectLst/>
                        <a:latin typeface="+mn-lt"/>
                        <a:ea typeface="Calibri"/>
                        <a:cs typeface="Times New Roman"/>
                      </a:endParaRPr>
                    </a:p>
                  </a:txBody>
                  <a:tcPr marL="22529" marR="22529" marT="0" marB="0"/>
                </a:tc>
                <a:tc>
                  <a:txBody>
                    <a:bodyPr/>
                    <a:lstStyle/>
                    <a:p>
                      <a:pPr algn="l">
                        <a:lnSpc>
                          <a:spcPct val="100000"/>
                        </a:lnSpc>
                        <a:spcAft>
                          <a:spcPts val="0"/>
                        </a:spcAft>
                        <a:tabLst>
                          <a:tab pos="457200" algn="l"/>
                        </a:tabLst>
                      </a:pPr>
                      <a:r>
                        <a:rPr lang="en-US" sz="1400" dirty="0">
                          <a:effectLst/>
                        </a:rPr>
                        <a:t>10%</a:t>
                      </a:r>
                      <a:endParaRPr lang="en-US" sz="1400" dirty="0">
                        <a:effectLst/>
                        <a:latin typeface="+mn-lt"/>
                        <a:ea typeface="Calibri"/>
                        <a:cs typeface="Times New Roman"/>
                      </a:endParaRPr>
                    </a:p>
                  </a:txBody>
                  <a:tcPr marL="22529" marR="22529" marT="0" marB="0"/>
                </a:tc>
                <a:extLst>
                  <a:ext uri="{0D108BD9-81ED-4DB2-BD59-A6C34878D82A}">
                    <a16:rowId xmlns:a16="http://schemas.microsoft.com/office/drawing/2014/main" val="10005"/>
                  </a:ext>
                </a:extLst>
              </a:tr>
            </a:tbl>
          </a:graphicData>
        </a:graphic>
      </p:graphicFrame>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11</a:t>
            </a:fld>
            <a:endParaRPr lang="en-US" dirty="0"/>
          </a:p>
        </p:txBody>
      </p:sp>
      <p:sp>
        <p:nvSpPr>
          <p:cNvPr id="9" name="Textfeld 8"/>
          <p:cNvSpPr txBox="1"/>
          <p:nvPr/>
        </p:nvSpPr>
        <p:spPr>
          <a:xfrm>
            <a:off x="4876800" y="1676400"/>
            <a:ext cx="3352800" cy="1323439"/>
          </a:xfrm>
          <a:prstGeom prst="rect">
            <a:avLst/>
          </a:prstGeom>
          <a:noFill/>
        </p:spPr>
        <p:txBody>
          <a:bodyPr wrap="square" rtlCol="0">
            <a:spAutoFit/>
          </a:bodyPr>
          <a:lstStyle/>
          <a:p>
            <a:r>
              <a:rPr lang="en-US" sz="2000" dirty="0"/>
              <a:t>Public sector energy consumption in the 5 sectors </a:t>
            </a:r>
            <a:br>
              <a:rPr lang="en-US" sz="2000" dirty="0"/>
            </a:br>
            <a:r>
              <a:rPr lang="en-US" sz="2000" dirty="0"/>
              <a:t>amounts to 5.7 </a:t>
            </a:r>
            <a:r>
              <a:rPr lang="en-US" sz="2000" dirty="0" err="1"/>
              <a:t>GWh</a:t>
            </a:r>
            <a:r>
              <a:rPr lang="en-US" sz="2000" dirty="0"/>
              <a:t>/year, </a:t>
            </a:r>
            <a:br>
              <a:rPr lang="en-US" sz="2000" dirty="0"/>
            </a:br>
            <a:r>
              <a:rPr lang="en-US" sz="2000" dirty="0"/>
              <a:t>4% of city wide energy</a:t>
            </a:r>
          </a:p>
        </p:txBody>
      </p:sp>
      <p:graphicFrame>
        <p:nvGraphicFramePr>
          <p:cNvPr id="10" name="Diagramm 9"/>
          <p:cNvGraphicFramePr>
            <a:graphicFrameLocks/>
          </p:cNvGraphicFramePr>
          <p:nvPr>
            <p:extLst>
              <p:ext uri="{D42A27DB-BD31-4B8C-83A1-F6EECF244321}">
                <p14:modId xmlns:p14="http://schemas.microsoft.com/office/powerpoint/2010/main" val="517011981"/>
              </p:ext>
            </p:extLst>
          </p:nvPr>
        </p:nvGraphicFramePr>
        <p:xfrm>
          <a:off x="304800" y="966518"/>
          <a:ext cx="4572000" cy="307208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791318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1000"/>
            <a:ext cx="8229600" cy="457200"/>
          </a:xfrm>
        </p:spPr>
        <p:txBody>
          <a:bodyPr/>
          <a:lstStyle/>
          <a:p>
            <a:r>
              <a:rPr lang="en-US" noProof="0" dirty="0"/>
              <a:t>Energy Spending</a:t>
            </a:r>
          </a:p>
        </p:txBody>
      </p:sp>
      <p:sp>
        <p:nvSpPr>
          <p:cNvPr id="3" name="Inhaltsplatzhalter 2"/>
          <p:cNvSpPr>
            <a:spLocks noGrp="1"/>
          </p:cNvSpPr>
          <p:nvPr>
            <p:ph idx="1"/>
          </p:nvPr>
        </p:nvSpPr>
        <p:spPr>
          <a:xfrm>
            <a:off x="190500" y="4998970"/>
            <a:ext cx="8724900" cy="1295400"/>
          </a:xfrm>
        </p:spPr>
        <p:txBody>
          <a:bodyPr>
            <a:normAutofit fontScale="77500" lnSpcReduction="20000"/>
          </a:bodyPr>
          <a:lstStyle/>
          <a:p>
            <a:pPr marL="0" indent="0">
              <a:buNone/>
            </a:pPr>
            <a:r>
              <a:rPr lang="en-US" noProof="0" dirty="0">
                <a:solidFill>
                  <a:srgbClr val="000000"/>
                </a:solidFill>
                <a:ea typeface="Calibri"/>
                <a:cs typeface="Arial"/>
              </a:rPr>
              <a:t>Energy spending for municipal sector facilities (public buildings, street lighting, waste, water and transport ) amounts to 0.73 million USD </a:t>
            </a:r>
          </a:p>
          <a:p>
            <a:r>
              <a:rPr lang="en-US" noProof="0" dirty="0">
                <a:solidFill>
                  <a:srgbClr val="000000"/>
                </a:solidFill>
                <a:ea typeface="Calibri"/>
                <a:cs typeface="Arial"/>
              </a:rPr>
              <a:t>of which half is spent on energy supply for municipal buildings </a:t>
            </a:r>
          </a:p>
          <a:p>
            <a:r>
              <a:rPr lang="en-US" noProof="0" dirty="0">
                <a:solidFill>
                  <a:srgbClr val="000000"/>
                </a:solidFill>
                <a:ea typeface="Calibri"/>
                <a:cs typeface="Arial"/>
              </a:rPr>
              <a:t>representing 4 % of  the annual municipal budget</a:t>
            </a:r>
            <a:endParaRPr lang="en-US" noProof="0" dirty="0"/>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12</a:t>
            </a:fld>
            <a:endParaRPr lang="en-US" dirty="0"/>
          </a:p>
        </p:txBody>
      </p:sp>
      <p:sp>
        <p:nvSpPr>
          <p:cNvPr id="7" name="Rechteck 6"/>
          <p:cNvSpPr/>
          <p:nvPr/>
        </p:nvSpPr>
        <p:spPr>
          <a:xfrm>
            <a:off x="457200" y="838200"/>
            <a:ext cx="3581400" cy="584775"/>
          </a:xfrm>
          <a:prstGeom prst="rect">
            <a:avLst/>
          </a:prstGeom>
        </p:spPr>
        <p:txBody>
          <a:bodyPr wrap="square">
            <a:spAutoFit/>
          </a:bodyPr>
          <a:lstStyle/>
          <a:p>
            <a:r>
              <a:rPr lang="de-DE" sz="1600" b="1" dirty="0">
                <a:solidFill>
                  <a:schemeClr val="tx1">
                    <a:lumMod val="50000"/>
                  </a:schemeClr>
                </a:solidFill>
                <a:ea typeface="Calibri"/>
              </a:rPr>
              <a:t>Share </a:t>
            </a:r>
            <a:r>
              <a:rPr lang="de-DE" sz="1600" b="1" dirty="0" err="1">
                <a:solidFill>
                  <a:schemeClr val="tx1">
                    <a:lumMod val="50000"/>
                  </a:schemeClr>
                </a:solidFill>
                <a:ea typeface="Calibri"/>
              </a:rPr>
              <a:t>of</a:t>
            </a:r>
            <a:r>
              <a:rPr lang="de-DE" sz="1600" b="1" dirty="0">
                <a:solidFill>
                  <a:schemeClr val="tx1">
                    <a:lumMod val="50000"/>
                  </a:schemeClr>
                </a:solidFill>
                <a:ea typeface="Calibri"/>
              </a:rPr>
              <a:t> </a:t>
            </a:r>
            <a:r>
              <a:rPr lang="de-DE" sz="1600" b="1" dirty="0" err="1">
                <a:solidFill>
                  <a:schemeClr val="tx1">
                    <a:lumMod val="50000"/>
                  </a:schemeClr>
                </a:solidFill>
                <a:ea typeface="Calibri"/>
              </a:rPr>
              <a:t>spending</a:t>
            </a:r>
            <a:r>
              <a:rPr lang="de-DE" sz="1600" b="1" dirty="0">
                <a:solidFill>
                  <a:schemeClr val="tx1">
                    <a:lumMod val="50000"/>
                  </a:schemeClr>
                </a:solidFill>
                <a:ea typeface="Calibri"/>
              </a:rPr>
              <a:t> </a:t>
            </a:r>
            <a:r>
              <a:rPr lang="de-DE" sz="1600" b="1" dirty="0" err="1">
                <a:solidFill>
                  <a:schemeClr val="tx1">
                    <a:lumMod val="50000"/>
                  </a:schemeClr>
                </a:solidFill>
                <a:ea typeface="Calibri"/>
              </a:rPr>
              <a:t>for</a:t>
            </a:r>
            <a:r>
              <a:rPr lang="de-DE" sz="1600" b="1" dirty="0">
                <a:solidFill>
                  <a:schemeClr val="tx1">
                    <a:lumMod val="50000"/>
                  </a:schemeClr>
                </a:solidFill>
                <a:ea typeface="Calibri"/>
              </a:rPr>
              <a:t> </a:t>
            </a:r>
            <a:r>
              <a:rPr lang="de-DE" sz="1600" b="1" dirty="0" err="1">
                <a:solidFill>
                  <a:schemeClr val="tx1">
                    <a:lumMod val="50000"/>
                  </a:schemeClr>
                </a:solidFill>
                <a:ea typeface="Calibri"/>
              </a:rPr>
              <a:t>energy</a:t>
            </a:r>
            <a:r>
              <a:rPr lang="de-DE" sz="1600" b="1" dirty="0">
                <a:solidFill>
                  <a:schemeClr val="tx1">
                    <a:lumMod val="50000"/>
                  </a:schemeClr>
                </a:solidFill>
                <a:ea typeface="Calibri"/>
              </a:rPr>
              <a:t>, 2015, total 16.2 Million USD/</a:t>
            </a:r>
            <a:r>
              <a:rPr lang="de-DE" sz="1600" b="1" dirty="0" err="1">
                <a:solidFill>
                  <a:schemeClr val="tx1">
                    <a:lumMod val="50000"/>
                  </a:schemeClr>
                </a:solidFill>
                <a:ea typeface="Calibri"/>
              </a:rPr>
              <a:t>year</a:t>
            </a:r>
            <a:endParaRPr lang="en-US" sz="2400" b="1" dirty="0">
              <a:solidFill>
                <a:schemeClr val="tx1">
                  <a:lumMod val="50000"/>
                </a:schemeClr>
              </a:solidFill>
            </a:endParaRPr>
          </a:p>
        </p:txBody>
      </p:sp>
      <p:sp>
        <p:nvSpPr>
          <p:cNvPr id="8" name="Rechteck 7"/>
          <p:cNvSpPr/>
          <p:nvPr/>
        </p:nvSpPr>
        <p:spPr>
          <a:xfrm>
            <a:off x="4800600" y="838200"/>
            <a:ext cx="4038600" cy="584775"/>
          </a:xfrm>
          <a:prstGeom prst="rect">
            <a:avLst/>
          </a:prstGeom>
        </p:spPr>
        <p:txBody>
          <a:bodyPr wrap="square">
            <a:spAutoFit/>
          </a:bodyPr>
          <a:lstStyle/>
          <a:p>
            <a:r>
              <a:rPr lang="de-DE" sz="1600" b="1" dirty="0">
                <a:solidFill>
                  <a:schemeClr val="tx1">
                    <a:lumMod val="50000"/>
                  </a:schemeClr>
                </a:solidFill>
                <a:ea typeface="Calibri"/>
              </a:rPr>
              <a:t>Share </a:t>
            </a:r>
            <a:r>
              <a:rPr lang="de-DE" sz="1600" b="1" dirty="0" err="1">
                <a:solidFill>
                  <a:schemeClr val="tx1">
                    <a:lumMod val="50000"/>
                  </a:schemeClr>
                </a:solidFill>
                <a:ea typeface="Calibri"/>
              </a:rPr>
              <a:t>of</a:t>
            </a:r>
            <a:r>
              <a:rPr lang="de-DE" sz="1600" b="1" dirty="0">
                <a:solidFill>
                  <a:schemeClr val="tx1">
                    <a:lumMod val="50000"/>
                  </a:schemeClr>
                </a:solidFill>
                <a:ea typeface="Calibri"/>
              </a:rPr>
              <a:t> </a:t>
            </a:r>
            <a:r>
              <a:rPr lang="de-DE" sz="1600" b="1" dirty="0" err="1">
                <a:solidFill>
                  <a:schemeClr val="tx1">
                    <a:lumMod val="50000"/>
                  </a:schemeClr>
                </a:solidFill>
                <a:ea typeface="Calibri"/>
              </a:rPr>
              <a:t>municipal</a:t>
            </a:r>
            <a:r>
              <a:rPr lang="de-DE" sz="1600" b="1" dirty="0">
                <a:solidFill>
                  <a:schemeClr val="tx1">
                    <a:lumMod val="50000"/>
                  </a:schemeClr>
                </a:solidFill>
                <a:ea typeface="Calibri"/>
              </a:rPr>
              <a:t> </a:t>
            </a:r>
            <a:r>
              <a:rPr lang="de-DE" sz="1600" b="1" dirty="0" err="1">
                <a:solidFill>
                  <a:schemeClr val="tx1">
                    <a:lumMod val="50000"/>
                  </a:schemeClr>
                </a:solidFill>
                <a:ea typeface="Calibri"/>
              </a:rPr>
              <a:t>spending</a:t>
            </a:r>
            <a:r>
              <a:rPr lang="de-DE" sz="1600" b="1" dirty="0">
                <a:solidFill>
                  <a:schemeClr val="tx1">
                    <a:lumMod val="50000"/>
                  </a:schemeClr>
                </a:solidFill>
                <a:ea typeface="Calibri"/>
              </a:rPr>
              <a:t> </a:t>
            </a:r>
            <a:r>
              <a:rPr lang="de-DE" sz="1600" b="1" dirty="0" err="1">
                <a:solidFill>
                  <a:schemeClr val="tx1">
                    <a:lumMod val="50000"/>
                  </a:schemeClr>
                </a:solidFill>
                <a:ea typeface="Calibri"/>
              </a:rPr>
              <a:t>for</a:t>
            </a:r>
            <a:r>
              <a:rPr lang="de-DE" sz="1600" b="1" dirty="0">
                <a:solidFill>
                  <a:schemeClr val="tx1">
                    <a:lumMod val="50000"/>
                  </a:schemeClr>
                </a:solidFill>
                <a:ea typeface="Calibri"/>
              </a:rPr>
              <a:t> </a:t>
            </a:r>
            <a:r>
              <a:rPr lang="de-DE" sz="1600" b="1" dirty="0" err="1">
                <a:solidFill>
                  <a:schemeClr val="tx1">
                    <a:lumMod val="50000"/>
                  </a:schemeClr>
                </a:solidFill>
                <a:ea typeface="Calibri"/>
              </a:rPr>
              <a:t>energy</a:t>
            </a:r>
            <a:r>
              <a:rPr lang="de-DE" sz="1600" b="1" dirty="0">
                <a:solidFill>
                  <a:schemeClr val="tx1">
                    <a:lumMod val="50000"/>
                  </a:schemeClr>
                </a:solidFill>
                <a:ea typeface="Calibri"/>
              </a:rPr>
              <a:t>, 2015, total 0.73  Million USD/</a:t>
            </a:r>
            <a:r>
              <a:rPr lang="de-DE" sz="1600" b="1" dirty="0" err="1">
                <a:solidFill>
                  <a:schemeClr val="tx1">
                    <a:lumMod val="50000"/>
                  </a:schemeClr>
                </a:solidFill>
                <a:ea typeface="Calibri"/>
              </a:rPr>
              <a:t>year</a:t>
            </a:r>
            <a:endParaRPr lang="en-US" sz="2400" b="1" dirty="0">
              <a:solidFill>
                <a:schemeClr val="tx1">
                  <a:lumMod val="50000"/>
                </a:schemeClr>
              </a:solidFill>
            </a:endParaRPr>
          </a:p>
        </p:txBody>
      </p:sp>
      <p:graphicFrame>
        <p:nvGraphicFramePr>
          <p:cNvPr id="10" name="Diagramm 9"/>
          <p:cNvGraphicFramePr>
            <a:graphicFrameLocks/>
          </p:cNvGraphicFramePr>
          <p:nvPr>
            <p:extLst>
              <p:ext uri="{D42A27DB-BD31-4B8C-83A1-F6EECF244321}">
                <p14:modId xmlns:p14="http://schemas.microsoft.com/office/powerpoint/2010/main" val="85120526"/>
              </p:ext>
            </p:extLst>
          </p:nvPr>
        </p:nvGraphicFramePr>
        <p:xfrm>
          <a:off x="381000" y="1371600"/>
          <a:ext cx="4202206" cy="3581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Diagramm 12"/>
          <p:cNvGraphicFramePr>
            <a:graphicFrameLocks/>
          </p:cNvGraphicFramePr>
          <p:nvPr>
            <p:extLst>
              <p:ext uri="{D42A27DB-BD31-4B8C-83A1-F6EECF244321}">
                <p14:modId xmlns:p14="http://schemas.microsoft.com/office/powerpoint/2010/main" val="1722207795"/>
              </p:ext>
            </p:extLst>
          </p:nvPr>
        </p:nvGraphicFramePr>
        <p:xfrm>
          <a:off x="4876800" y="1752600"/>
          <a:ext cx="3962400" cy="304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906776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04800"/>
            <a:ext cx="8229600" cy="457200"/>
          </a:xfrm>
        </p:spPr>
        <p:txBody>
          <a:bodyPr/>
          <a:lstStyle/>
          <a:p>
            <a:r>
              <a:rPr lang="en-US" noProof="0" dirty="0"/>
              <a:t>Sector Prioritization </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13</a:t>
            </a:fld>
            <a:endParaRPr lang="en-US" dirty="0"/>
          </a:p>
        </p:txBody>
      </p:sp>
      <p:graphicFrame>
        <p:nvGraphicFramePr>
          <p:cNvPr id="7" name="Diagramm 6"/>
          <p:cNvGraphicFramePr/>
          <p:nvPr>
            <p:extLst>
              <p:ext uri="{D42A27DB-BD31-4B8C-83A1-F6EECF244321}">
                <p14:modId xmlns:p14="http://schemas.microsoft.com/office/powerpoint/2010/main" val="773546943"/>
              </p:ext>
            </p:extLst>
          </p:nvPr>
        </p:nvGraphicFramePr>
        <p:xfrm>
          <a:off x="152400" y="1295400"/>
          <a:ext cx="25146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abelle 2"/>
          <p:cNvGraphicFramePr>
            <a:graphicFrameLocks noGrp="1"/>
          </p:cNvGraphicFramePr>
          <p:nvPr>
            <p:extLst>
              <p:ext uri="{D42A27DB-BD31-4B8C-83A1-F6EECF244321}">
                <p14:modId xmlns:p14="http://schemas.microsoft.com/office/powerpoint/2010/main" val="3775876263"/>
              </p:ext>
            </p:extLst>
          </p:nvPr>
        </p:nvGraphicFramePr>
        <p:xfrm>
          <a:off x="2819400" y="1105866"/>
          <a:ext cx="5867400" cy="4837734"/>
        </p:xfrm>
        <a:graphic>
          <a:graphicData uri="http://schemas.openxmlformats.org/drawingml/2006/table">
            <a:tbl>
              <a:tblPr firstRow="1" firstCol="1" bandRow="1">
                <a:tableStyleId>{5C22544A-7EE6-4342-B048-85BDC9FD1C3A}</a:tableStyleId>
              </a:tblPr>
              <a:tblGrid>
                <a:gridCol w="1614801">
                  <a:extLst>
                    <a:ext uri="{9D8B030D-6E8A-4147-A177-3AD203B41FA5}">
                      <a16:colId xmlns:a16="http://schemas.microsoft.com/office/drawing/2014/main" val="20000"/>
                    </a:ext>
                  </a:extLst>
                </a:gridCol>
                <a:gridCol w="1417121">
                  <a:extLst>
                    <a:ext uri="{9D8B030D-6E8A-4147-A177-3AD203B41FA5}">
                      <a16:colId xmlns:a16="http://schemas.microsoft.com/office/drawing/2014/main" val="20001"/>
                    </a:ext>
                  </a:extLst>
                </a:gridCol>
                <a:gridCol w="1417739">
                  <a:extLst>
                    <a:ext uri="{9D8B030D-6E8A-4147-A177-3AD203B41FA5}">
                      <a16:colId xmlns:a16="http://schemas.microsoft.com/office/drawing/2014/main" val="20002"/>
                    </a:ext>
                  </a:extLst>
                </a:gridCol>
                <a:gridCol w="1417739">
                  <a:extLst>
                    <a:ext uri="{9D8B030D-6E8A-4147-A177-3AD203B41FA5}">
                      <a16:colId xmlns:a16="http://schemas.microsoft.com/office/drawing/2014/main" val="20003"/>
                    </a:ext>
                  </a:extLst>
                </a:gridCol>
              </a:tblGrid>
              <a:tr h="1219200">
                <a:tc>
                  <a:txBody>
                    <a:bodyPr/>
                    <a:lstStyle/>
                    <a:p>
                      <a:pPr>
                        <a:lnSpc>
                          <a:spcPct val="115000"/>
                        </a:lnSpc>
                        <a:spcAft>
                          <a:spcPts val="0"/>
                        </a:spcAft>
                      </a:pPr>
                      <a:r>
                        <a:rPr lang="en-US" sz="1400" dirty="0">
                          <a:effectLst/>
                        </a:rPr>
                        <a:t>Sector</a:t>
                      </a:r>
                      <a:endParaRPr lang="en-US" sz="2000" dirty="0">
                        <a:solidFill>
                          <a:srgbClr val="2B1DE3"/>
                        </a:solidFill>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en-US" sz="1400">
                          <a:effectLst/>
                        </a:rPr>
                        <a:t>Energy spending (in million USD including VAT) in 2015</a:t>
                      </a:r>
                      <a:endParaRPr lang="en-US" sz="2000">
                        <a:solidFill>
                          <a:srgbClr val="2B1DE3"/>
                        </a:solidFill>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en-US" sz="1400" dirty="0">
                          <a:effectLst/>
                        </a:rPr>
                        <a:t>Energy Savings Potential = Relative Energy Intensity</a:t>
                      </a:r>
                      <a:endParaRPr lang="en-US" sz="2000" dirty="0">
                        <a:solidFill>
                          <a:srgbClr val="2B1DE3"/>
                        </a:solidFill>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en-US" sz="1400" dirty="0">
                          <a:effectLst/>
                        </a:rPr>
                        <a:t>Municipal level of control</a:t>
                      </a:r>
                      <a:endParaRPr lang="en-US" sz="2000" dirty="0">
                        <a:solidFill>
                          <a:srgbClr val="2B1DE3"/>
                        </a:solidFill>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0"/>
                  </a:ext>
                </a:extLst>
              </a:tr>
              <a:tr h="556697">
                <a:tc>
                  <a:txBody>
                    <a:bodyPr/>
                    <a:lstStyle/>
                    <a:p>
                      <a:pPr>
                        <a:lnSpc>
                          <a:spcPct val="115000"/>
                        </a:lnSpc>
                        <a:spcAft>
                          <a:spcPts val="0"/>
                        </a:spcAft>
                      </a:pPr>
                      <a:r>
                        <a:rPr lang="en-US" sz="1400" kern="1200" dirty="0">
                          <a:effectLst/>
                        </a:rPr>
                        <a:t>Public Transportation</a:t>
                      </a:r>
                      <a:endParaRPr lang="en-US" sz="2000" dirty="0">
                        <a:solidFill>
                          <a:srgbClr val="2B1DE3"/>
                        </a:solidFill>
                        <a:effectLst/>
                        <a:latin typeface="Times New Roman"/>
                        <a:ea typeface="Calibri"/>
                        <a:cs typeface="Times New Roman"/>
                      </a:endParaRPr>
                    </a:p>
                  </a:txBody>
                  <a:tcPr marL="68580" marR="68580" marT="0" marB="0" anchor="ctr"/>
                </a:tc>
                <a:tc>
                  <a:txBody>
                    <a:bodyPr/>
                    <a:lstStyle/>
                    <a:p>
                      <a:pPr algn="l" fontAlgn="ctr"/>
                      <a:r>
                        <a:rPr lang="en-US" sz="1400" b="0" i="0" u="none" strike="noStrike" dirty="0">
                          <a:solidFill>
                            <a:schemeClr val="tx1">
                              <a:lumMod val="50000"/>
                            </a:schemeClr>
                          </a:solidFill>
                          <a:effectLst/>
                          <a:latin typeface="+mn-lt"/>
                        </a:rPr>
                        <a:t>              45,623   </a:t>
                      </a:r>
                    </a:p>
                  </a:txBody>
                  <a:tcPr marL="0" marR="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10%</a:t>
                      </a:r>
                      <a:endParaRPr lang="en-US" sz="1400" dirty="0">
                        <a:solidFill>
                          <a:schemeClr val="tx1">
                            <a:lumMod val="50000"/>
                          </a:schemeClr>
                        </a:solidFill>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400" kern="1200">
                          <a:solidFill>
                            <a:schemeClr val="tx1">
                              <a:lumMod val="50000"/>
                            </a:schemeClr>
                          </a:solidFill>
                          <a:effectLst/>
                          <a:latin typeface="+mn-lt"/>
                        </a:rPr>
                        <a:t>MEDIUM</a:t>
                      </a:r>
                      <a:endParaRPr lang="en-US" sz="1400">
                        <a:solidFill>
                          <a:schemeClr val="tx1">
                            <a:lumMod val="50000"/>
                          </a:schemeClr>
                        </a:solidFill>
                        <a:effectLst/>
                        <a:latin typeface="+mn-lt"/>
                        <a:ea typeface="Calibri"/>
                        <a:cs typeface="Times New Roman"/>
                      </a:endParaRPr>
                    </a:p>
                  </a:txBody>
                  <a:tcPr marL="68580" marR="68580" marT="0" marB="0" anchor="ctr"/>
                </a:tc>
                <a:extLst>
                  <a:ext uri="{0D108BD9-81ED-4DB2-BD59-A6C34878D82A}">
                    <a16:rowId xmlns:a16="http://schemas.microsoft.com/office/drawing/2014/main" val="10001"/>
                  </a:ext>
                </a:extLst>
              </a:tr>
              <a:tr h="278349">
                <a:tc>
                  <a:txBody>
                    <a:bodyPr/>
                    <a:lstStyle/>
                    <a:p>
                      <a:pPr>
                        <a:lnSpc>
                          <a:spcPct val="115000"/>
                        </a:lnSpc>
                        <a:spcAft>
                          <a:spcPts val="0"/>
                        </a:spcAft>
                      </a:pPr>
                      <a:r>
                        <a:rPr lang="en-US" sz="1400" kern="1200">
                          <a:effectLst/>
                        </a:rPr>
                        <a:t>Private Vehicles</a:t>
                      </a:r>
                      <a:endParaRPr lang="en-US" sz="2000">
                        <a:solidFill>
                          <a:srgbClr val="2B1DE3"/>
                        </a:solidFill>
                        <a:effectLst/>
                        <a:latin typeface="Times New Roman"/>
                        <a:ea typeface="Calibri"/>
                        <a:cs typeface="Times New Roman"/>
                      </a:endParaRPr>
                    </a:p>
                  </a:txBody>
                  <a:tcPr marL="68580" marR="68580" marT="0" marB="0" anchor="ctr"/>
                </a:tc>
                <a:tc>
                  <a:txBody>
                    <a:bodyPr/>
                    <a:lstStyle/>
                    <a:p>
                      <a:pPr algn="l" fontAlgn="ctr"/>
                      <a:r>
                        <a:rPr lang="en-US" sz="1400" b="0" i="0" u="none" strike="noStrike" dirty="0">
                          <a:solidFill>
                            <a:schemeClr val="tx1">
                              <a:lumMod val="50000"/>
                            </a:schemeClr>
                          </a:solidFill>
                          <a:effectLst/>
                          <a:latin typeface="+mn-lt"/>
                        </a:rPr>
                        <a:t>         3,258,815   </a:t>
                      </a:r>
                    </a:p>
                  </a:txBody>
                  <a:tcPr marL="0" marR="0" marT="0" marB="0" anchor="ctr"/>
                </a:tc>
                <a:tc>
                  <a:txBody>
                    <a:bodyPr/>
                    <a:lstStyle/>
                    <a:p>
                      <a:pPr algn="ctr">
                        <a:lnSpc>
                          <a:spcPct val="115000"/>
                        </a:lnSpc>
                        <a:spcAft>
                          <a:spcPts val="0"/>
                        </a:spcAft>
                      </a:pPr>
                      <a:r>
                        <a:rPr lang="en-US" sz="1400" kern="1200">
                          <a:solidFill>
                            <a:schemeClr val="tx1">
                              <a:lumMod val="50000"/>
                            </a:schemeClr>
                          </a:solidFill>
                          <a:effectLst/>
                          <a:latin typeface="+mn-lt"/>
                        </a:rPr>
                        <a:t>20%</a:t>
                      </a:r>
                      <a:endParaRPr lang="en-US" sz="1400">
                        <a:solidFill>
                          <a:schemeClr val="tx1">
                            <a:lumMod val="50000"/>
                          </a:schemeClr>
                        </a:solidFill>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LOW</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1"/>
                    </a:solidFill>
                  </a:tcPr>
                </a:tc>
                <a:extLst>
                  <a:ext uri="{0D108BD9-81ED-4DB2-BD59-A6C34878D82A}">
                    <a16:rowId xmlns:a16="http://schemas.microsoft.com/office/drawing/2014/main" val="10002"/>
                  </a:ext>
                </a:extLst>
              </a:tr>
              <a:tr h="556697">
                <a:tc>
                  <a:txBody>
                    <a:bodyPr/>
                    <a:lstStyle/>
                    <a:p>
                      <a:pPr>
                        <a:lnSpc>
                          <a:spcPct val="115000"/>
                        </a:lnSpc>
                        <a:spcAft>
                          <a:spcPts val="0"/>
                        </a:spcAft>
                      </a:pPr>
                      <a:r>
                        <a:rPr lang="en-US" sz="1400" kern="1200">
                          <a:effectLst/>
                        </a:rPr>
                        <a:t>Municipal public buildings </a:t>
                      </a:r>
                      <a:endParaRPr lang="en-US" sz="2000">
                        <a:solidFill>
                          <a:srgbClr val="2B1DE3"/>
                        </a:solidFill>
                        <a:effectLst/>
                        <a:latin typeface="Times New Roman"/>
                        <a:ea typeface="Calibri"/>
                        <a:cs typeface="Times New Roman"/>
                      </a:endParaRPr>
                    </a:p>
                  </a:txBody>
                  <a:tcPr marL="68580" marR="68580" marT="0" marB="0" anchor="ctr"/>
                </a:tc>
                <a:tc>
                  <a:txBody>
                    <a:bodyPr/>
                    <a:lstStyle/>
                    <a:p>
                      <a:pPr algn="l" fontAlgn="ctr"/>
                      <a:r>
                        <a:rPr lang="en-US" sz="1400" b="0" i="0" u="none" strike="noStrike" dirty="0">
                          <a:solidFill>
                            <a:schemeClr val="tx1">
                              <a:lumMod val="50000"/>
                            </a:schemeClr>
                          </a:solidFill>
                          <a:effectLst/>
                          <a:latin typeface="+mn-lt"/>
                        </a:rPr>
                        <a:t>            349,513   </a:t>
                      </a:r>
                    </a:p>
                  </a:txBody>
                  <a:tcPr marL="0" marR="0" marT="0" marB="0" anchor="ctr">
                    <a:solidFill>
                      <a:schemeClr val="accent4"/>
                    </a:solidFill>
                  </a:tcPr>
                </a:tc>
                <a:tc>
                  <a:txBody>
                    <a:bodyPr/>
                    <a:lstStyle/>
                    <a:p>
                      <a:pPr algn="ctr">
                        <a:lnSpc>
                          <a:spcPct val="115000"/>
                        </a:lnSpc>
                        <a:spcAft>
                          <a:spcPts val="0"/>
                        </a:spcAft>
                      </a:pPr>
                      <a:r>
                        <a:rPr lang="en-US" sz="1400" kern="1200" dirty="0">
                          <a:solidFill>
                            <a:schemeClr val="tx1">
                              <a:lumMod val="50000"/>
                            </a:schemeClr>
                          </a:solidFill>
                          <a:effectLst/>
                          <a:latin typeface="+mn-lt"/>
                        </a:rPr>
                        <a:t>30-50%</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4"/>
                    </a:solidFill>
                  </a:tcPr>
                </a:tc>
                <a:tc>
                  <a:txBody>
                    <a:bodyPr/>
                    <a:lstStyle/>
                    <a:p>
                      <a:pPr algn="ctr">
                        <a:lnSpc>
                          <a:spcPct val="115000"/>
                        </a:lnSpc>
                        <a:spcAft>
                          <a:spcPts val="0"/>
                        </a:spcAft>
                      </a:pPr>
                      <a:r>
                        <a:rPr lang="en-US" sz="1400" kern="1200" dirty="0">
                          <a:solidFill>
                            <a:schemeClr val="tx1">
                              <a:lumMod val="50000"/>
                            </a:schemeClr>
                          </a:solidFill>
                          <a:effectLst/>
                          <a:latin typeface="+mn-lt"/>
                        </a:rPr>
                        <a:t>HIGH</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4"/>
                    </a:solidFill>
                  </a:tcPr>
                </a:tc>
                <a:extLst>
                  <a:ext uri="{0D108BD9-81ED-4DB2-BD59-A6C34878D82A}">
                    <a16:rowId xmlns:a16="http://schemas.microsoft.com/office/drawing/2014/main" val="10003"/>
                  </a:ext>
                </a:extLst>
              </a:tr>
              <a:tr h="278349">
                <a:tc>
                  <a:txBody>
                    <a:bodyPr/>
                    <a:lstStyle/>
                    <a:p>
                      <a:pPr>
                        <a:lnSpc>
                          <a:spcPct val="115000"/>
                        </a:lnSpc>
                        <a:spcAft>
                          <a:spcPts val="0"/>
                        </a:spcAft>
                      </a:pPr>
                      <a:r>
                        <a:rPr lang="en-US" sz="1400" kern="1200">
                          <a:effectLst/>
                        </a:rPr>
                        <a:t>Street Lighting</a:t>
                      </a:r>
                      <a:endParaRPr lang="en-US" sz="2000">
                        <a:solidFill>
                          <a:srgbClr val="2B1DE3"/>
                        </a:solidFill>
                        <a:effectLst/>
                        <a:latin typeface="Times New Roman"/>
                        <a:ea typeface="Calibri"/>
                        <a:cs typeface="Times New Roman"/>
                      </a:endParaRPr>
                    </a:p>
                  </a:txBody>
                  <a:tcPr marL="68580" marR="68580" marT="0" marB="0" anchor="ctr"/>
                </a:tc>
                <a:tc>
                  <a:txBody>
                    <a:bodyPr/>
                    <a:lstStyle/>
                    <a:p>
                      <a:pPr algn="l" fontAlgn="ctr"/>
                      <a:r>
                        <a:rPr lang="en-US" sz="1400" b="0" i="0" u="none" strike="noStrike" dirty="0">
                          <a:solidFill>
                            <a:schemeClr val="tx1">
                              <a:lumMod val="50000"/>
                            </a:schemeClr>
                          </a:solidFill>
                          <a:effectLst/>
                          <a:latin typeface="+mn-lt"/>
                        </a:rPr>
                        <a:t>              70,122   </a:t>
                      </a:r>
                    </a:p>
                  </a:txBody>
                  <a:tcPr marL="0" marR="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60%</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4"/>
                    </a:solidFill>
                  </a:tcPr>
                </a:tc>
                <a:tc>
                  <a:txBody>
                    <a:bodyPr/>
                    <a:lstStyle/>
                    <a:p>
                      <a:pPr algn="ctr">
                        <a:lnSpc>
                          <a:spcPct val="115000"/>
                        </a:lnSpc>
                        <a:spcAft>
                          <a:spcPts val="0"/>
                        </a:spcAft>
                      </a:pPr>
                      <a:r>
                        <a:rPr lang="en-US" sz="1400" kern="1200" dirty="0">
                          <a:solidFill>
                            <a:schemeClr val="tx1">
                              <a:lumMod val="50000"/>
                            </a:schemeClr>
                          </a:solidFill>
                          <a:effectLst/>
                          <a:latin typeface="+mn-lt"/>
                        </a:rPr>
                        <a:t>HIGH</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4"/>
                    </a:solidFill>
                  </a:tcPr>
                </a:tc>
                <a:extLst>
                  <a:ext uri="{0D108BD9-81ED-4DB2-BD59-A6C34878D82A}">
                    <a16:rowId xmlns:a16="http://schemas.microsoft.com/office/drawing/2014/main" val="10004"/>
                  </a:ext>
                </a:extLst>
              </a:tr>
              <a:tr h="278349">
                <a:tc>
                  <a:txBody>
                    <a:bodyPr/>
                    <a:lstStyle/>
                    <a:p>
                      <a:pPr>
                        <a:lnSpc>
                          <a:spcPct val="115000"/>
                        </a:lnSpc>
                        <a:spcAft>
                          <a:spcPts val="0"/>
                        </a:spcAft>
                      </a:pPr>
                      <a:r>
                        <a:rPr lang="en-US" sz="1400" kern="1200">
                          <a:effectLst/>
                        </a:rPr>
                        <a:t>Potable Water </a:t>
                      </a:r>
                      <a:endParaRPr lang="en-US" sz="2000">
                        <a:solidFill>
                          <a:srgbClr val="2B1DE3"/>
                        </a:solidFill>
                        <a:effectLst/>
                        <a:latin typeface="Times New Roman"/>
                        <a:ea typeface="Calibri"/>
                        <a:cs typeface="Times New Roman"/>
                      </a:endParaRPr>
                    </a:p>
                  </a:txBody>
                  <a:tcPr marL="68580" marR="6858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00" b="0" i="0" u="none" strike="noStrike" dirty="0">
                          <a:solidFill>
                            <a:schemeClr val="tx1">
                              <a:lumMod val="50000"/>
                            </a:schemeClr>
                          </a:solidFill>
                          <a:effectLst/>
                          <a:latin typeface="+mn-lt"/>
                        </a:rPr>
                        <a:t> 186,397 </a:t>
                      </a:r>
                    </a:p>
                  </a:txBody>
                  <a:tcPr marL="0" marR="0" marT="0" marB="0" anchor="ctr">
                    <a:solidFill>
                      <a:schemeClr val="accent4"/>
                    </a:solidFill>
                  </a:tcPr>
                </a:tc>
                <a:tc>
                  <a:txBody>
                    <a:bodyPr/>
                    <a:lstStyle/>
                    <a:p>
                      <a:pPr algn="ctr">
                        <a:lnSpc>
                          <a:spcPct val="115000"/>
                        </a:lnSpc>
                        <a:spcAft>
                          <a:spcPts val="0"/>
                        </a:spcAft>
                      </a:pPr>
                      <a:r>
                        <a:rPr lang="en-US" sz="1400" kern="1200" dirty="0">
                          <a:solidFill>
                            <a:schemeClr val="tx1">
                              <a:lumMod val="50000"/>
                            </a:schemeClr>
                          </a:solidFill>
                          <a:effectLst/>
                          <a:latin typeface="+mn-lt"/>
                        </a:rPr>
                        <a:t>40-50%</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4"/>
                    </a:solidFill>
                  </a:tcPr>
                </a:tc>
                <a:tc>
                  <a:txBody>
                    <a:bodyPr/>
                    <a:lstStyle/>
                    <a:p>
                      <a:pPr algn="ctr">
                        <a:lnSpc>
                          <a:spcPct val="115000"/>
                        </a:lnSpc>
                        <a:spcAft>
                          <a:spcPts val="0"/>
                        </a:spcAft>
                      </a:pPr>
                      <a:r>
                        <a:rPr lang="en-US" sz="1400" kern="1200" dirty="0">
                          <a:solidFill>
                            <a:schemeClr val="tx1">
                              <a:lumMod val="50000"/>
                            </a:schemeClr>
                          </a:solidFill>
                          <a:effectLst/>
                          <a:latin typeface="+mn-lt"/>
                        </a:rPr>
                        <a:t>HIGH</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4"/>
                    </a:solidFill>
                  </a:tcPr>
                </a:tc>
                <a:extLst>
                  <a:ext uri="{0D108BD9-81ED-4DB2-BD59-A6C34878D82A}">
                    <a16:rowId xmlns:a16="http://schemas.microsoft.com/office/drawing/2014/main" val="10005"/>
                  </a:ext>
                </a:extLst>
              </a:tr>
              <a:tr h="278349">
                <a:tc>
                  <a:txBody>
                    <a:bodyPr/>
                    <a:lstStyle/>
                    <a:p>
                      <a:pPr>
                        <a:lnSpc>
                          <a:spcPct val="115000"/>
                        </a:lnSpc>
                        <a:spcAft>
                          <a:spcPts val="0"/>
                        </a:spcAft>
                      </a:pPr>
                      <a:r>
                        <a:rPr lang="en-US" sz="1400" kern="1200">
                          <a:effectLst/>
                        </a:rPr>
                        <a:t>Waste Water</a:t>
                      </a:r>
                      <a:endParaRPr lang="en-US" sz="2000">
                        <a:solidFill>
                          <a:srgbClr val="2B1DE3"/>
                        </a:solidFill>
                        <a:effectLst/>
                        <a:latin typeface="Times New Roman"/>
                        <a:ea typeface="Calibri"/>
                        <a:cs typeface="Times New Roman"/>
                      </a:endParaRPr>
                    </a:p>
                  </a:txBody>
                  <a:tcPr marL="68580" marR="68580" marT="0" marB="0" anchor="ctr"/>
                </a:tc>
                <a:tc>
                  <a:txBody>
                    <a:bodyPr/>
                    <a:lstStyle/>
                    <a:p>
                      <a:pPr algn="l" fontAlgn="ctr"/>
                      <a:r>
                        <a:rPr lang="en-US" sz="1400" b="0" i="0" u="none" strike="noStrike" dirty="0">
                          <a:solidFill>
                            <a:schemeClr val="tx1">
                              <a:lumMod val="50000"/>
                            </a:schemeClr>
                          </a:solidFill>
                          <a:effectLst/>
                          <a:latin typeface="+mn-lt"/>
                        </a:rPr>
                        <a:t>            </a:t>
                      </a:r>
                    </a:p>
                  </a:txBody>
                  <a:tcPr marL="0" marR="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0%</a:t>
                      </a:r>
                      <a:endParaRPr lang="en-US" sz="1400" dirty="0">
                        <a:solidFill>
                          <a:schemeClr val="tx1">
                            <a:lumMod val="50000"/>
                          </a:schemeClr>
                        </a:solidFill>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HIGH</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4"/>
                    </a:solidFill>
                  </a:tcPr>
                </a:tc>
                <a:extLst>
                  <a:ext uri="{0D108BD9-81ED-4DB2-BD59-A6C34878D82A}">
                    <a16:rowId xmlns:a16="http://schemas.microsoft.com/office/drawing/2014/main" val="10006"/>
                  </a:ext>
                </a:extLst>
              </a:tr>
              <a:tr h="278349">
                <a:tc>
                  <a:txBody>
                    <a:bodyPr/>
                    <a:lstStyle/>
                    <a:p>
                      <a:pPr>
                        <a:lnSpc>
                          <a:spcPct val="115000"/>
                        </a:lnSpc>
                        <a:spcAft>
                          <a:spcPts val="0"/>
                        </a:spcAft>
                      </a:pPr>
                      <a:r>
                        <a:rPr lang="en-US" sz="1400" kern="1200">
                          <a:effectLst/>
                        </a:rPr>
                        <a:t>Solid Waste</a:t>
                      </a:r>
                      <a:endParaRPr lang="en-US" sz="2000">
                        <a:solidFill>
                          <a:srgbClr val="2B1DE3"/>
                        </a:solidFill>
                        <a:effectLst/>
                        <a:latin typeface="Times New Roman"/>
                        <a:ea typeface="Calibri"/>
                        <a:cs typeface="Times New Roman"/>
                      </a:endParaRPr>
                    </a:p>
                  </a:txBody>
                  <a:tcPr marL="68580" marR="68580" marT="0" marB="0" anchor="ctr"/>
                </a:tc>
                <a:tc>
                  <a:txBody>
                    <a:bodyPr/>
                    <a:lstStyle/>
                    <a:p>
                      <a:pPr algn="ctr" fontAlgn="ctr"/>
                      <a:r>
                        <a:rPr lang="en-US" sz="1400" b="0" i="0" u="none" strike="noStrike" dirty="0">
                          <a:solidFill>
                            <a:schemeClr val="tx1">
                              <a:lumMod val="50000"/>
                            </a:schemeClr>
                          </a:solidFill>
                          <a:effectLst/>
                          <a:latin typeface="+mn-lt"/>
                        </a:rPr>
                        <a:t> 74,563 </a:t>
                      </a:r>
                    </a:p>
                  </a:txBody>
                  <a:tcPr marL="0" marR="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30-40%</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4"/>
                    </a:solidFill>
                  </a:tcPr>
                </a:tc>
                <a:tc>
                  <a:txBody>
                    <a:bodyPr/>
                    <a:lstStyle/>
                    <a:p>
                      <a:pPr algn="ctr">
                        <a:lnSpc>
                          <a:spcPct val="115000"/>
                        </a:lnSpc>
                        <a:spcAft>
                          <a:spcPts val="0"/>
                        </a:spcAft>
                      </a:pPr>
                      <a:r>
                        <a:rPr lang="en-US" sz="1400" kern="1200" dirty="0">
                          <a:solidFill>
                            <a:schemeClr val="tx1">
                              <a:lumMod val="50000"/>
                            </a:schemeClr>
                          </a:solidFill>
                          <a:effectLst/>
                          <a:latin typeface="+mn-lt"/>
                        </a:rPr>
                        <a:t>HIGH</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4"/>
                    </a:solidFill>
                  </a:tcPr>
                </a:tc>
                <a:extLst>
                  <a:ext uri="{0D108BD9-81ED-4DB2-BD59-A6C34878D82A}">
                    <a16:rowId xmlns:a16="http://schemas.microsoft.com/office/drawing/2014/main" val="10007"/>
                  </a:ext>
                </a:extLst>
              </a:tr>
              <a:tr h="278349">
                <a:tc>
                  <a:txBody>
                    <a:bodyPr/>
                    <a:lstStyle/>
                    <a:p>
                      <a:pPr>
                        <a:lnSpc>
                          <a:spcPct val="115000"/>
                        </a:lnSpc>
                        <a:spcAft>
                          <a:spcPts val="0"/>
                        </a:spcAft>
                      </a:pPr>
                      <a:r>
                        <a:rPr lang="en-US" sz="1400" kern="1200">
                          <a:effectLst/>
                        </a:rPr>
                        <a:t>Electricity sector</a:t>
                      </a:r>
                      <a:endParaRPr lang="en-US" sz="2000">
                        <a:solidFill>
                          <a:srgbClr val="2B1DE3"/>
                        </a:solidFill>
                        <a:effectLst/>
                        <a:latin typeface="Times New Roman"/>
                        <a:ea typeface="Calibri"/>
                        <a:cs typeface="Times New Roman"/>
                      </a:endParaRPr>
                    </a:p>
                  </a:txBody>
                  <a:tcPr marL="68580" marR="68580" marT="0" marB="0" anchor="ctr"/>
                </a:tc>
                <a:tc>
                  <a:txBody>
                    <a:bodyPr/>
                    <a:lstStyle/>
                    <a:p>
                      <a:pPr algn="l" fontAlgn="ctr"/>
                      <a:r>
                        <a:rPr lang="en-US" sz="1400" b="0" i="0" u="none" strike="noStrike" dirty="0">
                          <a:solidFill>
                            <a:schemeClr val="tx1">
                              <a:lumMod val="50000"/>
                            </a:schemeClr>
                          </a:solidFill>
                          <a:effectLst/>
                          <a:latin typeface="+mn-lt"/>
                        </a:rPr>
                        <a:t>              </a:t>
                      </a:r>
                    </a:p>
                  </a:txBody>
                  <a:tcPr marL="0" marR="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5-10%</a:t>
                      </a:r>
                      <a:endParaRPr lang="en-US" sz="1400" dirty="0">
                        <a:solidFill>
                          <a:schemeClr val="tx1">
                            <a:lumMod val="50000"/>
                          </a:schemeClr>
                        </a:solidFill>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LOW</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1"/>
                    </a:solidFill>
                  </a:tcPr>
                </a:tc>
                <a:extLst>
                  <a:ext uri="{0D108BD9-81ED-4DB2-BD59-A6C34878D82A}">
                    <a16:rowId xmlns:a16="http://schemas.microsoft.com/office/drawing/2014/main" val="10008"/>
                  </a:ext>
                </a:extLst>
              </a:tr>
              <a:tr h="278349">
                <a:tc>
                  <a:txBody>
                    <a:bodyPr/>
                    <a:lstStyle/>
                    <a:p>
                      <a:pPr>
                        <a:lnSpc>
                          <a:spcPct val="115000"/>
                        </a:lnSpc>
                        <a:spcAft>
                          <a:spcPts val="0"/>
                        </a:spcAft>
                      </a:pPr>
                      <a:r>
                        <a:rPr lang="en-US" sz="1400" kern="1200">
                          <a:effectLst/>
                        </a:rPr>
                        <a:t>Residential sector</a:t>
                      </a:r>
                      <a:endParaRPr lang="en-US" sz="2000">
                        <a:solidFill>
                          <a:srgbClr val="2B1DE3"/>
                        </a:solidFill>
                        <a:effectLst/>
                        <a:latin typeface="Times New Roman"/>
                        <a:ea typeface="Calibri"/>
                        <a:cs typeface="Times New Roman"/>
                      </a:endParaRPr>
                    </a:p>
                  </a:txBody>
                  <a:tcPr marL="68580" marR="68580" marT="0" marB="0" anchor="ctr"/>
                </a:tc>
                <a:tc>
                  <a:txBody>
                    <a:bodyPr/>
                    <a:lstStyle/>
                    <a:p>
                      <a:pPr algn="l" fontAlgn="ctr"/>
                      <a:r>
                        <a:rPr lang="en-US" sz="1400" b="0" i="0" u="none" strike="noStrike" dirty="0">
                          <a:solidFill>
                            <a:schemeClr val="tx1">
                              <a:lumMod val="50000"/>
                            </a:schemeClr>
                          </a:solidFill>
                          <a:effectLst/>
                          <a:latin typeface="+mn-lt"/>
                        </a:rPr>
                        <a:t>        10,452,869   </a:t>
                      </a:r>
                    </a:p>
                  </a:txBody>
                  <a:tcPr marL="0" marR="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40-50%</a:t>
                      </a:r>
                      <a:endParaRPr lang="en-US" sz="1400" dirty="0">
                        <a:solidFill>
                          <a:schemeClr val="tx1">
                            <a:lumMod val="50000"/>
                          </a:schemeClr>
                        </a:solidFill>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LOW</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1"/>
                    </a:solidFill>
                  </a:tcPr>
                </a:tc>
                <a:extLst>
                  <a:ext uri="{0D108BD9-81ED-4DB2-BD59-A6C34878D82A}">
                    <a16:rowId xmlns:a16="http://schemas.microsoft.com/office/drawing/2014/main" val="10009"/>
                  </a:ext>
                </a:extLst>
              </a:tr>
              <a:tr h="556697">
                <a:tc>
                  <a:txBody>
                    <a:bodyPr/>
                    <a:lstStyle/>
                    <a:p>
                      <a:pPr>
                        <a:lnSpc>
                          <a:spcPct val="115000"/>
                        </a:lnSpc>
                        <a:spcAft>
                          <a:spcPts val="0"/>
                        </a:spcAft>
                      </a:pPr>
                      <a:r>
                        <a:rPr lang="en-US" sz="1400" kern="1200" dirty="0">
                          <a:effectLst/>
                        </a:rPr>
                        <a:t>Commercial sector</a:t>
                      </a:r>
                      <a:endParaRPr lang="en-US" sz="2000" dirty="0">
                        <a:solidFill>
                          <a:srgbClr val="2B1DE3"/>
                        </a:solidFill>
                        <a:effectLst/>
                        <a:latin typeface="Times New Roman"/>
                        <a:ea typeface="Calibri"/>
                        <a:cs typeface="Times New Roman"/>
                      </a:endParaRPr>
                    </a:p>
                  </a:txBody>
                  <a:tcPr marL="68580" marR="68580" marT="0" marB="0" anchor="ctr"/>
                </a:tc>
                <a:tc>
                  <a:txBody>
                    <a:bodyPr/>
                    <a:lstStyle/>
                    <a:p>
                      <a:pPr algn="l" fontAlgn="ctr"/>
                      <a:r>
                        <a:rPr lang="en-US" sz="1400" b="0" i="0" u="none" strike="noStrike" dirty="0">
                          <a:solidFill>
                            <a:schemeClr val="tx1">
                              <a:lumMod val="50000"/>
                            </a:schemeClr>
                          </a:solidFill>
                          <a:effectLst/>
                          <a:latin typeface="+mn-lt"/>
                        </a:rPr>
                        <a:t>         1,817,594   </a:t>
                      </a:r>
                    </a:p>
                  </a:txBody>
                  <a:tcPr marL="0" marR="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30%</a:t>
                      </a:r>
                      <a:endParaRPr lang="en-US" sz="1400" dirty="0">
                        <a:solidFill>
                          <a:schemeClr val="tx1">
                            <a:lumMod val="50000"/>
                          </a:schemeClr>
                        </a:solidFill>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400" kern="1200" dirty="0">
                          <a:solidFill>
                            <a:schemeClr val="tx1">
                              <a:lumMod val="50000"/>
                            </a:schemeClr>
                          </a:solidFill>
                          <a:effectLst/>
                          <a:latin typeface="+mn-lt"/>
                        </a:rPr>
                        <a:t>LOW</a:t>
                      </a:r>
                      <a:endParaRPr lang="en-US" sz="1400" dirty="0">
                        <a:solidFill>
                          <a:schemeClr val="tx1">
                            <a:lumMod val="50000"/>
                          </a:schemeClr>
                        </a:solidFill>
                        <a:effectLst/>
                        <a:latin typeface="+mn-lt"/>
                        <a:ea typeface="Calibri"/>
                        <a:cs typeface="Times New Roman"/>
                      </a:endParaRPr>
                    </a:p>
                  </a:txBody>
                  <a:tcPr marL="68580" marR="68580" marT="0" marB="0" anchor="ctr">
                    <a:solidFill>
                      <a:schemeClr val="accent1"/>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896394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1828800"/>
          </a:xfrm>
        </p:spPr>
        <p:txBody>
          <a:bodyPr>
            <a:normAutofit/>
          </a:bodyPr>
          <a:lstStyle/>
          <a:p>
            <a:pPr marL="0" indent="0" algn="ctr">
              <a:buNone/>
            </a:pPr>
            <a:r>
              <a:rPr lang="en-US" sz="4000" noProof="0" dirty="0">
                <a:solidFill>
                  <a:schemeClr val="tx1"/>
                </a:solidFill>
                <a:latin typeface="Tw Cen MT" panose="020B0602020104020603" pitchFamily="34" charset="0"/>
              </a:rPr>
              <a:t>Sectoral energy use challenges and energy efficiency opportunities	</a:t>
            </a:r>
          </a:p>
        </p:txBody>
      </p:sp>
      <p:sp>
        <p:nvSpPr>
          <p:cNvPr id="4" name="Date Placehold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14</a:t>
            </a:fld>
            <a:endParaRPr lang="en-US" dirty="0"/>
          </a:p>
        </p:txBody>
      </p:sp>
    </p:spTree>
    <p:extLst>
      <p:ext uri="{BB962C8B-B14F-4D97-AF65-F5344CB8AC3E}">
        <p14:creationId xmlns:p14="http://schemas.microsoft.com/office/powerpoint/2010/main" val="28399767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Municipal Buildings	</a:t>
            </a:r>
          </a:p>
        </p:txBody>
      </p:sp>
      <p:sp>
        <p:nvSpPr>
          <p:cNvPr id="5" name="Slide Number Placeholder 4"/>
          <p:cNvSpPr>
            <a:spLocks noGrp="1"/>
          </p:cNvSpPr>
          <p:nvPr>
            <p:ph type="sldNum" sz="quarter" idx="12"/>
          </p:nvPr>
        </p:nvSpPr>
        <p:spPr/>
        <p:txBody>
          <a:bodyPr/>
          <a:lstStyle/>
          <a:p>
            <a:fld id="{166BF244-95AD-4204-80E5-6E367B00C6DF}" type="slidenum">
              <a:rPr lang="en-US" smtClean="0"/>
              <a:pPr/>
              <a:t>15</a:t>
            </a:fld>
            <a:endParaRPr lang="en-US"/>
          </a:p>
        </p:txBody>
      </p:sp>
      <p:graphicFrame>
        <p:nvGraphicFramePr>
          <p:cNvPr id="12" name="Tabelle 11"/>
          <p:cNvGraphicFramePr>
            <a:graphicFrameLocks noGrp="1"/>
          </p:cNvGraphicFramePr>
          <p:nvPr>
            <p:extLst>
              <p:ext uri="{D42A27DB-BD31-4B8C-83A1-F6EECF244321}">
                <p14:modId xmlns:p14="http://schemas.microsoft.com/office/powerpoint/2010/main" val="1188104114"/>
              </p:ext>
            </p:extLst>
          </p:nvPr>
        </p:nvGraphicFramePr>
        <p:xfrm>
          <a:off x="1143000" y="838200"/>
          <a:ext cx="5611513" cy="1329196"/>
        </p:xfrm>
        <a:graphic>
          <a:graphicData uri="http://schemas.openxmlformats.org/drawingml/2006/table">
            <a:tbl>
              <a:tblPr bandRow="1">
                <a:tableStyleId>{00A15C55-8517-42AA-B614-E9B94910E393}</a:tableStyleId>
              </a:tblPr>
              <a:tblGrid>
                <a:gridCol w="3785200">
                  <a:extLst>
                    <a:ext uri="{9D8B030D-6E8A-4147-A177-3AD203B41FA5}">
                      <a16:colId xmlns:a16="http://schemas.microsoft.com/office/drawing/2014/main" val="20000"/>
                    </a:ext>
                  </a:extLst>
                </a:gridCol>
                <a:gridCol w="710600">
                  <a:extLst>
                    <a:ext uri="{9D8B030D-6E8A-4147-A177-3AD203B41FA5}">
                      <a16:colId xmlns:a16="http://schemas.microsoft.com/office/drawing/2014/main" val="20001"/>
                    </a:ext>
                  </a:extLst>
                </a:gridCol>
                <a:gridCol w="1115713">
                  <a:extLst>
                    <a:ext uri="{9D8B030D-6E8A-4147-A177-3AD203B41FA5}">
                      <a16:colId xmlns:a16="http://schemas.microsoft.com/office/drawing/2014/main" val="20002"/>
                    </a:ext>
                  </a:extLst>
                </a:gridCol>
              </a:tblGrid>
              <a:tr h="332299">
                <a:tc>
                  <a:txBody>
                    <a:bodyPr/>
                    <a:lstStyle/>
                    <a:p>
                      <a:pPr algn="l" fontAlgn="b"/>
                      <a:r>
                        <a:rPr lang="en-US" sz="1400" u="none" strike="noStrike" dirty="0">
                          <a:effectLst/>
                        </a:rPr>
                        <a:t>Municipal  Buildings Area, approximately </a:t>
                      </a:r>
                      <a:endParaRPr lang="en-US" sz="1400" b="0" i="0" u="none" strike="noStrike" dirty="0">
                        <a:solidFill>
                          <a:schemeClr val="tx1"/>
                        </a:solidFill>
                        <a:effectLst/>
                        <a:latin typeface="+mn-lt"/>
                      </a:endParaRPr>
                    </a:p>
                  </a:txBody>
                  <a:tcPr marL="0" marR="0" marT="0" marB="0" anchor="b"/>
                </a:tc>
                <a:tc>
                  <a:txBody>
                    <a:bodyPr/>
                    <a:lstStyle/>
                    <a:p>
                      <a:pPr algn="ctr" fontAlgn="b"/>
                      <a:r>
                        <a:rPr lang="en-US" sz="1400" u="none" strike="noStrike" dirty="0">
                          <a:effectLst/>
                        </a:rPr>
                        <a:t>19,000</a:t>
                      </a:r>
                      <a:endParaRPr lang="en-US" sz="1400" b="0" i="0" u="none" strike="noStrike" dirty="0">
                        <a:solidFill>
                          <a:schemeClr val="tx1"/>
                        </a:solidFill>
                        <a:effectLst/>
                        <a:latin typeface="+mn-lt"/>
                      </a:endParaRPr>
                    </a:p>
                  </a:txBody>
                  <a:tcPr marL="0" marR="0" marT="0" marB="0" anchor="b"/>
                </a:tc>
                <a:tc>
                  <a:txBody>
                    <a:bodyPr/>
                    <a:lstStyle/>
                    <a:p>
                      <a:pPr algn="l" fontAlgn="b"/>
                      <a:r>
                        <a:rPr lang="en-US" sz="1400" u="none" strike="noStrike" dirty="0">
                          <a:effectLst/>
                        </a:rPr>
                        <a:t>m2</a:t>
                      </a:r>
                      <a:endParaRPr lang="en-US" sz="1400" b="0" i="0" u="none" strike="noStrike" dirty="0">
                        <a:solidFill>
                          <a:schemeClr val="tx1"/>
                        </a:solidFill>
                        <a:effectLst/>
                        <a:latin typeface="+mn-lt"/>
                      </a:endParaRPr>
                    </a:p>
                  </a:txBody>
                  <a:tcPr marL="0" marR="0" marT="0" marB="0" anchor="b"/>
                </a:tc>
                <a:extLst>
                  <a:ext uri="{0D108BD9-81ED-4DB2-BD59-A6C34878D82A}">
                    <a16:rowId xmlns:a16="http://schemas.microsoft.com/office/drawing/2014/main" val="10000"/>
                  </a:ext>
                </a:extLst>
              </a:tr>
              <a:tr h="332299">
                <a:tc>
                  <a:txBody>
                    <a:bodyPr/>
                    <a:lstStyle/>
                    <a:p>
                      <a:pPr algn="l" fontAlgn="b"/>
                      <a:r>
                        <a:rPr lang="en-US" sz="1400" u="none" strike="noStrike" dirty="0">
                          <a:effectLst/>
                        </a:rPr>
                        <a:t>Municipal  Buildings Electricity Consumption</a:t>
                      </a:r>
                      <a:endParaRPr lang="en-US" sz="1400" b="0" i="0" u="none" strike="noStrike" dirty="0">
                        <a:solidFill>
                          <a:schemeClr val="tx1"/>
                        </a:solidFill>
                        <a:effectLst/>
                        <a:latin typeface="+mn-lt"/>
                      </a:endParaRPr>
                    </a:p>
                  </a:txBody>
                  <a:tcPr marL="0" marR="0" marT="0" marB="0" anchor="b"/>
                </a:tc>
                <a:tc>
                  <a:txBody>
                    <a:bodyPr/>
                    <a:lstStyle/>
                    <a:p>
                      <a:pPr algn="ctr" fontAlgn="b"/>
                      <a:r>
                        <a:rPr lang="en-US" sz="1400" u="none" strike="noStrike" dirty="0">
                          <a:effectLst/>
                        </a:rPr>
                        <a:t>11</a:t>
                      </a:r>
                      <a:endParaRPr lang="en-US" sz="1400" b="0" i="0" u="none" strike="noStrike" dirty="0">
                        <a:solidFill>
                          <a:schemeClr val="tx1"/>
                        </a:solidFill>
                        <a:effectLst/>
                        <a:latin typeface="+mn-lt"/>
                      </a:endParaRPr>
                    </a:p>
                  </a:txBody>
                  <a:tcPr marL="0" marR="0" marT="0" marB="0" anchor="b"/>
                </a:tc>
                <a:tc>
                  <a:txBody>
                    <a:bodyPr/>
                    <a:lstStyle/>
                    <a:p>
                      <a:pPr algn="l" fontAlgn="b"/>
                      <a:r>
                        <a:rPr lang="en-US" sz="1400" u="none" strike="noStrike" dirty="0" err="1">
                          <a:effectLst/>
                        </a:rPr>
                        <a:t>kWhe</a:t>
                      </a:r>
                      <a:r>
                        <a:rPr lang="en-US" sz="1400" u="none" strike="noStrike" dirty="0">
                          <a:effectLst/>
                        </a:rPr>
                        <a:t>/m2,year</a:t>
                      </a:r>
                      <a:endParaRPr lang="en-US" sz="1400" b="0" i="0" u="none" strike="noStrike" dirty="0">
                        <a:solidFill>
                          <a:schemeClr val="tx1"/>
                        </a:solidFill>
                        <a:effectLst/>
                        <a:latin typeface="+mn-lt"/>
                      </a:endParaRPr>
                    </a:p>
                  </a:txBody>
                  <a:tcPr marL="0" marR="0" marT="0" marB="0" anchor="b"/>
                </a:tc>
                <a:extLst>
                  <a:ext uri="{0D108BD9-81ED-4DB2-BD59-A6C34878D82A}">
                    <a16:rowId xmlns:a16="http://schemas.microsoft.com/office/drawing/2014/main" val="10001"/>
                  </a:ext>
                </a:extLst>
              </a:tr>
              <a:tr h="332299">
                <a:tc>
                  <a:txBody>
                    <a:bodyPr/>
                    <a:lstStyle/>
                    <a:p>
                      <a:pPr algn="l" fontAlgn="b"/>
                      <a:r>
                        <a:rPr lang="en-US" sz="1400" u="none" strike="noStrike" dirty="0">
                          <a:effectLst/>
                        </a:rPr>
                        <a:t>Municipal  Buildings Heat Consumption</a:t>
                      </a:r>
                      <a:endParaRPr lang="en-US" sz="1400" b="0" i="0" u="none" strike="noStrike" dirty="0">
                        <a:solidFill>
                          <a:schemeClr val="tx1"/>
                        </a:solidFill>
                        <a:effectLst/>
                        <a:latin typeface="+mn-lt"/>
                      </a:endParaRPr>
                    </a:p>
                  </a:txBody>
                  <a:tcPr marL="0" marR="0" marT="0" marB="0" anchor="b"/>
                </a:tc>
                <a:tc>
                  <a:txBody>
                    <a:bodyPr/>
                    <a:lstStyle/>
                    <a:p>
                      <a:pPr algn="ctr" fontAlgn="b"/>
                      <a:r>
                        <a:rPr lang="en-US" sz="1400" u="none" strike="noStrike" dirty="0">
                          <a:effectLst/>
                        </a:rPr>
                        <a:t>150</a:t>
                      </a:r>
                      <a:endParaRPr lang="en-US" sz="1400" b="0" i="0" u="none" strike="noStrike" dirty="0">
                        <a:solidFill>
                          <a:schemeClr val="tx1"/>
                        </a:solidFill>
                        <a:effectLst/>
                        <a:latin typeface="+mn-lt"/>
                      </a:endParaRPr>
                    </a:p>
                  </a:txBody>
                  <a:tcPr marL="0" marR="0" marT="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dirty="0">
                          <a:effectLst/>
                        </a:rPr>
                        <a:t>kWh/m2,year</a:t>
                      </a:r>
                      <a:endParaRPr lang="en-US" sz="1400" b="0" i="0" u="none" strike="noStrike" dirty="0">
                        <a:solidFill>
                          <a:schemeClr val="tx1"/>
                        </a:solidFill>
                        <a:effectLst/>
                        <a:latin typeface="+mn-lt"/>
                      </a:endParaRPr>
                    </a:p>
                  </a:txBody>
                  <a:tcPr marL="0" marR="0" marT="0" marB="0" anchor="b"/>
                </a:tc>
                <a:extLst>
                  <a:ext uri="{0D108BD9-81ED-4DB2-BD59-A6C34878D82A}">
                    <a16:rowId xmlns:a16="http://schemas.microsoft.com/office/drawing/2014/main" val="10002"/>
                  </a:ext>
                </a:extLst>
              </a:tr>
              <a:tr h="332299">
                <a:tc>
                  <a:txBody>
                    <a:bodyPr/>
                    <a:lstStyle/>
                    <a:p>
                      <a:pPr algn="l" fontAlgn="b"/>
                      <a:r>
                        <a:rPr lang="en-US" sz="1400" u="none" strike="noStrike" dirty="0">
                          <a:effectLst/>
                        </a:rPr>
                        <a:t>Municipal  Buildings Energy Spend as a % of Budget</a:t>
                      </a:r>
                      <a:endParaRPr lang="en-US" sz="1400" b="0" i="0" u="none" strike="noStrike" dirty="0">
                        <a:solidFill>
                          <a:schemeClr val="tx1"/>
                        </a:solidFill>
                        <a:effectLst/>
                        <a:latin typeface="+mn-lt"/>
                      </a:endParaRPr>
                    </a:p>
                  </a:txBody>
                  <a:tcPr marL="0" marR="0" marT="0" marB="0" anchor="b"/>
                </a:tc>
                <a:tc>
                  <a:txBody>
                    <a:bodyPr/>
                    <a:lstStyle/>
                    <a:p>
                      <a:pPr algn="ctr" fontAlgn="b"/>
                      <a:r>
                        <a:rPr lang="en-US" sz="1400" u="none" strike="noStrike" dirty="0">
                          <a:effectLst/>
                        </a:rPr>
                        <a:t>4%</a:t>
                      </a:r>
                      <a:endParaRPr lang="en-US" sz="1400" b="0" i="0" u="none" strike="noStrike" dirty="0">
                        <a:solidFill>
                          <a:schemeClr val="tx1"/>
                        </a:solidFill>
                        <a:effectLst/>
                        <a:latin typeface="+mn-lt"/>
                      </a:endParaRPr>
                    </a:p>
                  </a:txBody>
                  <a:tcPr marL="0" marR="0" marT="0" marB="0" anchor="b"/>
                </a:tc>
                <a:tc>
                  <a:txBody>
                    <a:bodyPr/>
                    <a:lstStyle/>
                    <a:p>
                      <a:pPr algn="l" fontAlgn="b"/>
                      <a:r>
                        <a:rPr lang="en-US" sz="1400" u="none" strike="noStrike" dirty="0">
                          <a:effectLst/>
                        </a:rPr>
                        <a:t>%</a:t>
                      </a:r>
                      <a:endParaRPr lang="en-US" sz="1400" b="0" i="0" u="none" strike="noStrike" dirty="0">
                        <a:solidFill>
                          <a:schemeClr val="tx1"/>
                        </a:solidFill>
                        <a:effectLst/>
                        <a:latin typeface="+mn-lt"/>
                      </a:endParaRPr>
                    </a:p>
                  </a:txBody>
                  <a:tcPr marL="0" marR="0" marT="0" marB="0" anchor="b"/>
                </a:tc>
                <a:extLst>
                  <a:ext uri="{0D108BD9-81ED-4DB2-BD59-A6C34878D82A}">
                    <a16:rowId xmlns:a16="http://schemas.microsoft.com/office/drawing/2014/main" val="10003"/>
                  </a:ext>
                </a:extLst>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2992784001"/>
              </p:ext>
            </p:extLst>
          </p:nvPr>
        </p:nvGraphicFramePr>
        <p:xfrm>
          <a:off x="200167" y="2362200"/>
          <a:ext cx="8839200" cy="3881748"/>
        </p:xfrm>
        <a:graphic>
          <a:graphicData uri="http://schemas.openxmlformats.org/drawingml/2006/table">
            <a:tbl>
              <a:tblPr firstRow="1" bandRow="1">
                <a:tableStyleId>{00A15C55-8517-42AA-B614-E9B94910E393}</a:tableStyleId>
              </a:tblPr>
              <a:tblGrid>
                <a:gridCol w="4067033">
                  <a:extLst>
                    <a:ext uri="{9D8B030D-6E8A-4147-A177-3AD203B41FA5}">
                      <a16:colId xmlns:a16="http://schemas.microsoft.com/office/drawing/2014/main" val="20000"/>
                    </a:ext>
                  </a:extLst>
                </a:gridCol>
                <a:gridCol w="4772167">
                  <a:extLst>
                    <a:ext uri="{9D8B030D-6E8A-4147-A177-3AD203B41FA5}">
                      <a16:colId xmlns:a16="http://schemas.microsoft.com/office/drawing/2014/main" val="20001"/>
                    </a:ext>
                  </a:extLst>
                </a:gridCol>
              </a:tblGrid>
              <a:tr h="32683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Specific Challenges</a:t>
                      </a:r>
                      <a:endParaRPr lang="en-US" sz="1600" dirty="0">
                        <a:solidFill>
                          <a:schemeClr val="tx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Technical EE solutions</a:t>
                      </a:r>
                      <a:endParaRPr lang="en-US" sz="1600" dirty="0">
                        <a:solidFill>
                          <a:schemeClr val="tx1">
                            <a:lumMod val="50000"/>
                          </a:schemeClr>
                        </a:solidFill>
                      </a:endParaRPr>
                    </a:p>
                  </a:txBody>
                  <a:tcPr/>
                </a:tc>
                <a:extLst>
                  <a:ext uri="{0D108BD9-81ED-4DB2-BD59-A6C34878D82A}">
                    <a16:rowId xmlns:a16="http://schemas.microsoft.com/office/drawing/2014/main" val="10000"/>
                  </a:ext>
                </a:extLst>
              </a:tr>
              <a:tr h="3546468">
                <a:tc>
                  <a:txBody>
                    <a:bodyPr/>
                    <a:lstStyle/>
                    <a:p>
                      <a:pPr marL="361950" lvl="1" indent="-361950">
                        <a:spcAft>
                          <a:spcPts val="600"/>
                        </a:spcAft>
                        <a:buFont typeface="Arial" panose="020B0604020202020204" pitchFamily="34" charset="0"/>
                        <a:buChar char="•"/>
                      </a:pPr>
                      <a:r>
                        <a:rPr lang="en-US" sz="1600" dirty="0"/>
                        <a:t>Building envelops need repair, roofs uninsulated; windows  single glazed  and partly damaged</a:t>
                      </a:r>
                    </a:p>
                    <a:p>
                      <a:pPr marL="361950" lvl="1" indent="-361950">
                        <a:spcAft>
                          <a:spcPts val="600"/>
                        </a:spcAft>
                        <a:buFont typeface="Arial" panose="020B0604020202020204" pitchFamily="34" charset="0"/>
                        <a:buChar char="•"/>
                      </a:pPr>
                      <a:r>
                        <a:rPr lang="en-US" sz="1600" dirty="0"/>
                        <a:t>Insufficient heating during winter, partly due to fuel limits; heating in all kindergartens insufficient </a:t>
                      </a:r>
                    </a:p>
                    <a:p>
                      <a:pPr marL="361950" lvl="1" indent="-361950">
                        <a:spcAft>
                          <a:spcPts val="600"/>
                        </a:spcAft>
                        <a:buFont typeface="Arial" panose="020B0604020202020204" pitchFamily="34" charset="0"/>
                        <a:buChar char="•"/>
                      </a:pPr>
                      <a:r>
                        <a:rPr lang="en-US" sz="1600" dirty="0"/>
                        <a:t>Different heating technologies such as electricity, wood and diesel;  </a:t>
                      </a:r>
                    </a:p>
                    <a:p>
                      <a:pPr marL="361950" lvl="1" indent="-361950">
                        <a:spcAft>
                          <a:spcPts val="600"/>
                        </a:spcAft>
                        <a:buFont typeface="Arial" panose="020B0604020202020204" pitchFamily="34" charset="0"/>
                        <a:buChar char="•"/>
                      </a:pPr>
                      <a:r>
                        <a:rPr lang="en-US" sz="1600" dirty="0"/>
                        <a:t>Insufficient lighting levels;</a:t>
                      </a:r>
                    </a:p>
                    <a:p>
                      <a:pPr marL="361950" lvl="1" indent="-361950">
                        <a:spcAft>
                          <a:spcPts val="600"/>
                        </a:spcAft>
                        <a:buFont typeface="Arial" panose="020B0604020202020204" pitchFamily="34" charset="0"/>
                        <a:buChar char="•"/>
                      </a:pPr>
                      <a:r>
                        <a:rPr lang="en-US" sz="1600" dirty="0"/>
                        <a:t>Little or no hot water supply</a:t>
                      </a:r>
                    </a:p>
                    <a:p>
                      <a:pPr marL="361950" lvl="1" indent="-361950">
                        <a:spcAft>
                          <a:spcPts val="600"/>
                        </a:spcAft>
                        <a:buFont typeface="Arial" panose="020B0604020202020204" pitchFamily="34" charset="0"/>
                        <a:buChar char="•"/>
                      </a:pPr>
                      <a:r>
                        <a:rPr lang="en-US" sz="1600" dirty="0"/>
                        <a:t>No building inventory</a:t>
                      </a:r>
                    </a:p>
                    <a:p>
                      <a:pPr marL="361950" lvl="1" indent="-361950">
                        <a:spcAft>
                          <a:spcPts val="600"/>
                        </a:spcAft>
                        <a:buFont typeface="Arial" panose="020B0604020202020204" pitchFamily="34" charset="0"/>
                        <a:buChar char="•"/>
                      </a:pPr>
                      <a:r>
                        <a:rPr lang="en-US" sz="1600" dirty="0"/>
                        <a:t>Low maintenance capacities</a:t>
                      </a:r>
                    </a:p>
                  </a:txBody>
                  <a:tcPr/>
                </a:tc>
                <a:tc>
                  <a:txBody>
                    <a:bodyPr/>
                    <a:lstStyle/>
                    <a:p>
                      <a:r>
                        <a:rPr lang="en-US" sz="1600" dirty="0"/>
                        <a:t>(A) Building envelope measures:</a:t>
                      </a:r>
                      <a:endParaRPr lang="en-GB" sz="1600" dirty="0"/>
                    </a:p>
                    <a:p>
                      <a:pPr marL="285750" lvl="0" indent="-285750">
                        <a:buFont typeface="Arial" panose="020B0604020202020204" pitchFamily="34" charset="0"/>
                        <a:buChar char="•"/>
                      </a:pPr>
                      <a:r>
                        <a:rPr lang="en-US" sz="1600" dirty="0"/>
                        <a:t>Insulation and repair of roof, replacement of windows and doors; on demand repairs on envelope, </a:t>
                      </a:r>
                    </a:p>
                    <a:p>
                      <a:pPr marL="285750" lvl="0" indent="-285750">
                        <a:buFont typeface="Arial" panose="020B0604020202020204" pitchFamily="34" charset="0"/>
                        <a:buChar char="•"/>
                      </a:pPr>
                      <a:r>
                        <a:rPr lang="en-US" sz="1600" dirty="0"/>
                        <a:t>illumination of historic buildings</a:t>
                      </a:r>
                      <a:endParaRPr lang="en-GB" sz="1600" dirty="0"/>
                    </a:p>
                    <a:p>
                      <a:r>
                        <a:rPr lang="en-US" sz="1600" dirty="0"/>
                        <a:t>(B) Inner-building EE measures:</a:t>
                      </a:r>
                      <a:endParaRPr lang="en-GB" sz="1600" dirty="0"/>
                    </a:p>
                    <a:p>
                      <a:pPr marL="285750" lvl="0" indent="-285750">
                        <a:buFont typeface="Arial" panose="020B0604020202020204" pitchFamily="34" charset="0"/>
                        <a:buChar char="•"/>
                      </a:pPr>
                      <a:r>
                        <a:rPr lang="en-US" sz="1600" dirty="0"/>
                        <a:t>Lighting upgrades with LED</a:t>
                      </a:r>
                      <a:endParaRPr lang="en-GB" sz="1600" dirty="0"/>
                    </a:p>
                    <a:p>
                      <a:r>
                        <a:rPr lang="en-US" sz="1600" dirty="0"/>
                        <a:t>(C) Heat generation facility (on demand after thermo-modernization):</a:t>
                      </a:r>
                      <a:endParaRPr lang="en-GB" sz="1600" dirty="0"/>
                    </a:p>
                    <a:p>
                      <a:pPr marL="285750" lvl="0" indent="-285750">
                        <a:buFont typeface="Arial" panose="020B0604020202020204" pitchFamily="34" charset="0"/>
                        <a:buChar char="•"/>
                      </a:pPr>
                      <a:r>
                        <a:rPr lang="en-US" sz="1600" dirty="0"/>
                        <a:t>Installation of distributed ceramic heaters</a:t>
                      </a:r>
                    </a:p>
                    <a:p>
                      <a:pPr marL="285750" lvl="0" indent="-285750">
                        <a:buFont typeface="Arial" panose="020B0604020202020204" pitchFamily="34" charset="0"/>
                        <a:buChar char="•"/>
                      </a:pPr>
                      <a:r>
                        <a:rPr lang="en-US" sz="1600" dirty="0"/>
                        <a:t>efficient wood ovens or where diesel boilers are installed fuel switch to pellet boiler, </a:t>
                      </a:r>
                    </a:p>
                    <a:p>
                      <a:pPr marL="285750" lvl="0" indent="-285750">
                        <a:buFont typeface="Arial" panose="020B0604020202020204" pitchFamily="34" charset="0"/>
                        <a:buChar char="•"/>
                      </a:pPr>
                      <a:r>
                        <a:rPr lang="en-US" sz="1600" dirty="0"/>
                        <a:t>installation of solar hot water (kindergartens)</a:t>
                      </a:r>
                    </a:p>
                    <a:p>
                      <a:pPr marL="0" lvl="0" indent="0">
                        <a:buFont typeface="Arial" panose="020B0604020202020204" pitchFamily="34" charset="0"/>
                        <a:buNone/>
                      </a:pPr>
                      <a:r>
                        <a:rPr lang="en-US" sz="1600" dirty="0"/>
                        <a:t>~ 80% of Facilities: 15 schools + 9 kindergartens</a:t>
                      </a:r>
                    </a:p>
                  </a:txBody>
                  <a:tcPr/>
                </a:tc>
                <a:extLst>
                  <a:ext uri="{0D108BD9-81ED-4DB2-BD59-A6C34878D82A}">
                    <a16:rowId xmlns:a16="http://schemas.microsoft.com/office/drawing/2014/main" val="10001"/>
                  </a:ext>
                </a:extLst>
              </a:tr>
            </a:tbl>
          </a:graphicData>
        </a:graphic>
      </p:graphicFrame>
      <p:pic>
        <p:nvPicPr>
          <p:cNvPr id="8" name="Grafik 7" descr="C:\Users\Behnke\Pictures\2016\Business\Albania\Albania sep 16 187.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6858000" y="748145"/>
            <a:ext cx="2185988" cy="1486535"/>
          </a:xfrm>
          <a:prstGeom prst="rect">
            <a:avLst/>
          </a:prstGeom>
          <a:noFill/>
          <a:ln>
            <a:noFill/>
          </a:ln>
        </p:spPr>
      </p:pic>
    </p:spTree>
    <p:extLst>
      <p:ext uri="{BB962C8B-B14F-4D97-AF65-F5344CB8AC3E}">
        <p14:creationId xmlns:p14="http://schemas.microsoft.com/office/powerpoint/2010/main" val="28601787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Street Lighting	</a:t>
            </a:r>
          </a:p>
        </p:txBody>
      </p:sp>
      <p:sp>
        <p:nvSpPr>
          <p:cNvPr id="5" name="Slide Number Placeholder 4"/>
          <p:cNvSpPr>
            <a:spLocks noGrp="1"/>
          </p:cNvSpPr>
          <p:nvPr>
            <p:ph type="sldNum" sz="quarter" idx="12"/>
          </p:nvPr>
        </p:nvSpPr>
        <p:spPr/>
        <p:txBody>
          <a:bodyPr/>
          <a:lstStyle/>
          <a:p>
            <a:fld id="{166BF244-95AD-4204-80E5-6E367B00C6DF}" type="slidenum">
              <a:rPr lang="en-US" smtClean="0"/>
              <a:pPr/>
              <a:t>16</a:t>
            </a:fld>
            <a:endParaRPr lang="en-US"/>
          </a:p>
        </p:txBody>
      </p:sp>
      <p:graphicFrame>
        <p:nvGraphicFramePr>
          <p:cNvPr id="12" name="Tabelle 11"/>
          <p:cNvGraphicFramePr>
            <a:graphicFrameLocks noGrp="1"/>
          </p:cNvGraphicFramePr>
          <p:nvPr>
            <p:extLst>
              <p:ext uri="{D42A27DB-BD31-4B8C-83A1-F6EECF244321}">
                <p14:modId xmlns:p14="http://schemas.microsoft.com/office/powerpoint/2010/main" val="2849845578"/>
              </p:ext>
            </p:extLst>
          </p:nvPr>
        </p:nvGraphicFramePr>
        <p:xfrm>
          <a:off x="914400" y="1109204"/>
          <a:ext cx="5257800" cy="1176796"/>
        </p:xfrm>
        <a:graphic>
          <a:graphicData uri="http://schemas.openxmlformats.org/drawingml/2006/table">
            <a:tbl>
              <a:tblPr bandRow="1">
                <a:tableStyleId>{21E4AEA4-8DFA-4A89-87EB-49C32662AFE0}</a:tableStyleId>
              </a:tblPr>
              <a:tblGrid>
                <a:gridCol w="3181153">
                  <a:extLst>
                    <a:ext uri="{9D8B030D-6E8A-4147-A177-3AD203B41FA5}">
                      <a16:colId xmlns:a16="http://schemas.microsoft.com/office/drawing/2014/main" val="20000"/>
                    </a:ext>
                  </a:extLst>
                </a:gridCol>
                <a:gridCol w="857446">
                  <a:extLst>
                    <a:ext uri="{9D8B030D-6E8A-4147-A177-3AD203B41FA5}">
                      <a16:colId xmlns:a16="http://schemas.microsoft.com/office/drawing/2014/main" val="20001"/>
                    </a:ext>
                  </a:extLst>
                </a:gridCol>
                <a:gridCol w="1219201">
                  <a:extLst>
                    <a:ext uri="{9D8B030D-6E8A-4147-A177-3AD203B41FA5}">
                      <a16:colId xmlns:a16="http://schemas.microsoft.com/office/drawing/2014/main" val="20002"/>
                    </a:ext>
                  </a:extLst>
                </a:gridCol>
              </a:tblGrid>
              <a:tr h="294199">
                <a:tc>
                  <a:txBody>
                    <a:bodyPr/>
                    <a:lstStyle/>
                    <a:p>
                      <a:pPr algn="l" fontAlgn="b"/>
                      <a:r>
                        <a:rPr lang="en-US" sz="1400" u="none" strike="noStrike" dirty="0">
                          <a:effectLst/>
                        </a:rPr>
                        <a:t>Light Points</a:t>
                      </a:r>
                      <a:endParaRPr lang="en-US" sz="1400" b="0" i="0" u="none" strike="noStrike" dirty="0">
                        <a:solidFill>
                          <a:schemeClr val="tx1"/>
                        </a:solidFill>
                        <a:effectLst/>
                        <a:latin typeface="+mn-lt"/>
                      </a:endParaRPr>
                    </a:p>
                  </a:txBody>
                  <a:tcPr marL="0" marR="0" marT="0" marB="0" anchor="b"/>
                </a:tc>
                <a:tc>
                  <a:txBody>
                    <a:bodyPr/>
                    <a:lstStyle/>
                    <a:p>
                      <a:pPr algn="ctr" fontAlgn="b"/>
                      <a:r>
                        <a:rPr lang="en-US" sz="1400" u="none" strike="noStrike" dirty="0">
                          <a:effectLst/>
                        </a:rPr>
                        <a:t>1,763</a:t>
                      </a:r>
                      <a:endParaRPr lang="en-US" sz="1400" b="0" i="0" u="none" strike="noStrike" dirty="0">
                        <a:solidFill>
                          <a:schemeClr val="tx1"/>
                        </a:solidFill>
                        <a:effectLst/>
                        <a:latin typeface="+mn-lt"/>
                      </a:endParaRPr>
                    </a:p>
                  </a:txBody>
                  <a:tcPr marL="0" marR="0" marT="0" marB="0" anchor="b"/>
                </a:tc>
                <a:tc>
                  <a:txBody>
                    <a:bodyPr/>
                    <a:lstStyle/>
                    <a:p>
                      <a:pPr algn="l" fontAlgn="b"/>
                      <a:endParaRPr lang="en-US" sz="1400" b="0" i="0" u="none" strike="noStrike" dirty="0">
                        <a:solidFill>
                          <a:schemeClr val="tx1"/>
                        </a:solidFill>
                        <a:effectLst/>
                        <a:latin typeface="+mn-lt"/>
                      </a:endParaRPr>
                    </a:p>
                  </a:txBody>
                  <a:tcPr marL="0" marR="0" marT="0" marB="0" anchor="b"/>
                </a:tc>
                <a:extLst>
                  <a:ext uri="{0D108BD9-81ED-4DB2-BD59-A6C34878D82A}">
                    <a16:rowId xmlns:a16="http://schemas.microsoft.com/office/drawing/2014/main" val="10000"/>
                  </a:ext>
                </a:extLst>
              </a:tr>
              <a:tr h="294199">
                <a:tc>
                  <a:txBody>
                    <a:bodyPr/>
                    <a:lstStyle/>
                    <a:p>
                      <a:pPr algn="l" fontAlgn="b"/>
                      <a:r>
                        <a:rPr lang="en-US" sz="1400" u="none" strike="noStrike" dirty="0">
                          <a:effectLst/>
                        </a:rPr>
                        <a:t>Electricity Consumed per km of Lit Roads</a:t>
                      </a:r>
                      <a:endParaRPr lang="en-US" sz="1400" b="0" i="0" u="none" strike="noStrike" dirty="0">
                        <a:solidFill>
                          <a:schemeClr val="tx1"/>
                        </a:solidFill>
                        <a:effectLst/>
                        <a:latin typeface="+mn-lt"/>
                      </a:endParaRPr>
                    </a:p>
                  </a:txBody>
                  <a:tcPr marL="0" marR="0" marT="0" marB="0" anchor="b"/>
                </a:tc>
                <a:tc>
                  <a:txBody>
                    <a:bodyPr/>
                    <a:lstStyle/>
                    <a:p>
                      <a:pPr algn="ctr" fontAlgn="b"/>
                      <a:r>
                        <a:rPr lang="en-US" sz="1400" u="none" strike="noStrike" dirty="0">
                          <a:effectLst/>
                        </a:rPr>
                        <a:t>18,460</a:t>
                      </a:r>
                      <a:endParaRPr lang="en-US" sz="1400" b="0" i="0" u="none" strike="noStrike" dirty="0">
                        <a:solidFill>
                          <a:schemeClr val="tx1"/>
                        </a:solidFill>
                        <a:effectLst/>
                        <a:latin typeface="+mn-lt"/>
                      </a:endParaRPr>
                    </a:p>
                  </a:txBody>
                  <a:tcPr marL="0" marR="0" marT="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kern="1200" dirty="0" err="1">
                          <a:effectLst/>
                        </a:rPr>
                        <a:t>kWhe</a:t>
                      </a:r>
                      <a:r>
                        <a:rPr lang="en-US" sz="1400" u="none" strike="noStrike" kern="1200" dirty="0">
                          <a:effectLst/>
                        </a:rPr>
                        <a:t>/</a:t>
                      </a:r>
                      <a:r>
                        <a:rPr lang="en-US" sz="1400" u="none" strike="noStrike" kern="1200" dirty="0" err="1">
                          <a:effectLst/>
                        </a:rPr>
                        <a:t>km,year</a:t>
                      </a:r>
                      <a:endParaRPr lang="en-IE" sz="1400" b="0" i="0" u="none" strike="noStrike" kern="1200" dirty="0">
                        <a:solidFill>
                          <a:schemeClr val="tx1"/>
                        </a:solidFill>
                        <a:effectLst/>
                        <a:latin typeface="+mn-lt"/>
                        <a:ea typeface="+mn-ea"/>
                        <a:cs typeface="+mn-cs"/>
                      </a:endParaRPr>
                    </a:p>
                  </a:txBody>
                  <a:tcPr marL="0" marR="0" marT="0" marB="0" anchor="b"/>
                </a:tc>
                <a:extLst>
                  <a:ext uri="{0D108BD9-81ED-4DB2-BD59-A6C34878D82A}">
                    <a16:rowId xmlns:a16="http://schemas.microsoft.com/office/drawing/2014/main" val="10001"/>
                  </a:ext>
                </a:extLst>
              </a:tr>
              <a:tr h="294199">
                <a:tc>
                  <a:txBody>
                    <a:bodyPr/>
                    <a:lstStyle/>
                    <a:p>
                      <a:pPr algn="l" fontAlgn="b"/>
                      <a:r>
                        <a:rPr lang="en-US" sz="1400" u="none" strike="noStrike" dirty="0">
                          <a:effectLst/>
                        </a:rPr>
                        <a:t>Electricity Consumed in Public Lighting</a:t>
                      </a:r>
                      <a:endParaRPr lang="en-US" sz="1400" b="0" i="0" u="none" strike="noStrike" dirty="0">
                        <a:solidFill>
                          <a:schemeClr val="tx1"/>
                        </a:solidFill>
                        <a:effectLst/>
                        <a:latin typeface="+mn-lt"/>
                      </a:endParaRPr>
                    </a:p>
                  </a:txBody>
                  <a:tcPr marL="0" marR="0" marT="0" marB="0" anchor="b"/>
                </a:tc>
                <a:tc>
                  <a:txBody>
                    <a:bodyPr/>
                    <a:lstStyle/>
                    <a:p>
                      <a:pPr algn="ctr" fontAlgn="b"/>
                      <a:r>
                        <a:rPr lang="en-US" sz="1400" u="none" strike="noStrike" dirty="0">
                          <a:effectLst/>
                        </a:rPr>
                        <a:t>480,000</a:t>
                      </a:r>
                      <a:endParaRPr lang="en-US" sz="1400" b="0" i="0" u="none" strike="noStrike" dirty="0">
                        <a:solidFill>
                          <a:schemeClr val="tx1"/>
                        </a:solidFill>
                        <a:effectLst/>
                        <a:latin typeface="+mn-lt"/>
                      </a:endParaRPr>
                    </a:p>
                  </a:txBody>
                  <a:tcPr marL="0" marR="0" marT="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kern="1200" dirty="0" err="1">
                          <a:effectLst/>
                        </a:rPr>
                        <a:t>kWhe,year</a:t>
                      </a:r>
                      <a:endParaRPr lang="en-IE" sz="1400" b="0" i="0" u="none" strike="noStrike" kern="1200" dirty="0">
                        <a:solidFill>
                          <a:schemeClr val="tx1"/>
                        </a:solidFill>
                        <a:effectLst/>
                        <a:latin typeface="+mn-lt"/>
                        <a:ea typeface="+mn-ea"/>
                        <a:cs typeface="+mn-cs"/>
                      </a:endParaRPr>
                    </a:p>
                  </a:txBody>
                  <a:tcPr marL="0" marR="0" marT="0" marB="0" anchor="b"/>
                </a:tc>
                <a:extLst>
                  <a:ext uri="{0D108BD9-81ED-4DB2-BD59-A6C34878D82A}">
                    <a16:rowId xmlns:a16="http://schemas.microsoft.com/office/drawing/2014/main" val="10002"/>
                  </a:ext>
                </a:extLst>
              </a:tr>
              <a:tr h="294199">
                <a:tc>
                  <a:txBody>
                    <a:bodyPr/>
                    <a:lstStyle/>
                    <a:p>
                      <a:pPr algn="l" fontAlgn="b"/>
                      <a:r>
                        <a:rPr lang="en-US" sz="1400" u="none" strike="noStrike" dirty="0">
                          <a:effectLst/>
                        </a:rPr>
                        <a:t>Distance of Lit Roads</a:t>
                      </a:r>
                      <a:endParaRPr lang="en-US" sz="1400" b="0" i="0" u="none" strike="noStrike" dirty="0">
                        <a:solidFill>
                          <a:schemeClr val="tx1"/>
                        </a:solidFill>
                        <a:effectLst/>
                        <a:latin typeface="+mn-lt"/>
                      </a:endParaRPr>
                    </a:p>
                  </a:txBody>
                  <a:tcPr marL="0" marR="0" marT="0" marB="0" anchor="b"/>
                </a:tc>
                <a:tc>
                  <a:txBody>
                    <a:bodyPr/>
                    <a:lstStyle/>
                    <a:p>
                      <a:pPr algn="ctr" fontAlgn="b"/>
                      <a:r>
                        <a:rPr lang="en-US" sz="1400" u="none" strike="noStrike" dirty="0">
                          <a:effectLst/>
                        </a:rPr>
                        <a:t>26</a:t>
                      </a:r>
                      <a:endParaRPr lang="en-US" sz="1400" b="0" i="0" u="none" strike="noStrike" dirty="0">
                        <a:solidFill>
                          <a:schemeClr val="tx1"/>
                        </a:solidFill>
                        <a:effectLst/>
                        <a:latin typeface="+mn-lt"/>
                      </a:endParaRPr>
                    </a:p>
                  </a:txBody>
                  <a:tcPr marL="0" marR="0" marT="0" marB="0" anchor="b"/>
                </a:tc>
                <a:tc>
                  <a:txBody>
                    <a:bodyPr/>
                    <a:lstStyle/>
                    <a:p>
                      <a:pPr algn="l" fontAlgn="b"/>
                      <a:r>
                        <a:rPr lang="en-US" sz="1400" u="none" strike="noStrike" dirty="0">
                          <a:effectLst/>
                        </a:rPr>
                        <a:t>km</a:t>
                      </a:r>
                      <a:endParaRPr lang="en-US" sz="1400" b="0" i="0" u="none" strike="noStrike" dirty="0">
                        <a:solidFill>
                          <a:schemeClr val="tx1"/>
                        </a:solidFill>
                        <a:effectLst/>
                        <a:latin typeface="+mn-lt"/>
                      </a:endParaRPr>
                    </a:p>
                  </a:txBody>
                  <a:tcPr marL="0" marR="0" marT="0" marB="0" anchor="b"/>
                </a:tc>
                <a:extLst>
                  <a:ext uri="{0D108BD9-81ED-4DB2-BD59-A6C34878D82A}">
                    <a16:rowId xmlns:a16="http://schemas.microsoft.com/office/drawing/2014/main" val="10003"/>
                  </a:ext>
                </a:extLst>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1189198793"/>
              </p:ext>
            </p:extLst>
          </p:nvPr>
        </p:nvGraphicFramePr>
        <p:xfrm>
          <a:off x="304800" y="2590800"/>
          <a:ext cx="8610600" cy="3352800"/>
        </p:xfrm>
        <a:graphic>
          <a:graphicData uri="http://schemas.openxmlformats.org/drawingml/2006/table">
            <a:tbl>
              <a:tblPr firstRow="1" bandRow="1">
                <a:tableStyleId>{21E4AEA4-8DFA-4A89-87EB-49C32662AFE0}</a:tableStyleId>
              </a:tblPr>
              <a:tblGrid>
                <a:gridCol w="4305300">
                  <a:extLst>
                    <a:ext uri="{9D8B030D-6E8A-4147-A177-3AD203B41FA5}">
                      <a16:colId xmlns:a16="http://schemas.microsoft.com/office/drawing/2014/main" val="20000"/>
                    </a:ext>
                  </a:extLst>
                </a:gridCol>
                <a:gridCol w="4305300">
                  <a:extLst>
                    <a:ext uri="{9D8B030D-6E8A-4147-A177-3AD203B41FA5}">
                      <a16:colId xmlns:a16="http://schemas.microsoft.com/office/drawing/2014/main" val="20001"/>
                    </a:ext>
                  </a:extLst>
                </a:gridCol>
              </a:tblGrid>
              <a:tr h="30480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Specific Challenges</a:t>
                      </a:r>
                      <a:endParaRPr lang="en-US" sz="1600" dirty="0">
                        <a:solidFill>
                          <a:schemeClr val="tx1">
                            <a:lumMod val="50000"/>
                          </a:schemeClr>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Technical EE solutions and project</a:t>
                      </a:r>
                      <a:r>
                        <a:rPr lang="en-US" sz="1600" u="sng" baseline="0" dirty="0">
                          <a:solidFill>
                            <a:schemeClr val="tx1">
                              <a:lumMod val="50000"/>
                            </a:schemeClr>
                          </a:solidFill>
                        </a:rPr>
                        <a:t> proposals </a:t>
                      </a:r>
                      <a:endParaRPr lang="en-US" sz="1600" dirty="0">
                        <a:solidFill>
                          <a:schemeClr val="tx1">
                            <a:lumMod val="50000"/>
                          </a:schemeClr>
                        </a:solidFill>
                        <a:latin typeface="+mn-lt"/>
                      </a:endParaRPr>
                    </a:p>
                  </a:txBody>
                  <a:tcPr/>
                </a:tc>
                <a:extLst>
                  <a:ext uri="{0D108BD9-81ED-4DB2-BD59-A6C34878D82A}">
                    <a16:rowId xmlns:a16="http://schemas.microsoft.com/office/drawing/2014/main" val="10000"/>
                  </a:ext>
                </a:extLst>
              </a:tr>
              <a:tr h="370840">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chemeClr val="tx1">
                              <a:lumMod val="50000"/>
                            </a:schemeClr>
                          </a:solidFill>
                        </a:rPr>
                        <a:t>High diversity of lighting types and fixings </a:t>
                      </a:r>
                      <a:br>
                        <a:rPr lang="en-US" sz="1600" dirty="0">
                          <a:solidFill>
                            <a:schemeClr val="tx1">
                              <a:lumMod val="50000"/>
                            </a:schemeClr>
                          </a:solidFill>
                        </a:rPr>
                      </a:br>
                      <a:r>
                        <a:rPr lang="en-US" sz="1600" dirty="0">
                          <a:solidFill>
                            <a:schemeClr val="tx1">
                              <a:lumMod val="50000"/>
                            </a:schemeClr>
                          </a:solidFill>
                        </a:rPr>
                        <a:t>(high maintenance)</a:t>
                      </a:r>
                    </a:p>
                    <a:p>
                      <a:pPr marL="285750" indent="-285750">
                        <a:buFont typeface="Arial" panose="020B0604020202020204" pitchFamily="34" charset="0"/>
                        <a:buChar char="•"/>
                      </a:pPr>
                      <a:r>
                        <a:rPr lang="en-US" sz="1600" dirty="0">
                          <a:solidFill>
                            <a:schemeClr val="tx1">
                              <a:lumMod val="50000"/>
                            </a:schemeClr>
                          </a:solidFill>
                        </a:rPr>
                        <a:t>Partly old and outworn lamp covers</a:t>
                      </a:r>
                    </a:p>
                    <a:p>
                      <a:pPr marL="285750" indent="-285750">
                        <a:buFont typeface="Arial" panose="020B0604020202020204" pitchFamily="34" charset="0"/>
                        <a:buChar char="•"/>
                      </a:pPr>
                      <a:r>
                        <a:rPr lang="en-US" sz="1600" dirty="0">
                          <a:solidFill>
                            <a:schemeClr val="tx1">
                              <a:lumMod val="50000"/>
                            </a:schemeClr>
                          </a:solidFill>
                        </a:rPr>
                        <a:t>Insufficient lighting levels, parts of cities without lighting</a:t>
                      </a:r>
                    </a:p>
                    <a:p>
                      <a:pPr marL="285750" indent="-285750">
                        <a:buFont typeface="Arial" panose="020B0604020202020204" pitchFamily="34" charset="0"/>
                        <a:buChar char="•"/>
                      </a:pPr>
                      <a:r>
                        <a:rPr lang="en-US" sz="1600" dirty="0">
                          <a:solidFill>
                            <a:schemeClr val="tx1">
                              <a:lumMod val="50000"/>
                            </a:schemeClr>
                          </a:solidFill>
                        </a:rPr>
                        <a:t>Villages within municipal boundaries with poor or no lighting</a:t>
                      </a:r>
                    </a:p>
                    <a:p>
                      <a:pPr marL="285750" indent="-285750">
                        <a:buFont typeface="Arial" panose="020B0604020202020204" pitchFamily="34" charset="0"/>
                        <a:buChar char="•"/>
                      </a:pPr>
                      <a:r>
                        <a:rPr lang="en-US" sz="1600" dirty="0">
                          <a:solidFill>
                            <a:schemeClr val="tx1">
                              <a:lumMod val="50000"/>
                            </a:schemeClr>
                          </a:solidFill>
                        </a:rPr>
                        <a:t>High awareness and priority of switching to efficient technologies</a:t>
                      </a:r>
                    </a:p>
                    <a:p>
                      <a:pPr marL="285750" indent="-285750">
                        <a:buFont typeface="Arial" panose="020B0604020202020204" pitchFamily="34" charset="0"/>
                        <a:buChar char="•"/>
                      </a:pPr>
                      <a:r>
                        <a:rPr lang="en-US" sz="1600" dirty="0">
                          <a:solidFill>
                            <a:schemeClr val="tx1">
                              <a:lumMod val="50000"/>
                            </a:schemeClr>
                          </a:solidFill>
                          <a:latin typeface="+mn-lt"/>
                        </a:rPr>
                        <a:t>To enhance the attractiveness of the museum zone, further historic building facades require an illumination</a:t>
                      </a:r>
                    </a:p>
                  </a:txBody>
                  <a:tcPr/>
                </a:tc>
                <a:tc>
                  <a:txBody>
                    <a:bodyPr/>
                    <a:lstStyle/>
                    <a:p>
                      <a:r>
                        <a:rPr lang="en-US" sz="1600" u="sng" dirty="0">
                          <a:solidFill>
                            <a:schemeClr val="tx1">
                              <a:lumMod val="50000"/>
                            </a:schemeClr>
                          </a:solidFill>
                        </a:rPr>
                        <a:t>Standard</a:t>
                      </a:r>
                      <a:r>
                        <a:rPr lang="en-US" sz="1600" u="sng" baseline="0" dirty="0">
                          <a:solidFill>
                            <a:schemeClr val="tx1">
                              <a:lumMod val="50000"/>
                            </a:schemeClr>
                          </a:solidFill>
                        </a:rPr>
                        <a:t> EE measures:</a:t>
                      </a:r>
                    </a:p>
                    <a:p>
                      <a:pPr marL="285750" indent="-285750">
                        <a:buFont typeface="Arial" panose="020B0604020202020204" pitchFamily="34" charset="0"/>
                        <a:buChar char="•"/>
                      </a:pPr>
                      <a:r>
                        <a:rPr lang="en-US" sz="1600" dirty="0">
                          <a:solidFill>
                            <a:schemeClr val="tx1">
                              <a:lumMod val="50000"/>
                            </a:schemeClr>
                          </a:solidFill>
                        </a:rPr>
                        <a:t>Replacement of current mercury and sodium  luminaires with LED luminaries including dimming</a:t>
                      </a:r>
                    </a:p>
                    <a:p>
                      <a:r>
                        <a:rPr lang="de-DE" sz="1600" u="sng" dirty="0">
                          <a:solidFill>
                            <a:schemeClr val="tx1">
                              <a:lumMod val="50000"/>
                            </a:schemeClr>
                          </a:solidFill>
                          <a:effectLst/>
                        </a:rPr>
                        <a:t>Projects </a:t>
                      </a:r>
                      <a:r>
                        <a:rPr lang="de-DE" sz="1600" u="sng" dirty="0" err="1">
                          <a:solidFill>
                            <a:schemeClr val="tx1">
                              <a:lumMod val="50000"/>
                            </a:schemeClr>
                          </a:solidFill>
                          <a:effectLst/>
                        </a:rPr>
                        <a:t>of</a:t>
                      </a:r>
                      <a:r>
                        <a:rPr lang="de-DE" sz="1600" u="sng" dirty="0">
                          <a:solidFill>
                            <a:schemeClr val="tx1">
                              <a:lumMod val="50000"/>
                            </a:schemeClr>
                          </a:solidFill>
                          <a:effectLst/>
                        </a:rPr>
                        <a:t> </a:t>
                      </a:r>
                      <a:r>
                        <a:rPr lang="de-DE" sz="1600" u="sng" dirty="0" err="1">
                          <a:solidFill>
                            <a:schemeClr val="tx1">
                              <a:lumMod val="50000"/>
                            </a:schemeClr>
                          </a:solidFill>
                          <a:effectLst/>
                        </a:rPr>
                        <a:t>touristic</a:t>
                      </a:r>
                      <a:r>
                        <a:rPr lang="de-DE" sz="1600" u="sng" dirty="0">
                          <a:solidFill>
                            <a:schemeClr val="tx1">
                              <a:lumMod val="50000"/>
                            </a:schemeClr>
                          </a:solidFill>
                          <a:effectLst/>
                        </a:rPr>
                        <a:t> </a:t>
                      </a:r>
                      <a:r>
                        <a:rPr lang="de-DE" sz="1600" u="sng" dirty="0" err="1">
                          <a:solidFill>
                            <a:schemeClr val="tx1">
                              <a:lumMod val="50000"/>
                            </a:schemeClr>
                          </a:solidFill>
                          <a:effectLst/>
                        </a:rPr>
                        <a:t>relevance</a:t>
                      </a:r>
                      <a:endParaRPr lang="de-DE" sz="1600" u="sng" dirty="0">
                        <a:solidFill>
                          <a:schemeClr val="tx1">
                            <a:lumMod val="50000"/>
                          </a:schemeClr>
                        </a:solidFill>
                        <a:effectLst/>
                      </a:endParaRP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u="none" strike="noStrike" dirty="0">
                          <a:solidFill>
                            <a:schemeClr val="tx1">
                              <a:lumMod val="50000"/>
                            </a:schemeClr>
                          </a:solidFill>
                          <a:effectLst/>
                        </a:rPr>
                        <a:t>Replacement of high pressure mercury, sodium and CFL luminaires in the museum zone with LED luminaries (historic design)</a:t>
                      </a:r>
                      <a:endParaRPr lang="en-US" sz="1600" b="0" i="0" u="none" strike="noStrike" dirty="0">
                        <a:solidFill>
                          <a:schemeClr val="tx1">
                            <a:lumMod val="50000"/>
                          </a:schemeClr>
                        </a:solidFill>
                        <a:effectLst/>
                        <a:latin typeface="+mn-lt"/>
                      </a:endParaRP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u="none" strike="noStrike" dirty="0">
                          <a:solidFill>
                            <a:schemeClr val="tx1">
                              <a:lumMod val="50000"/>
                            </a:schemeClr>
                          </a:solidFill>
                          <a:effectLst/>
                        </a:rPr>
                        <a:t>Replacement of CFL and sodium HP by LED at access road to castle</a:t>
                      </a:r>
                    </a:p>
                    <a:p>
                      <a:pPr marL="742950" lvl="1" indent="-285750">
                        <a:buFont typeface="Wingdings" panose="05000000000000000000" pitchFamily="2" charset="2"/>
                        <a:buChar char="Ø"/>
                      </a:pPr>
                      <a:r>
                        <a:rPr lang="en-US" sz="1600" b="1" kern="1200" dirty="0">
                          <a:solidFill>
                            <a:schemeClr val="dk1"/>
                          </a:solidFill>
                          <a:effectLst/>
                          <a:latin typeface="+mn-lt"/>
                          <a:ea typeface="+mn-ea"/>
                          <a:cs typeface="+mn-cs"/>
                        </a:rPr>
                        <a:t>Museum zone</a:t>
                      </a:r>
                      <a:r>
                        <a:rPr lang="en-US" sz="1600" kern="1200" dirty="0">
                          <a:solidFill>
                            <a:schemeClr val="dk1"/>
                          </a:solidFill>
                          <a:effectLst/>
                          <a:latin typeface="+mn-lt"/>
                          <a:ea typeface="+mn-ea"/>
                          <a:cs typeface="+mn-cs"/>
                        </a:rPr>
                        <a:t> +</a:t>
                      </a:r>
                      <a:r>
                        <a:rPr lang="en-US" sz="1600" kern="1200" baseline="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Old Bazar,</a:t>
                      </a:r>
                      <a:r>
                        <a:rPr lang="en-US" sz="1600" kern="1200" baseline="0" dirty="0">
                          <a:solidFill>
                            <a:schemeClr val="dk1"/>
                          </a:solidFill>
                          <a:effectLst/>
                          <a:latin typeface="+mn-lt"/>
                          <a:ea typeface="+mn-ea"/>
                          <a:cs typeface="+mn-cs"/>
                        </a:rPr>
                        <a:t> </a:t>
                      </a:r>
                    </a:p>
                    <a:p>
                      <a:pPr marL="742950" lvl="1" indent="-285750">
                        <a:buFont typeface="Wingdings" panose="05000000000000000000" pitchFamily="2" charset="2"/>
                        <a:buChar char="Ø"/>
                      </a:pPr>
                      <a:r>
                        <a:rPr lang="en-US" sz="1600" b="1" kern="1200" dirty="0" err="1">
                          <a:solidFill>
                            <a:schemeClr val="dk1"/>
                          </a:solidFill>
                          <a:effectLst/>
                          <a:latin typeface="+mn-lt"/>
                          <a:ea typeface="+mn-ea"/>
                          <a:cs typeface="+mn-cs"/>
                        </a:rPr>
                        <a:t>Gjirokastra</a:t>
                      </a:r>
                      <a:r>
                        <a:rPr lang="en-US" sz="1600" b="1" kern="1200" dirty="0">
                          <a:solidFill>
                            <a:schemeClr val="dk1"/>
                          </a:solidFill>
                          <a:effectLst/>
                          <a:latin typeface="+mn-lt"/>
                          <a:ea typeface="+mn-ea"/>
                          <a:cs typeface="+mn-cs"/>
                        </a:rPr>
                        <a:t> Castle</a:t>
                      </a:r>
                      <a:r>
                        <a:rPr lang="en-US" sz="1600" kern="1200" dirty="0">
                          <a:solidFill>
                            <a:schemeClr val="dk1"/>
                          </a:solidFill>
                          <a:effectLst/>
                          <a:latin typeface="+mn-lt"/>
                          <a:ea typeface="+mn-ea"/>
                          <a:cs typeface="+mn-cs"/>
                        </a:rPr>
                        <a:t> +Access road</a:t>
                      </a:r>
                    </a:p>
                  </a:txBody>
                  <a:tcPr/>
                </a:tc>
                <a:extLst>
                  <a:ext uri="{0D108BD9-81ED-4DB2-BD59-A6C34878D82A}">
                    <a16:rowId xmlns:a16="http://schemas.microsoft.com/office/drawing/2014/main" val="10001"/>
                  </a:ext>
                </a:extLst>
              </a:tr>
            </a:tbl>
          </a:graphicData>
        </a:graphic>
      </p:graphicFrame>
      <p:pic>
        <p:nvPicPr>
          <p:cNvPr id="7" name="Grafik 6"/>
          <p:cNvPicPr/>
          <p:nvPr/>
        </p:nvPicPr>
        <p:blipFill>
          <a:blip r:embed="rId2" cstate="screen">
            <a:extLst>
              <a:ext uri="{28A0092B-C50C-407E-A947-70E740481C1C}">
                <a14:useLocalDpi xmlns:a14="http://schemas.microsoft.com/office/drawing/2010/main"/>
              </a:ext>
            </a:extLst>
          </a:blip>
          <a:stretch>
            <a:fillRect/>
          </a:stretch>
        </p:blipFill>
        <p:spPr>
          <a:xfrm>
            <a:off x="6324600" y="762000"/>
            <a:ext cx="2209800" cy="1675130"/>
          </a:xfrm>
          <a:prstGeom prst="rect">
            <a:avLst/>
          </a:prstGeom>
        </p:spPr>
      </p:pic>
    </p:spTree>
    <p:extLst>
      <p:ext uri="{BB962C8B-B14F-4D97-AF65-F5344CB8AC3E}">
        <p14:creationId xmlns:p14="http://schemas.microsoft.com/office/powerpoint/2010/main" val="27427068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Water and Waste Water</a:t>
            </a:r>
          </a:p>
        </p:txBody>
      </p:sp>
      <p:sp>
        <p:nvSpPr>
          <p:cNvPr id="5" name="Slide Number Placeholder 4"/>
          <p:cNvSpPr>
            <a:spLocks noGrp="1"/>
          </p:cNvSpPr>
          <p:nvPr>
            <p:ph type="sldNum" sz="quarter" idx="12"/>
          </p:nvPr>
        </p:nvSpPr>
        <p:spPr/>
        <p:txBody>
          <a:bodyPr/>
          <a:lstStyle/>
          <a:p>
            <a:fld id="{166BF244-95AD-4204-80E5-6E367B00C6DF}" type="slidenum">
              <a:rPr lang="en-US" smtClean="0"/>
              <a:pPr/>
              <a:t>17</a:t>
            </a:fld>
            <a:endParaRPr lang="en-US"/>
          </a:p>
        </p:txBody>
      </p:sp>
      <p:graphicFrame>
        <p:nvGraphicFramePr>
          <p:cNvPr id="12" name="Tabelle 11"/>
          <p:cNvGraphicFramePr>
            <a:graphicFrameLocks noGrp="1"/>
          </p:cNvGraphicFramePr>
          <p:nvPr>
            <p:extLst>
              <p:ext uri="{D42A27DB-BD31-4B8C-83A1-F6EECF244321}">
                <p14:modId xmlns:p14="http://schemas.microsoft.com/office/powerpoint/2010/main" val="469902942"/>
              </p:ext>
            </p:extLst>
          </p:nvPr>
        </p:nvGraphicFramePr>
        <p:xfrm>
          <a:off x="381000" y="800158"/>
          <a:ext cx="5791198" cy="1304678"/>
        </p:xfrm>
        <a:graphic>
          <a:graphicData uri="http://schemas.openxmlformats.org/drawingml/2006/table">
            <a:tbl>
              <a:tblPr bandRow="1">
                <a:tableStyleId>{7DF18680-E054-41AD-8BC1-D1AEF772440D}</a:tableStyleId>
              </a:tblPr>
              <a:tblGrid>
                <a:gridCol w="39624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1066798">
                  <a:extLst>
                    <a:ext uri="{9D8B030D-6E8A-4147-A177-3AD203B41FA5}">
                      <a16:colId xmlns:a16="http://schemas.microsoft.com/office/drawing/2014/main" val="20002"/>
                    </a:ext>
                  </a:extLst>
                </a:gridCol>
              </a:tblGrid>
              <a:tr h="332299">
                <a:tc>
                  <a:txBody>
                    <a:bodyPr/>
                    <a:lstStyle/>
                    <a:p>
                      <a:pPr algn="l" fontAlgn="b"/>
                      <a:r>
                        <a:rPr lang="en-US" sz="1400" u="none" strike="noStrike" dirty="0">
                          <a:solidFill>
                            <a:schemeClr val="tx1">
                              <a:lumMod val="50000"/>
                            </a:schemeClr>
                          </a:solidFill>
                          <a:effectLst/>
                        </a:rPr>
                        <a:t>Water Consumption Per Capita Per Day</a:t>
                      </a:r>
                      <a:endParaRPr lang="en-US" sz="1400" b="0" i="0" u="none" strike="noStrike" dirty="0">
                        <a:solidFill>
                          <a:schemeClr val="tx1">
                            <a:lumMod val="50000"/>
                          </a:schemeClr>
                        </a:solidFill>
                        <a:effectLst/>
                        <a:latin typeface="+mn-lt"/>
                      </a:endParaRPr>
                    </a:p>
                  </a:txBody>
                  <a:tcPr marL="0" marR="0" marT="0" marB="0" anchor="b"/>
                </a:tc>
                <a:tc>
                  <a:txBody>
                    <a:bodyPr/>
                    <a:lstStyle/>
                    <a:p>
                      <a:pPr algn="ctr" fontAlgn="b"/>
                      <a:r>
                        <a:rPr lang="en-US" sz="1400" u="none" strike="noStrike" dirty="0">
                          <a:solidFill>
                            <a:schemeClr val="tx1">
                              <a:lumMod val="50000"/>
                            </a:schemeClr>
                          </a:solidFill>
                          <a:effectLst/>
                        </a:rPr>
                        <a:t>72</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a:solidFill>
                            <a:schemeClr val="tx1">
                              <a:lumMod val="50000"/>
                            </a:schemeClr>
                          </a:solidFill>
                          <a:effectLst/>
                        </a:rPr>
                        <a:t>L/capita/day</a:t>
                      </a:r>
                      <a:endParaRPr lang="en-US" sz="1400" b="0" i="0" u="none" strike="noStrike">
                        <a:solidFill>
                          <a:schemeClr val="tx1">
                            <a:lumMod val="50000"/>
                          </a:schemeClr>
                        </a:solidFill>
                        <a:effectLst/>
                        <a:latin typeface="+mn-lt"/>
                      </a:endParaRPr>
                    </a:p>
                  </a:txBody>
                  <a:tcPr marL="0" marR="0" marT="0" marB="0" anchor="b"/>
                </a:tc>
                <a:extLst>
                  <a:ext uri="{0D108BD9-81ED-4DB2-BD59-A6C34878D82A}">
                    <a16:rowId xmlns:a16="http://schemas.microsoft.com/office/drawing/2014/main" val="10000"/>
                  </a:ext>
                </a:extLst>
              </a:tr>
              <a:tr h="134178">
                <a:tc>
                  <a:txBody>
                    <a:bodyPr/>
                    <a:lstStyle/>
                    <a:p>
                      <a:pPr algn="l" fontAlgn="b"/>
                      <a:r>
                        <a:rPr lang="en-US" sz="1400" u="none" strike="noStrike" dirty="0">
                          <a:solidFill>
                            <a:schemeClr val="tx1">
                              <a:lumMod val="50000"/>
                            </a:schemeClr>
                          </a:solidFill>
                          <a:effectLst/>
                        </a:rPr>
                        <a:t>Energy Density of Water Production -  Utility</a:t>
                      </a:r>
                      <a:endParaRPr lang="en-US" sz="1400" b="0" i="0" u="none" strike="noStrike" dirty="0">
                        <a:solidFill>
                          <a:schemeClr val="tx1">
                            <a:lumMod val="50000"/>
                          </a:schemeClr>
                        </a:solidFill>
                        <a:effectLst/>
                        <a:latin typeface="+mn-lt"/>
                      </a:endParaRPr>
                    </a:p>
                  </a:txBody>
                  <a:tcPr marL="0" marR="0" marT="0" marB="0" anchor="b"/>
                </a:tc>
                <a:tc>
                  <a:txBody>
                    <a:bodyPr/>
                    <a:lstStyle/>
                    <a:p>
                      <a:pPr algn="ctr" fontAlgn="b"/>
                      <a:r>
                        <a:rPr lang="en-US" sz="1400" u="none" strike="noStrike" dirty="0">
                          <a:solidFill>
                            <a:schemeClr val="tx1">
                              <a:lumMod val="50000"/>
                            </a:schemeClr>
                          </a:solidFill>
                          <a:effectLst/>
                        </a:rPr>
                        <a:t>0.26</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dirty="0" err="1">
                          <a:solidFill>
                            <a:schemeClr val="tx1">
                              <a:lumMod val="50000"/>
                            </a:schemeClr>
                          </a:solidFill>
                          <a:effectLst/>
                        </a:rPr>
                        <a:t>kWhe</a:t>
                      </a:r>
                      <a:r>
                        <a:rPr lang="en-US" sz="1400" u="none" strike="noStrike" dirty="0">
                          <a:solidFill>
                            <a:schemeClr val="tx1">
                              <a:lumMod val="50000"/>
                            </a:schemeClr>
                          </a:solidFill>
                          <a:effectLst/>
                        </a:rPr>
                        <a:t>/m3</a:t>
                      </a:r>
                      <a:endParaRPr lang="en-US" sz="1400" b="0" i="0" u="none" strike="noStrike" dirty="0">
                        <a:solidFill>
                          <a:schemeClr val="tx1">
                            <a:lumMod val="50000"/>
                          </a:schemeClr>
                        </a:solidFill>
                        <a:effectLst/>
                        <a:latin typeface="+mn-lt"/>
                      </a:endParaRPr>
                    </a:p>
                  </a:txBody>
                  <a:tcPr marL="0" marR="0" marT="0" marB="0" anchor="b"/>
                </a:tc>
                <a:extLst>
                  <a:ext uri="{0D108BD9-81ED-4DB2-BD59-A6C34878D82A}">
                    <a16:rowId xmlns:a16="http://schemas.microsoft.com/office/drawing/2014/main" val="10001"/>
                  </a:ext>
                </a:extLst>
              </a:tr>
              <a:tr h="332299">
                <a:tc>
                  <a:txBody>
                    <a:bodyPr/>
                    <a:lstStyle/>
                    <a:p>
                      <a:pPr algn="l" fontAlgn="b"/>
                      <a:r>
                        <a:rPr lang="en-US" sz="1400" u="none" strike="noStrike" dirty="0">
                          <a:solidFill>
                            <a:schemeClr val="tx1">
                              <a:lumMod val="50000"/>
                            </a:schemeClr>
                          </a:solidFill>
                          <a:effectLst/>
                        </a:rPr>
                        <a:t>Energy Density of Water supply- including end user</a:t>
                      </a:r>
                      <a:endParaRPr lang="en-US" sz="1400" b="0" i="0" u="none" strike="noStrike" dirty="0">
                        <a:solidFill>
                          <a:schemeClr val="tx1">
                            <a:lumMod val="50000"/>
                          </a:schemeClr>
                        </a:solidFill>
                        <a:effectLst/>
                        <a:latin typeface="+mn-lt"/>
                      </a:endParaRPr>
                    </a:p>
                  </a:txBody>
                  <a:tcPr marL="0" marR="0" marT="0" marB="0" anchor="b"/>
                </a:tc>
                <a:tc>
                  <a:txBody>
                    <a:bodyPr/>
                    <a:lstStyle/>
                    <a:p>
                      <a:pPr algn="ctr" fontAlgn="b"/>
                      <a:r>
                        <a:rPr lang="en-US" sz="1400" u="none" strike="noStrike" dirty="0">
                          <a:solidFill>
                            <a:schemeClr val="tx1">
                              <a:lumMod val="50000"/>
                            </a:schemeClr>
                          </a:solidFill>
                          <a:effectLst/>
                        </a:rPr>
                        <a:t>2.3</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dirty="0" err="1">
                          <a:solidFill>
                            <a:schemeClr val="tx1">
                              <a:lumMod val="50000"/>
                            </a:schemeClr>
                          </a:solidFill>
                          <a:effectLst/>
                        </a:rPr>
                        <a:t>kWhe</a:t>
                      </a:r>
                      <a:r>
                        <a:rPr lang="en-US" sz="1400" u="none" strike="noStrike" dirty="0">
                          <a:solidFill>
                            <a:schemeClr val="tx1">
                              <a:lumMod val="50000"/>
                            </a:schemeClr>
                          </a:solidFill>
                          <a:effectLst/>
                        </a:rPr>
                        <a:t>/m3</a:t>
                      </a:r>
                      <a:endParaRPr lang="en-US" sz="1400" b="0" i="0" u="none" strike="noStrike" dirty="0">
                        <a:solidFill>
                          <a:schemeClr val="tx1">
                            <a:lumMod val="50000"/>
                          </a:schemeClr>
                        </a:solidFill>
                        <a:effectLst/>
                        <a:latin typeface="+mn-lt"/>
                      </a:endParaRPr>
                    </a:p>
                  </a:txBody>
                  <a:tcPr marL="0" marR="0" marT="0" marB="0" anchor="b"/>
                </a:tc>
                <a:extLst>
                  <a:ext uri="{0D108BD9-81ED-4DB2-BD59-A6C34878D82A}">
                    <a16:rowId xmlns:a16="http://schemas.microsoft.com/office/drawing/2014/main" val="10002"/>
                  </a:ext>
                </a:extLst>
              </a:tr>
              <a:tr h="161676">
                <a:tc>
                  <a:txBody>
                    <a:bodyPr/>
                    <a:lstStyle/>
                    <a:p>
                      <a:pPr algn="l" fontAlgn="b"/>
                      <a:r>
                        <a:rPr lang="en-US" sz="1400" u="none" strike="noStrike" dirty="0">
                          <a:solidFill>
                            <a:schemeClr val="tx1">
                              <a:lumMod val="50000"/>
                            </a:schemeClr>
                          </a:solidFill>
                          <a:effectLst/>
                        </a:rPr>
                        <a:t>Percentage of Non Revenue Water</a:t>
                      </a:r>
                      <a:endParaRPr lang="en-US" sz="1400" b="0" i="0" u="none" strike="noStrike" dirty="0">
                        <a:solidFill>
                          <a:schemeClr val="tx1">
                            <a:lumMod val="50000"/>
                          </a:schemeClr>
                        </a:solidFill>
                        <a:effectLst/>
                        <a:latin typeface="+mn-lt"/>
                      </a:endParaRPr>
                    </a:p>
                  </a:txBody>
                  <a:tcPr marL="0" marR="0" marT="0" marB="0" anchor="b"/>
                </a:tc>
                <a:tc>
                  <a:txBody>
                    <a:bodyPr/>
                    <a:lstStyle/>
                    <a:p>
                      <a:pPr algn="ctr" fontAlgn="b"/>
                      <a:r>
                        <a:rPr lang="en-US" sz="1400" u="none" strike="noStrike" dirty="0">
                          <a:solidFill>
                            <a:schemeClr val="tx1">
                              <a:lumMod val="50000"/>
                            </a:schemeClr>
                          </a:solidFill>
                          <a:effectLst/>
                        </a:rPr>
                        <a:t>71</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dirty="0">
                          <a:solidFill>
                            <a:schemeClr val="tx1">
                              <a:lumMod val="50000"/>
                            </a:schemeClr>
                          </a:solidFill>
                          <a:effectLst/>
                        </a:rPr>
                        <a:t>%</a:t>
                      </a:r>
                      <a:endParaRPr lang="en-US" sz="1400" b="0" i="0" u="none" strike="noStrike" dirty="0">
                        <a:solidFill>
                          <a:schemeClr val="tx1">
                            <a:lumMod val="50000"/>
                          </a:schemeClr>
                        </a:solidFill>
                        <a:effectLst/>
                        <a:latin typeface="+mn-lt"/>
                      </a:endParaRPr>
                    </a:p>
                  </a:txBody>
                  <a:tcPr marL="0" marR="0" marT="0" marB="0" anchor="b"/>
                </a:tc>
                <a:extLst>
                  <a:ext uri="{0D108BD9-81ED-4DB2-BD59-A6C34878D82A}">
                    <a16:rowId xmlns:a16="http://schemas.microsoft.com/office/drawing/2014/main" val="10003"/>
                  </a:ext>
                </a:extLst>
              </a:tr>
              <a:tr h="161676">
                <a:tc>
                  <a:txBody>
                    <a:bodyPr/>
                    <a:lstStyle/>
                    <a:p>
                      <a:pPr algn="l" fontAlgn="b"/>
                      <a:r>
                        <a:rPr lang="en-US" sz="1400" b="0" i="0" u="none" strike="noStrike" dirty="0">
                          <a:solidFill>
                            <a:schemeClr val="tx1">
                              <a:lumMod val="50000"/>
                            </a:schemeClr>
                          </a:solidFill>
                          <a:effectLst/>
                          <a:latin typeface="+mn-lt"/>
                        </a:rPr>
                        <a:t>Share of  costs for energy out of total costs</a:t>
                      </a:r>
                    </a:p>
                  </a:txBody>
                  <a:tcPr marL="0" marR="0" marT="0" marB="0" anchor="b"/>
                </a:tc>
                <a:tc>
                  <a:txBody>
                    <a:bodyPr/>
                    <a:lstStyle/>
                    <a:p>
                      <a:pPr algn="ctr" fontAlgn="b"/>
                      <a:r>
                        <a:rPr lang="en-US" sz="1400" b="0" i="0" u="none" strike="noStrike" dirty="0">
                          <a:solidFill>
                            <a:schemeClr val="tx1">
                              <a:lumMod val="50000"/>
                            </a:schemeClr>
                          </a:solidFill>
                          <a:effectLst/>
                          <a:latin typeface="+mn-lt"/>
                        </a:rPr>
                        <a:t>Up to 30</a:t>
                      </a:r>
                    </a:p>
                  </a:txBody>
                  <a:tcPr marL="0" marR="0" marT="0" marB="0" anchor="b"/>
                </a:tc>
                <a:tc>
                  <a:txBody>
                    <a:bodyPr/>
                    <a:lstStyle/>
                    <a:p>
                      <a:pPr algn="l" fontAlgn="b"/>
                      <a:r>
                        <a:rPr lang="en-US" sz="1400" b="0" i="0" u="none" strike="noStrike" dirty="0">
                          <a:solidFill>
                            <a:schemeClr val="tx1">
                              <a:lumMod val="50000"/>
                            </a:schemeClr>
                          </a:solidFill>
                          <a:effectLst/>
                          <a:latin typeface="+mn-lt"/>
                        </a:rPr>
                        <a:t>%</a:t>
                      </a:r>
                    </a:p>
                  </a:txBody>
                  <a:tcPr marL="0" marR="0" marT="0" marB="0" anchor="b"/>
                </a:tc>
                <a:extLst>
                  <a:ext uri="{0D108BD9-81ED-4DB2-BD59-A6C34878D82A}">
                    <a16:rowId xmlns:a16="http://schemas.microsoft.com/office/drawing/2014/main" val="10004"/>
                  </a:ext>
                </a:extLst>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235398962"/>
              </p:ext>
            </p:extLst>
          </p:nvPr>
        </p:nvGraphicFramePr>
        <p:xfrm>
          <a:off x="381000" y="2209800"/>
          <a:ext cx="8458199" cy="4084320"/>
        </p:xfrm>
        <a:graphic>
          <a:graphicData uri="http://schemas.openxmlformats.org/drawingml/2006/table">
            <a:tbl>
              <a:tblPr firstRow="1" bandRow="1">
                <a:tableStyleId>{7DF18680-E054-41AD-8BC1-D1AEF772440D}</a:tableStyleId>
              </a:tblPr>
              <a:tblGrid>
                <a:gridCol w="3932321">
                  <a:extLst>
                    <a:ext uri="{9D8B030D-6E8A-4147-A177-3AD203B41FA5}">
                      <a16:colId xmlns:a16="http://schemas.microsoft.com/office/drawing/2014/main" val="20000"/>
                    </a:ext>
                  </a:extLst>
                </a:gridCol>
                <a:gridCol w="4525878">
                  <a:extLst>
                    <a:ext uri="{9D8B030D-6E8A-4147-A177-3AD203B41FA5}">
                      <a16:colId xmlns:a16="http://schemas.microsoft.com/office/drawing/2014/main" val="20001"/>
                    </a:ext>
                  </a:extLst>
                </a:gridCol>
              </a:tblGrid>
              <a:tr h="31025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Specific Challenges</a:t>
                      </a:r>
                      <a:endParaRPr lang="en-US" sz="1600" dirty="0">
                        <a:solidFill>
                          <a:schemeClr val="tx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Technical EE solutions</a:t>
                      </a:r>
                      <a:endParaRPr lang="en-US" sz="1600" dirty="0">
                        <a:solidFill>
                          <a:schemeClr val="tx1">
                            <a:lumMod val="50000"/>
                          </a:schemeClr>
                        </a:solidFill>
                      </a:endParaRPr>
                    </a:p>
                  </a:txBody>
                  <a:tcPr/>
                </a:tc>
                <a:extLst>
                  <a:ext uri="{0D108BD9-81ED-4DB2-BD59-A6C34878D82A}">
                    <a16:rowId xmlns:a16="http://schemas.microsoft.com/office/drawing/2014/main" val="10000"/>
                  </a:ext>
                </a:extLst>
              </a:tr>
              <a:tr h="3469261">
                <a:tc>
                  <a:txBody>
                    <a:bodyPr/>
                    <a:lstStyle/>
                    <a:p>
                      <a:pPr marL="285750" indent="-285750">
                        <a:buFont typeface="Arial" panose="020B0604020202020204" pitchFamily="34" charset="0"/>
                        <a:buChar char="•"/>
                      </a:pPr>
                      <a:r>
                        <a:rPr lang="en-US" sz="1600" dirty="0">
                          <a:solidFill>
                            <a:schemeClr val="tx1">
                              <a:lumMod val="50000"/>
                            </a:schemeClr>
                          </a:solidFill>
                        </a:rPr>
                        <a:t>High water losses in distribution systems across cities &gt;</a:t>
                      </a:r>
                      <a:r>
                        <a:rPr lang="en-US" sz="1600" baseline="0" dirty="0">
                          <a:solidFill>
                            <a:schemeClr val="tx1">
                              <a:lumMod val="50000"/>
                            </a:schemeClr>
                          </a:solidFill>
                        </a:rPr>
                        <a:t> 7</a:t>
                      </a:r>
                      <a:r>
                        <a:rPr lang="en-US" sz="1600" dirty="0">
                          <a:solidFill>
                            <a:schemeClr val="tx1">
                              <a:lumMod val="50000"/>
                            </a:schemeClr>
                          </a:solidFill>
                        </a:rPr>
                        <a:t>0%</a:t>
                      </a:r>
                    </a:p>
                    <a:p>
                      <a:pPr marL="285750" indent="-285750">
                        <a:buFont typeface="Arial" panose="020B0604020202020204" pitchFamily="34" charset="0"/>
                        <a:buChar char="•"/>
                      </a:pPr>
                      <a:r>
                        <a:rPr lang="en-US" sz="1600" dirty="0">
                          <a:solidFill>
                            <a:schemeClr val="tx1">
                              <a:lumMod val="50000"/>
                            </a:schemeClr>
                          </a:solidFill>
                        </a:rPr>
                        <a:t>Limited water supply due to losses (from 1-4 hours per day)</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chemeClr val="tx1">
                              <a:lumMod val="50000"/>
                            </a:schemeClr>
                          </a:solidFill>
                          <a:sym typeface="Wingdings" panose="05000000000000000000" pitchFamily="2" charset="2"/>
                        </a:rPr>
                        <a:t>High </a:t>
                      </a:r>
                      <a:r>
                        <a:rPr lang="en-US" sz="1600" kern="1200" dirty="0">
                          <a:solidFill>
                            <a:schemeClr val="tx1">
                              <a:lumMod val="50000"/>
                            </a:schemeClr>
                          </a:solidFill>
                          <a:effectLst/>
                        </a:rPr>
                        <a:t>energy consumption at end- consumer to ensure uninterrupted individual water supply with individual storage tank and pump.</a:t>
                      </a:r>
                    </a:p>
                    <a:p>
                      <a:pPr marL="285750" indent="-285750">
                        <a:buFont typeface="Arial" panose="020B0604020202020204" pitchFamily="34" charset="0"/>
                        <a:buChar char="•"/>
                      </a:pPr>
                      <a:r>
                        <a:rPr lang="en-US" sz="1600" dirty="0">
                          <a:solidFill>
                            <a:schemeClr val="tx1">
                              <a:lumMod val="50000"/>
                            </a:schemeClr>
                          </a:solidFill>
                        </a:rPr>
                        <a:t>Old and inefficient pumping equipment at pumping stations</a:t>
                      </a:r>
                    </a:p>
                    <a:p>
                      <a:pPr marL="285750" indent="-285750">
                        <a:buFont typeface="Arial" panose="020B0604020202020204" pitchFamily="34" charset="0"/>
                        <a:buChar char="•"/>
                      </a:pPr>
                      <a:r>
                        <a:rPr lang="en-US" sz="1600" dirty="0">
                          <a:solidFill>
                            <a:schemeClr val="tx1">
                              <a:lumMod val="50000"/>
                            </a:schemeClr>
                          </a:solidFill>
                        </a:rPr>
                        <a:t>Leakages in water reservoirs</a:t>
                      </a:r>
                    </a:p>
                    <a:p>
                      <a:pPr marL="285750" indent="-285750">
                        <a:buFont typeface="Arial" panose="020B0604020202020204" pitchFamily="34" charset="0"/>
                        <a:buChar char="•"/>
                      </a:pPr>
                      <a:r>
                        <a:rPr lang="en-US" sz="1600" dirty="0">
                          <a:solidFill>
                            <a:schemeClr val="tx1">
                              <a:lumMod val="50000"/>
                            </a:schemeClr>
                          </a:solidFill>
                        </a:rPr>
                        <a:t>Insufficient maintenance  </a:t>
                      </a:r>
                    </a:p>
                    <a:p>
                      <a:pPr marL="285750" indent="-285750">
                        <a:buFont typeface="Arial" panose="020B0604020202020204" pitchFamily="34" charset="0"/>
                        <a:buChar char="•"/>
                      </a:pPr>
                      <a:r>
                        <a:rPr lang="en-US" sz="1600" dirty="0">
                          <a:solidFill>
                            <a:schemeClr val="tx1">
                              <a:lumMod val="50000"/>
                            </a:schemeClr>
                          </a:solidFill>
                        </a:rPr>
                        <a:t>Villages without sewerage systems</a:t>
                      </a:r>
                    </a:p>
                    <a:p>
                      <a:pPr marL="285750" indent="-285750">
                        <a:buFont typeface="Arial" panose="020B0604020202020204" pitchFamily="34" charset="0"/>
                        <a:buChar char="•"/>
                      </a:pPr>
                      <a:r>
                        <a:rPr lang="en-US" sz="1600" dirty="0">
                          <a:solidFill>
                            <a:schemeClr val="tx1">
                              <a:lumMod val="50000"/>
                            </a:schemeClr>
                          </a:solidFill>
                        </a:rPr>
                        <a:t>High impact for tourism sector, high investment implications</a:t>
                      </a:r>
                    </a:p>
                  </a:txBody>
                  <a:tcPr/>
                </a:tc>
                <a:tc>
                  <a:txBody>
                    <a:bodyPr/>
                    <a:lstStyle/>
                    <a:p>
                      <a:r>
                        <a:rPr lang="en-US" sz="1600" u="sng" dirty="0">
                          <a:solidFill>
                            <a:schemeClr val="tx1">
                              <a:lumMod val="50000"/>
                            </a:schemeClr>
                          </a:solidFill>
                        </a:rPr>
                        <a:t>Water supply</a:t>
                      </a:r>
                    </a:p>
                    <a:p>
                      <a:pPr marL="285750" marR="0" indent="-285750" algn="l" rtl="0">
                        <a:buFont typeface="Arial" panose="020B0604020202020204" pitchFamily="34" charset="0"/>
                        <a:buChar char="•"/>
                      </a:pPr>
                      <a:r>
                        <a:rPr lang="en-US" sz="1600" u="none" strike="noStrike" baseline="0" dirty="0">
                          <a:solidFill>
                            <a:schemeClr val="tx1">
                              <a:lumMod val="50000"/>
                            </a:schemeClr>
                          </a:solidFill>
                        </a:rPr>
                        <a:t>Rehabilitation of water supply network	</a:t>
                      </a:r>
                    </a:p>
                    <a:p>
                      <a:pPr marL="7429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noProof="0" dirty="0">
                          <a:solidFill>
                            <a:schemeClr val="tx1">
                              <a:lumMod val="50000"/>
                            </a:schemeClr>
                          </a:solidFill>
                        </a:rPr>
                        <a:t>75-80%</a:t>
                      </a:r>
                      <a:r>
                        <a:rPr lang="en-US" sz="1600" baseline="0" noProof="0" dirty="0">
                          <a:solidFill>
                            <a:schemeClr val="tx1">
                              <a:lumMod val="50000"/>
                            </a:schemeClr>
                          </a:solidFill>
                        </a:rPr>
                        <a:t> of system</a:t>
                      </a:r>
                      <a:r>
                        <a:rPr lang="en-US" sz="1600" noProof="0" dirty="0">
                          <a:solidFill>
                            <a:schemeClr val="tx1">
                              <a:lumMod val="50000"/>
                            </a:schemeClr>
                          </a:solidFill>
                        </a:rPr>
                        <a:t> covered under two</a:t>
                      </a:r>
                      <a:r>
                        <a:rPr lang="en-US" sz="1600" baseline="0" noProof="0" dirty="0">
                          <a:solidFill>
                            <a:schemeClr val="tx1">
                              <a:lumMod val="50000"/>
                            </a:schemeClr>
                          </a:solidFill>
                        </a:rPr>
                        <a:t> stages of</a:t>
                      </a:r>
                      <a:r>
                        <a:rPr lang="en-US" sz="1600" noProof="0" dirty="0">
                          <a:solidFill>
                            <a:schemeClr val="tx1">
                              <a:lumMod val="50000"/>
                            </a:schemeClr>
                          </a:solidFill>
                        </a:rPr>
                        <a:t> </a:t>
                      </a:r>
                      <a:r>
                        <a:rPr lang="en-US" sz="1600" noProof="0" dirty="0" err="1">
                          <a:solidFill>
                            <a:schemeClr val="tx1">
                              <a:lumMod val="50000"/>
                            </a:schemeClr>
                          </a:solidFill>
                        </a:rPr>
                        <a:t>KfW</a:t>
                      </a:r>
                      <a:r>
                        <a:rPr lang="en-US" sz="1600" noProof="0" dirty="0">
                          <a:solidFill>
                            <a:schemeClr val="tx1">
                              <a:lumMod val="50000"/>
                            </a:schemeClr>
                          </a:solidFill>
                        </a:rPr>
                        <a:t> loan.</a:t>
                      </a:r>
                    </a:p>
                    <a:p>
                      <a:pPr marL="285750" marR="0" indent="-285750" algn="l" rtl="0">
                        <a:buFont typeface="Arial" panose="020B0604020202020204" pitchFamily="34" charset="0"/>
                        <a:buChar char="•"/>
                      </a:pPr>
                      <a:r>
                        <a:rPr lang="en-US" sz="1600" u="none" strike="noStrike" baseline="0" dirty="0">
                          <a:solidFill>
                            <a:schemeClr val="tx1">
                              <a:lumMod val="50000"/>
                            </a:schemeClr>
                          </a:solidFill>
                        </a:rPr>
                        <a:t>Water metering program  (</a:t>
                      </a:r>
                      <a:r>
                        <a:rPr lang="en-US" sz="1600" u="none" strike="noStrike" baseline="0" dirty="0" err="1">
                          <a:solidFill>
                            <a:schemeClr val="tx1">
                              <a:lumMod val="50000"/>
                            </a:schemeClr>
                          </a:solidFill>
                        </a:rPr>
                        <a:t>KfW</a:t>
                      </a:r>
                      <a:r>
                        <a:rPr lang="en-US" sz="1600" u="none" strike="noStrike" baseline="0" dirty="0">
                          <a:solidFill>
                            <a:schemeClr val="tx1">
                              <a:lumMod val="50000"/>
                            </a:schemeClr>
                          </a:solidFill>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chemeClr val="tx1">
                              <a:lumMod val="50000"/>
                            </a:schemeClr>
                          </a:solidFill>
                        </a:rPr>
                        <a:t>Prioritizing energy efficient water resources ,</a:t>
                      </a:r>
                      <a:r>
                        <a:rPr lang="en-US" sz="1600" baseline="0" dirty="0">
                          <a:solidFill>
                            <a:schemeClr val="tx1">
                              <a:lumMod val="50000"/>
                            </a:schemeClr>
                          </a:solidFill>
                        </a:rPr>
                        <a:t> </a:t>
                      </a:r>
                      <a:r>
                        <a:rPr lang="en-US" sz="1600" dirty="0">
                          <a:solidFill>
                            <a:schemeClr val="tx1">
                              <a:lumMod val="50000"/>
                            </a:schemeClr>
                          </a:solidFill>
                        </a:rPr>
                        <a:t>2 reservoirs (</a:t>
                      </a:r>
                      <a:r>
                        <a:rPr lang="en-US" sz="1600" dirty="0" err="1">
                          <a:solidFill>
                            <a:schemeClr val="tx1">
                              <a:lumMod val="50000"/>
                            </a:schemeClr>
                          </a:solidFill>
                        </a:rPr>
                        <a:t>KfW</a:t>
                      </a:r>
                      <a:r>
                        <a:rPr lang="en-US" sz="1600" dirty="0">
                          <a:solidFill>
                            <a:schemeClr val="tx1">
                              <a:lumMod val="50000"/>
                            </a:schemeClr>
                          </a:solidFill>
                        </a:rPr>
                        <a:t>)</a:t>
                      </a:r>
                    </a:p>
                    <a:p>
                      <a:pPr marL="285750" lvl="0" indent="-285750">
                        <a:buFont typeface="Arial" panose="020B0604020202020204" pitchFamily="34" charset="0"/>
                        <a:buChar char="•"/>
                      </a:pPr>
                      <a:r>
                        <a:rPr lang="en-US" sz="1600" dirty="0">
                          <a:solidFill>
                            <a:schemeClr val="tx1">
                              <a:lumMod val="50000"/>
                            </a:schemeClr>
                          </a:solidFill>
                        </a:rPr>
                        <a:t>Upgrading of  pumping stations </a:t>
                      </a:r>
                    </a:p>
                    <a:p>
                      <a:pPr marL="285750" lvl="0" indent="-285750">
                        <a:buFont typeface="Arial" panose="020B0604020202020204" pitchFamily="34" charset="0"/>
                        <a:buChar char="•"/>
                      </a:pPr>
                      <a:r>
                        <a:rPr lang="en-US" sz="1600" dirty="0">
                          <a:solidFill>
                            <a:schemeClr val="tx1">
                              <a:lumMod val="50000"/>
                            </a:schemeClr>
                          </a:solidFill>
                        </a:rPr>
                        <a:t>Active leak detection and pressure management program </a:t>
                      </a:r>
                    </a:p>
                    <a:p>
                      <a:r>
                        <a:rPr lang="en-US" sz="1600" u="sng" dirty="0">
                          <a:solidFill>
                            <a:schemeClr val="tx1">
                              <a:lumMod val="50000"/>
                            </a:schemeClr>
                          </a:solidFill>
                        </a:rPr>
                        <a:t>Waste water </a:t>
                      </a:r>
                      <a:r>
                        <a:rPr lang="en-US" sz="1600" u="none" dirty="0">
                          <a:solidFill>
                            <a:schemeClr val="tx1">
                              <a:lumMod val="50000"/>
                            </a:schemeClr>
                          </a:solidFill>
                        </a:rPr>
                        <a:t>(no EE effects,</a:t>
                      </a:r>
                      <a:r>
                        <a:rPr lang="en-US" sz="1600" u="none" baseline="0" dirty="0">
                          <a:solidFill>
                            <a:schemeClr val="tx1">
                              <a:lumMod val="50000"/>
                            </a:schemeClr>
                          </a:solidFill>
                        </a:rPr>
                        <a:t> not in investment program)</a:t>
                      </a:r>
                      <a:endParaRPr lang="en-US" sz="1600" u="none" dirty="0">
                        <a:solidFill>
                          <a:schemeClr val="tx1">
                            <a:lumMod val="50000"/>
                          </a:schemeClr>
                        </a:solidFill>
                      </a:endParaRPr>
                    </a:p>
                    <a:p>
                      <a:pPr marL="285750" lvl="0" indent="-285750">
                        <a:buFont typeface="Arial" panose="020B0604020202020204" pitchFamily="34" charset="0"/>
                        <a:buChar char="•"/>
                      </a:pPr>
                      <a:r>
                        <a:rPr lang="en-US" sz="1600" dirty="0">
                          <a:solidFill>
                            <a:schemeClr val="tx1">
                              <a:lumMod val="50000"/>
                            </a:schemeClr>
                          </a:solidFill>
                        </a:rPr>
                        <a:t>Retrofit and extension of waste water collector and sewer system (</a:t>
                      </a:r>
                      <a:r>
                        <a:rPr lang="en-US" sz="1600" dirty="0" err="1">
                          <a:solidFill>
                            <a:schemeClr val="tx1">
                              <a:lumMod val="50000"/>
                            </a:schemeClr>
                          </a:solidFill>
                        </a:rPr>
                        <a:t>KfW</a:t>
                      </a:r>
                      <a:r>
                        <a:rPr lang="en-US" sz="1600" dirty="0">
                          <a:solidFill>
                            <a:schemeClr val="tx1">
                              <a:lumMod val="50000"/>
                            </a:schemeClr>
                          </a:solidFill>
                        </a:rPr>
                        <a:t> phase II)</a:t>
                      </a:r>
                    </a:p>
                    <a:p>
                      <a:pPr marL="285750" lvl="0" indent="-285750">
                        <a:buFont typeface="Arial" panose="020B0604020202020204" pitchFamily="34" charset="0"/>
                        <a:buChar char="•"/>
                      </a:pPr>
                      <a:r>
                        <a:rPr lang="en-US" sz="1600" dirty="0">
                          <a:solidFill>
                            <a:schemeClr val="tx1">
                              <a:lumMod val="50000"/>
                            </a:schemeClr>
                          </a:solidFill>
                        </a:rPr>
                        <a:t>Construction of waste water treatment plant</a:t>
                      </a:r>
                    </a:p>
                  </a:txBody>
                  <a:tcPr/>
                </a:tc>
                <a:extLst>
                  <a:ext uri="{0D108BD9-81ED-4DB2-BD59-A6C34878D82A}">
                    <a16:rowId xmlns:a16="http://schemas.microsoft.com/office/drawing/2014/main" val="10001"/>
                  </a:ext>
                </a:extLst>
              </a:tr>
            </a:tbl>
          </a:graphicData>
        </a:graphic>
      </p:graphicFrame>
      <p:pic>
        <p:nvPicPr>
          <p:cNvPr id="9" name="Picture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629400" y="771394"/>
            <a:ext cx="1915603" cy="1362206"/>
          </a:xfrm>
          <a:prstGeom prst="rect">
            <a:avLst/>
          </a:prstGeom>
        </p:spPr>
      </p:pic>
    </p:spTree>
    <p:extLst>
      <p:ext uri="{BB962C8B-B14F-4D97-AF65-F5344CB8AC3E}">
        <p14:creationId xmlns:p14="http://schemas.microsoft.com/office/powerpoint/2010/main" val="34658048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Waste Collection and Disposal	</a:t>
            </a:r>
          </a:p>
        </p:txBody>
      </p:sp>
      <p:sp>
        <p:nvSpPr>
          <p:cNvPr id="5" name="Slide Number Placeholder 4"/>
          <p:cNvSpPr>
            <a:spLocks noGrp="1"/>
          </p:cNvSpPr>
          <p:nvPr>
            <p:ph type="sldNum" sz="quarter" idx="12"/>
          </p:nvPr>
        </p:nvSpPr>
        <p:spPr/>
        <p:txBody>
          <a:bodyPr/>
          <a:lstStyle/>
          <a:p>
            <a:fld id="{166BF244-95AD-4204-80E5-6E367B00C6DF}" type="slidenum">
              <a:rPr lang="en-US" smtClean="0"/>
              <a:pPr/>
              <a:t>18</a:t>
            </a:fld>
            <a:endParaRPr lang="en-US"/>
          </a:p>
        </p:txBody>
      </p:sp>
      <p:graphicFrame>
        <p:nvGraphicFramePr>
          <p:cNvPr id="12" name="Tabelle 11"/>
          <p:cNvGraphicFramePr>
            <a:graphicFrameLocks noGrp="1"/>
          </p:cNvGraphicFramePr>
          <p:nvPr>
            <p:extLst>
              <p:ext uri="{D42A27DB-BD31-4B8C-83A1-F6EECF244321}">
                <p14:modId xmlns:p14="http://schemas.microsoft.com/office/powerpoint/2010/main" val="2625437780"/>
              </p:ext>
            </p:extLst>
          </p:nvPr>
        </p:nvGraphicFramePr>
        <p:xfrm>
          <a:off x="1676400" y="889379"/>
          <a:ext cx="5638800" cy="1146314"/>
        </p:xfrm>
        <a:graphic>
          <a:graphicData uri="http://schemas.openxmlformats.org/drawingml/2006/table">
            <a:tbl>
              <a:tblPr bandRow="1">
                <a:tableStyleId>{00A15C55-8517-42AA-B614-E9B94910E393}</a:tableStyleId>
              </a:tblPr>
              <a:tblGrid>
                <a:gridCol w="3352800">
                  <a:extLst>
                    <a:ext uri="{9D8B030D-6E8A-4147-A177-3AD203B41FA5}">
                      <a16:colId xmlns:a16="http://schemas.microsoft.com/office/drawing/2014/main" val="20000"/>
                    </a:ext>
                  </a:extLst>
                </a:gridCol>
                <a:gridCol w="1234190">
                  <a:extLst>
                    <a:ext uri="{9D8B030D-6E8A-4147-A177-3AD203B41FA5}">
                      <a16:colId xmlns:a16="http://schemas.microsoft.com/office/drawing/2014/main" val="20001"/>
                    </a:ext>
                  </a:extLst>
                </a:gridCol>
                <a:gridCol w="1051810">
                  <a:extLst>
                    <a:ext uri="{9D8B030D-6E8A-4147-A177-3AD203B41FA5}">
                      <a16:colId xmlns:a16="http://schemas.microsoft.com/office/drawing/2014/main" val="20002"/>
                    </a:ext>
                  </a:extLst>
                </a:gridCol>
              </a:tblGrid>
              <a:tr h="186194">
                <a:tc>
                  <a:txBody>
                    <a:bodyPr/>
                    <a:lstStyle/>
                    <a:p>
                      <a:pPr algn="l" fontAlgn="b"/>
                      <a:r>
                        <a:rPr lang="en-US" sz="1400" u="none" strike="noStrike" dirty="0">
                          <a:effectLst/>
                        </a:rPr>
                        <a:t>Total Waste</a:t>
                      </a:r>
                      <a:endParaRPr lang="en-US" sz="1400" b="0" i="0" u="none" strike="noStrike" dirty="0">
                        <a:solidFill>
                          <a:schemeClr val="tx1">
                            <a:lumMod val="50000"/>
                          </a:schemeClr>
                        </a:solidFill>
                        <a:effectLst/>
                        <a:latin typeface="+mn-lt"/>
                      </a:endParaRPr>
                    </a:p>
                  </a:txBody>
                  <a:tcPr marL="0" marR="0" marT="0" marB="0" anchor="b"/>
                </a:tc>
                <a:tc>
                  <a:txBody>
                    <a:bodyPr/>
                    <a:lstStyle/>
                    <a:p>
                      <a:pPr algn="ctr" fontAlgn="b"/>
                      <a:r>
                        <a:rPr lang="en-US" sz="1400" u="none" strike="noStrike" dirty="0">
                          <a:effectLst/>
                        </a:rPr>
                        <a:t>9,300</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dirty="0" err="1">
                          <a:effectLst/>
                        </a:rPr>
                        <a:t>tonnes</a:t>
                      </a:r>
                      <a:r>
                        <a:rPr lang="en-US" sz="1400" u="none" strike="noStrike" dirty="0">
                          <a:effectLst/>
                        </a:rPr>
                        <a:t>/</a:t>
                      </a:r>
                      <a:r>
                        <a:rPr lang="en-US" sz="1400" u="none" strike="noStrike" dirty="0" err="1">
                          <a:effectLst/>
                        </a:rPr>
                        <a:t>yr</a:t>
                      </a:r>
                      <a:endParaRPr lang="en-US" sz="1400" b="0" i="0" u="none" strike="noStrike" dirty="0">
                        <a:solidFill>
                          <a:schemeClr val="tx1">
                            <a:lumMod val="50000"/>
                          </a:schemeClr>
                        </a:solidFill>
                        <a:effectLst/>
                        <a:latin typeface="+mn-lt"/>
                      </a:endParaRPr>
                    </a:p>
                  </a:txBody>
                  <a:tcPr marL="0" marR="0" marT="0" marB="0" anchor="b"/>
                </a:tc>
                <a:extLst>
                  <a:ext uri="{0D108BD9-81ED-4DB2-BD59-A6C34878D82A}">
                    <a16:rowId xmlns:a16="http://schemas.microsoft.com/office/drawing/2014/main" val="10000"/>
                  </a:ext>
                </a:extLst>
              </a:tr>
              <a:tr h="125234">
                <a:tc>
                  <a:txBody>
                    <a:bodyPr/>
                    <a:lstStyle/>
                    <a:p>
                      <a:pPr algn="l" fontAlgn="b"/>
                      <a:r>
                        <a:rPr lang="en-US" sz="1400" u="none" strike="noStrike">
                          <a:effectLst/>
                        </a:rPr>
                        <a:t>Waste per Capita</a:t>
                      </a:r>
                      <a:endParaRPr lang="en-US" sz="1400" b="0" i="0" u="none" strike="noStrike">
                        <a:solidFill>
                          <a:schemeClr val="tx1">
                            <a:lumMod val="50000"/>
                          </a:schemeClr>
                        </a:solidFill>
                        <a:effectLst/>
                        <a:latin typeface="+mn-lt"/>
                      </a:endParaRPr>
                    </a:p>
                  </a:txBody>
                  <a:tcPr marL="0" marR="0" marT="0" marB="0" anchor="b"/>
                </a:tc>
                <a:tc>
                  <a:txBody>
                    <a:bodyPr/>
                    <a:lstStyle/>
                    <a:p>
                      <a:pPr algn="ctr" fontAlgn="b"/>
                      <a:r>
                        <a:rPr lang="en-US" sz="1400" u="none" strike="noStrike" dirty="0">
                          <a:effectLst/>
                        </a:rPr>
                        <a:t>167</a:t>
                      </a:r>
                      <a:endParaRPr lang="en-US" sz="1400" b="1"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a:effectLst/>
                        </a:rPr>
                        <a:t>kg/capita</a:t>
                      </a:r>
                      <a:endParaRPr lang="en-US" sz="1400" b="0" i="0" u="none" strike="noStrike">
                        <a:solidFill>
                          <a:schemeClr val="tx1">
                            <a:lumMod val="50000"/>
                          </a:schemeClr>
                        </a:solidFill>
                        <a:effectLst/>
                        <a:latin typeface="+mn-lt"/>
                      </a:endParaRPr>
                    </a:p>
                  </a:txBody>
                  <a:tcPr marL="0" marR="0" marT="0" marB="0" anchor="b"/>
                </a:tc>
                <a:extLst>
                  <a:ext uri="{0D108BD9-81ED-4DB2-BD59-A6C34878D82A}">
                    <a16:rowId xmlns:a16="http://schemas.microsoft.com/office/drawing/2014/main" val="10001"/>
                  </a:ext>
                </a:extLst>
              </a:tr>
              <a:tr h="292874">
                <a:tc>
                  <a:txBody>
                    <a:bodyPr/>
                    <a:lstStyle/>
                    <a:p>
                      <a:pPr algn="l" fontAlgn="b"/>
                      <a:r>
                        <a:rPr lang="en-US" sz="1400" u="none" strike="noStrike" dirty="0">
                          <a:effectLst/>
                        </a:rPr>
                        <a:t>Percentage of Solid Waste Recycled</a:t>
                      </a:r>
                      <a:endParaRPr lang="en-US" sz="1400" b="0" i="0" u="none" strike="noStrike" dirty="0">
                        <a:solidFill>
                          <a:schemeClr val="tx1">
                            <a:lumMod val="50000"/>
                          </a:schemeClr>
                        </a:solidFill>
                        <a:effectLst/>
                        <a:latin typeface="+mn-lt"/>
                      </a:endParaRPr>
                    </a:p>
                  </a:txBody>
                  <a:tcPr marL="0" marR="0" marT="0" marB="0" anchor="b"/>
                </a:tc>
                <a:tc>
                  <a:txBody>
                    <a:bodyPr/>
                    <a:lstStyle/>
                    <a:p>
                      <a:pPr algn="ctr" fontAlgn="b"/>
                      <a:r>
                        <a:rPr lang="en-US" sz="1400" u="none" strike="noStrike" dirty="0">
                          <a:effectLst/>
                        </a:rPr>
                        <a:t>0</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dirty="0">
                          <a:effectLst/>
                        </a:rPr>
                        <a:t>%</a:t>
                      </a:r>
                      <a:endParaRPr lang="en-US" sz="1400" b="0" i="0" u="none" strike="noStrike" dirty="0">
                        <a:solidFill>
                          <a:schemeClr val="tx1">
                            <a:lumMod val="50000"/>
                          </a:schemeClr>
                        </a:solidFill>
                        <a:effectLst/>
                        <a:latin typeface="+mn-lt"/>
                      </a:endParaRPr>
                    </a:p>
                  </a:txBody>
                  <a:tcPr marL="0" marR="0" marT="0" marB="0" anchor="b"/>
                </a:tc>
                <a:extLst>
                  <a:ext uri="{0D108BD9-81ED-4DB2-BD59-A6C34878D82A}">
                    <a16:rowId xmlns:a16="http://schemas.microsoft.com/office/drawing/2014/main" val="10002"/>
                  </a:ext>
                </a:extLst>
              </a:tr>
              <a:tr h="332299">
                <a:tc>
                  <a:txBody>
                    <a:bodyPr/>
                    <a:lstStyle/>
                    <a:p>
                      <a:pPr algn="l" fontAlgn="b"/>
                      <a:r>
                        <a:rPr lang="en-US" sz="1400" u="none" strike="noStrike" dirty="0">
                          <a:effectLst/>
                        </a:rPr>
                        <a:t>Fuel</a:t>
                      </a:r>
                      <a:r>
                        <a:rPr lang="en-US" sz="1400" u="none" strike="noStrike" baseline="0" dirty="0">
                          <a:effectLst/>
                        </a:rPr>
                        <a:t> consumption for waste collection</a:t>
                      </a:r>
                      <a:endParaRPr lang="en-US" sz="1400" b="0" i="0" u="none" strike="noStrike" dirty="0">
                        <a:solidFill>
                          <a:schemeClr val="tx1">
                            <a:lumMod val="50000"/>
                          </a:schemeClr>
                        </a:solidFill>
                        <a:effectLst/>
                        <a:latin typeface="+mn-lt"/>
                      </a:endParaRPr>
                    </a:p>
                  </a:txBody>
                  <a:tcPr marL="0" marR="0" marT="0" marB="0" anchor="b"/>
                </a:tc>
                <a:tc>
                  <a:txBody>
                    <a:bodyPr/>
                    <a:lstStyle/>
                    <a:p>
                      <a:pPr algn="ctr" fontAlgn="b"/>
                      <a:r>
                        <a:rPr lang="en-US" sz="1400" kern="1200" dirty="0">
                          <a:effectLst/>
                        </a:rPr>
                        <a:t>50.000</a:t>
                      </a:r>
                    </a:p>
                    <a:p>
                      <a:pPr algn="ctr" fontAlgn="b"/>
                      <a:r>
                        <a:rPr lang="en-US" sz="1400" kern="1200" dirty="0">
                          <a:effectLst/>
                        </a:rPr>
                        <a:t>570</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kern="1200" dirty="0">
                          <a:effectLst/>
                        </a:rPr>
                        <a:t>Liters</a:t>
                      </a:r>
                    </a:p>
                    <a:p>
                      <a:pPr algn="l" fontAlgn="b"/>
                      <a:r>
                        <a:rPr lang="en-US" sz="1400" u="none" strike="noStrike" kern="1200" dirty="0">
                          <a:effectLst/>
                        </a:rPr>
                        <a:t>MWh</a:t>
                      </a:r>
                      <a:endParaRPr lang="en-US" sz="1400" b="0" i="0" u="none" strike="noStrike" dirty="0">
                        <a:solidFill>
                          <a:schemeClr val="tx1">
                            <a:lumMod val="50000"/>
                          </a:schemeClr>
                        </a:solidFill>
                        <a:effectLst/>
                        <a:latin typeface="+mn-lt"/>
                      </a:endParaRPr>
                    </a:p>
                  </a:txBody>
                  <a:tcPr marL="0" marR="0" marT="0" marB="0" anchor="b"/>
                </a:tc>
                <a:extLst>
                  <a:ext uri="{0D108BD9-81ED-4DB2-BD59-A6C34878D82A}">
                    <a16:rowId xmlns:a16="http://schemas.microsoft.com/office/drawing/2014/main" val="10003"/>
                  </a:ext>
                </a:extLst>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1222147948"/>
              </p:ext>
            </p:extLst>
          </p:nvPr>
        </p:nvGraphicFramePr>
        <p:xfrm>
          <a:off x="203200" y="2286000"/>
          <a:ext cx="8610600" cy="3840480"/>
        </p:xfrm>
        <a:graphic>
          <a:graphicData uri="http://schemas.openxmlformats.org/drawingml/2006/table">
            <a:tbl>
              <a:tblPr firstRow="1" bandRow="1">
                <a:tableStyleId>{00A15C55-8517-42AA-B614-E9B94910E393}</a:tableStyleId>
              </a:tblPr>
              <a:tblGrid>
                <a:gridCol w="3911600">
                  <a:extLst>
                    <a:ext uri="{9D8B030D-6E8A-4147-A177-3AD203B41FA5}">
                      <a16:colId xmlns:a16="http://schemas.microsoft.com/office/drawing/2014/main" val="20000"/>
                    </a:ext>
                  </a:extLst>
                </a:gridCol>
                <a:gridCol w="4699000">
                  <a:extLst>
                    <a:ext uri="{9D8B030D-6E8A-4147-A177-3AD203B41FA5}">
                      <a16:colId xmlns:a16="http://schemas.microsoft.com/office/drawing/2014/main" val="20001"/>
                    </a:ext>
                  </a:extLst>
                </a:gridCol>
              </a:tblGrid>
              <a:tr h="30480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Specific Challenges</a:t>
                      </a:r>
                      <a:endParaRPr lang="en-US" sz="1600" dirty="0">
                        <a:solidFill>
                          <a:schemeClr val="tx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Technical EE solutions</a:t>
                      </a:r>
                      <a:endParaRPr lang="en-US" sz="1600" dirty="0">
                        <a:solidFill>
                          <a:schemeClr val="tx1">
                            <a:lumMod val="50000"/>
                          </a:schemeClr>
                        </a:solidFill>
                      </a:endParaRPr>
                    </a:p>
                  </a:txBody>
                  <a:tcPr/>
                </a:tc>
                <a:extLst>
                  <a:ext uri="{0D108BD9-81ED-4DB2-BD59-A6C34878D82A}">
                    <a16:rowId xmlns:a16="http://schemas.microsoft.com/office/drawing/2014/main" val="10000"/>
                  </a:ext>
                </a:extLst>
              </a:tr>
              <a:tr h="370840">
                <a:tc>
                  <a:txBody>
                    <a:bodyPr/>
                    <a:lstStyle/>
                    <a:p>
                      <a:pPr marL="285750" indent="-285750">
                        <a:buFont typeface="Arial" panose="020B0604020202020204" pitchFamily="34" charset="0"/>
                        <a:buChar char="•"/>
                      </a:pPr>
                      <a:r>
                        <a:rPr lang="en-US" sz="1600" dirty="0"/>
                        <a:t>Existence of informal waste sites prevents interventions in waste collection (safeguards)</a:t>
                      </a:r>
                    </a:p>
                    <a:p>
                      <a:pPr marL="285750" indent="-285750">
                        <a:buFont typeface="Arial" panose="020B0604020202020204" pitchFamily="34" charset="0"/>
                        <a:buChar char="•"/>
                      </a:pPr>
                      <a:r>
                        <a:rPr lang="en-US" sz="1600" dirty="0"/>
                        <a:t>Demand for regional landfills according to environmental standards</a:t>
                      </a:r>
                    </a:p>
                    <a:p>
                      <a:pPr marL="285750" indent="-285750">
                        <a:buFont typeface="Arial" panose="020B0604020202020204" pitchFamily="34" charset="0"/>
                        <a:buChar char="•"/>
                      </a:pPr>
                      <a:r>
                        <a:rPr lang="en-US" sz="1600" dirty="0"/>
                        <a:t>Low per capita waste generation</a:t>
                      </a:r>
                    </a:p>
                    <a:p>
                      <a:pPr marL="285750" indent="-285750">
                        <a:buFont typeface="Arial" panose="020B0604020202020204" pitchFamily="34" charset="0"/>
                        <a:buChar char="•"/>
                      </a:pPr>
                      <a:r>
                        <a:rPr lang="en-US" sz="1600" dirty="0"/>
                        <a:t>No sorting and recycling </a:t>
                      </a:r>
                    </a:p>
                    <a:p>
                      <a:pPr marL="285750" indent="-285750">
                        <a:buFont typeface="Arial" panose="020B0604020202020204" pitchFamily="34" charset="0"/>
                        <a:buChar char="•"/>
                      </a:pPr>
                      <a:r>
                        <a:rPr lang="en-US" sz="1600" dirty="0"/>
                        <a:t>Distance between collection points and disposal sites contributes to high fuel costs </a:t>
                      </a:r>
                    </a:p>
                    <a:p>
                      <a:pPr marL="285750" indent="-285750">
                        <a:buFont typeface="Arial" panose="020B0604020202020204" pitchFamily="34" charset="0"/>
                        <a:buChar char="•"/>
                      </a:pPr>
                      <a:r>
                        <a:rPr lang="en-US" sz="1600" dirty="0"/>
                        <a:t>No transfer stations</a:t>
                      </a:r>
                    </a:p>
                    <a:p>
                      <a:pPr marL="285750" indent="-285750">
                        <a:buFont typeface="Arial" panose="020B0604020202020204" pitchFamily="34" charset="0"/>
                        <a:buChar char="•"/>
                      </a:pPr>
                      <a:r>
                        <a:rPr lang="en-US" sz="1600" kern="1200" dirty="0">
                          <a:effectLst/>
                        </a:rPr>
                        <a:t>Recyclable fragments of the official collected waste volume amount to 40-60%, </a:t>
                      </a:r>
                      <a:endParaRPr lang="en-US" sz="1600" dirty="0">
                        <a:solidFill>
                          <a:schemeClr val="tx1">
                            <a:lumMod val="50000"/>
                          </a:schemeClr>
                        </a:solidFill>
                      </a:endParaRPr>
                    </a:p>
                  </a:txBody>
                  <a:tcPr/>
                </a:tc>
                <a:tc>
                  <a:txBody>
                    <a:bodyPr/>
                    <a:lstStyle/>
                    <a:p>
                      <a:pPr marL="0" indent="0">
                        <a:buFont typeface="Arial" panose="020B0604020202020204" pitchFamily="34" charset="0"/>
                        <a:buNone/>
                      </a:pPr>
                      <a:r>
                        <a:rPr lang="en-US" sz="1600" dirty="0">
                          <a:effectLst/>
                        </a:rPr>
                        <a:t>There is a need for reduction of waste volumes to be transported to landfill</a:t>
                      </a:r>
                    </a:p>
                    <a:p>
                      <a:pPr marL="285750" indent="-285750">
                        <a:buFont typeface="Arial" panose="020B0604020202020204" pitchFamily="34" charset="0"/>
                        <a:buChar char="•"/>
                      </a:pPr>
                      <a:r>
                        <a:rPr lang="en-US" sz="1600" dirty="0"/>
                        <a:t>Waste vehicle fleet (3+3) retrofit or replacement program</a:t>
                      </a:r>
                    </a:p>
                    <a:p>
                      <a:pPr marL="285750" indent="-285750">
                        <a:buFont typeface="Arial" panose="020B0604020202020204" pitchFamily="34" charset="0"/>
                        <a:buChar char="•"/>
                      </a:pPr>
                      <a:r>
                        <a:rPr lang="en-US" sz="1600" dirty="0"/>
                        <a:t>Construction of a waste transfer station</a:t>
                      </a:r>
                    </a:p>
                    <a:p>
                      <a:pPr marL="285750" indent="-285750">
                        <a:buFont typeface="Arial" panose="020B0604020202020204" pitchFamily="34" charset="0"/>
                        <a:buChar char="•"/>
                      </a:pPr>
                      <a:r>
                        <a:rPr lang="en-US" sz="1600" dirty="0"/>
                        <a:t>Waste collection route optimization, including waste infrastructure planning, containers, collection routes, schedule and timing optimization, vehicles, control unit and preparation of separation</a:t>
                      </a:r>
                    </a:p>
                    <a:p>
                      <a:pPr marL="285750" indent="-285750">
                        <a:buFont typeface="Arial" panose="020B0604020202020204" pitchFamily="34" charset="0"/>
                        <a:buChar char="•"/>
                      </a:pPr>
                      <a:r>
                        <a:rPr lang="en-US" sz="1600" dirty="0"/>
                        <a:t>Construction of modern landfill site + gas capture</a:t>
                      </a:r>
                    </a:p>
                    <a:p>
                      <a:pPr marL="285750" indent="-285750">
                        <a:buFont typeface="Arial" panose="020B0604020202020204" pitchFamily="34" charset="0"/>
                        <a:buChar char="•"/>
                      </a:pPr>
                      <a:r>
                        <a:rPr lang="en-US" sz="1600" dirty="0"/>
                        <a:t>Extension of waste collection bins (underground in G. city center) with separation </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9124263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Motorized and Public Transportation	</a:t>
            </a:r>
          </a:p>
        </p:txBody>
      </p:sp>
      <p:sp>
        <p:nvSpPr>
          <p:cNvPr id="5" name="Slide Number Placeholder 4"/>
          <p:cNvSpPr>
            <a:spLocks noGrp="1"/>
          </p:cNvSpPr>
          <p:nvPr>
            <p:ph type="sldNum" sz="quarter" idx="12"/>
          </p:nvPr>
        </p:nvSpPr>
        <p:spPr/>
        <p:txBody>
          <a:bodyPr/>
          <a:lstStyle/>
          <a:p>
            <a:fld id="{166BF244-95AD-4204-80E5-6E367B00C6DF}" type="slidenum">
              <a:rPr lang="en-US" smtClean="0"/>
              <a:pPr/>
              <a:t>19</a:t>
            </a:fld>
            <a:endParaRPr lang="en-US"/>
          </a:p>
        </p:txBody>
      </p:sp>
      <p:graphicFrame>
        <p:nvGraphicFramePr>
          <p:cNvPr id="12" name="Tabelle 11"/>
          <p:cNvGraphicFramePr>
            <a:graphicFrameLocks noGrp="1"/>
          </p:cNvGraphicFramePr>
          <p:nvPr>
            <p:extLst>
              <p:ext uri="{D42A27DB-BD31-4B8C-83A1-F6EECF244321}">
                <p14:modId xmlns:p14="http://schemas.microsoft.com/office/powerpoint/2010/main" val="2090851998"/>
              </p:ext>
            </p:extLst>
          </p:nvPr>
        </p:nvGraphicFramePr>
        <p:xfrm>
          <a:off x="1295398" y="838200"/>
          <a:ext cx="5369806" cy="972379"/>
        </p:xfrm>
        <a:graphic>
          <a:graphicData uri="http://schemas.openxmlformats.org/drawingml/2006/table">
            <a:tbl>
              <a:tblPr bandRow="1">
                <a:tableStyleId>{5C22544A-7EE6-4342-B048-85BDC9FD1C3A}</a:tableStyleId>
              </a:tblPr>
              <a:tblGrid>
                <a:gridCol w="3035108">
                  <a:extLst>
                    <a:ext uri="{9D8B030D-6E8A-4147-A177-3AD203B41FA5}">
                      <a16:colId xmlns:a16="http://schemas.microsoft.com/office/drawing/2014/main" val="20000"/>
                    </a:ext>
                  </a:extLst>
                </a:gridCol>
                <a:gridCol w="927294">
                  <a:extLst>
                    <a:ext uri="{9D8B030D-6E8A-4147-A177-3AD203B41FA5}">
                      <a16:colId xmlns:a16="http://schemas.microsoft.com/office/drawing/2014/main" val="20001"/>
                    </a:ext>
                  </a:extLst>
                </a:gridCol>
                <a:gridCol w="1407404">
                  <a:extLst>
                    <a:ext uri="{9D8B030D-6E8A-4147-A177-3AD203B41FA5}">
                      <a16:colId xmlns:a16="http://schemas.microsoft.com/office/drawing/2014/main" val="20002"/>
                    </a:ext>
                  </a:extLst>
                </a:gridCol>
              </a:tblGrid>
              <a:tr h="118939">
                <a:tc>
                  <a:txBody>
                    <a:bodyPr/>
                    <a:lstStyle/>
                    <a:p>
                      <a:pPr algn="l" fontAlgn="b"/>
                      <a:r>
                        <a:rPr lang="en-US" sz="1400" u="none" strike="noStrike" dirty="0">
                          <a:effectLst/>
                        </a:rPr>
                        <a:t>Public Transportation Mode Split</a:t>
                      </a:r>
                      <a:endParaRPr lang="en-US" sz="1400" b="0" i="0" u="none" strike="noStrike" dirty="0">
                        <a:solidFill>
                          <a:srgbClr val="000000"/>
                        </a:solidFill>
                        <a:effectLst/>
                        <a:latin typeface="+mn-lt"/>
                      </a:endParaRPr>
                    </a:p>
                  </a:txBody>
                  <a:tcPr marL="0" marR="0" marT="0" marB="0" anchor="b"/>
                </a:tc>
                <a:tc>
                  <a:txBody>
                    <a:bodyPr/>
                    <a:lstStyle/>
                    <a:p>
                      <a:pPr algn="r" fontAlgn="b"/>
                      <a:r>
                        <a:rPr lang="en-US" sz="1400" u="none" strike="noStrike" dirty="0">
                          <a:effectLst/>
                        </a:rPr>
                        <a:t>&lt; 10 %</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endParaRPr lang="en-US" sz="14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val="10000"/>
                  </a:ext>
                </a:extLst>
              </a:tr>
              <a:tr h="332299">
                <a:tc>
                  <a:txBody>
                    <a:bodyPr/>
                    <a:lstStyle/>
                    <a:p>
                      <a:pPr algn="l" fontAlgn="b"/>
                      <a:r>
                        <a:rPr lang="en-US" sz="1400" u="none" strike="noStrike" dirty="0">
                          <a:effectLst/>
                        </a:rPr>
                        <a:t>Public Transport Energy Consumption </a:t>
                      </a:r>
                      <a:endParaRPr lang="en-US" sz="1400" b="0" i="0" u="none" strike="noStrike" dirty="0">
                        <a:solidFill>
                          <a:srgbClr val="000000"/>
                        </a:solidFill>
                        <a:effectLst/>
                        <a:latin typeface="+mn-lt"/>
                      </a:endParaRPr>
                    </a:p>
                  </a:txBody>
                  <a:tcPr marL="0" marR="0" marT="0" marB="0" anchor="b"/>
                </a:tc>
                <a:tc>
                  <a:txBody>
                    <a:bodyPr/>
                    <a:lstStyle/>
                    <a:p>
                      <a:pPr algn="r" fontAlgn="b"/>
                      <a:r>
                        <a:rPr lang="en-US" sz="1400" u="none" strike="noStrike" dirty="0">
                          <a:effectLst/>
                        </a:rPr>
                        <a:t>0.2</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dirty="0">
                          <a:effectLst/>
                        </a:rPr>
                        <a:t> MJ/passenger km</a:t>
                      </a:r>
                      <a:endParaRPr lang="en-US" sz="14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val="10001"/>
                  </a:ext>
                </a:extLst>
              </a:tr>
              <a:tr h="112975">
                <a:tc>
                  <a:txBody>
                    <a:bodyPr/>
                    <a:lstStyle/>
                    <a:p>
                      <a:pPr algn="l" fontAlgn="b"/>
                      <a:r>
                        <a:rPr lang="en-US" sz="1400" u="none" strike="noStrike" dirty="0">
                          <a:effectLst/>
                        </a:rPr>
                        <a:t>Public Transport Energy consumption</a:t>
                      </a:r>
                      <a:endParaRPr lang="en-US" sz="1400" b="0" i="0" u="none" strike="noStrike" dirty="0">
                        <a:solidFill>
                          <a:srgbClr val="000000"/>
                        </a:solidFill>
                        <a:effectLst/>
                        <a:latin typeface="+mn-lt"/>
                      </a:endParaRPr>
                    </a:p>
                  </a:txBody>
                  <a:tcPr marL="0" marR="0" marT="0" marB="0" anchor="b"/>
                </a:tc>
                <a:tc>
                  <a:txBody>
                    <a:bodyPr/>
                    <a:lstStyle/>
                    <a:p>
                      <a:pPr algn="r" fontAlgn="b"/>
                      <a:r>
                        <a:rPr lang="en-US" sz="1400" u="none" strike="noStrike" dirty="0">
                          <a:effectLst/>
                        </a:rPr>
                        <a:t>1,100</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dirty="0">
                          <a:effectLst/>
                        </a:rPr>
                        <a:t> GJ</a:t>
                      </a:r>
                      <a:endParaRPr lang="en-US" sz="14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val="10002"/>
                  </a:ext>
                </a:extLst>
              </a:tr>
              <a:tr h="128215">
                <a:tc>
                  <a:txBody>
                    <a:bodyPr/>
                    <a:lstStyle/>
                    <a:p>
                      <a:pPr algn="l" fontAlgn="b"/>
                      <a:r>
                        <a:rPr lang="en-US" sz="1400" u="none" strike="noStrike" dirty="0">
                          <a:effectLst/>
                        </a:rPr>
                        <a:t>Passenger Kilometers</a:t>
                      </a:r>
                      <a:endParaRPr lang="en-US" sz="1400" b="0" i="0" u="none" strike="noStrike" dirty="0">
                        <a:solidFill>
                          <a:srgbClr val="000000"/>
                        </a:solidFill>
                        <a:effectLst/>
                        <a:latin typeface="+mn-lt"/>
                      </a:endParaRPr>
                    </a:p>
                  </a:txBody>
                  <a:tcPr marL="0" marR="0" marT="0" marB="0" anchor="b"/>
                </a:tc>
                <a:tc>
                  <a:txBody>
                    <a:bodyPr/>
                    <a:lstStyle/>
                    <a:p>
                      <a:pPr algn="r" fontAlgn="b"/>
                      <a:r>
                        <a:rPr lang="en-US" sz="1400" u="none" strike="noStrike" dirty="0">
                          <a:effectLst/>
                        </a:rPr>
                        <a:t>~ 6 </a:t>
                      </a:r>
                      <a:endParaRPr lang="en-US" sz="1400" b="0" i="0" u="none" strike="noStrike" dirty="0">
                        <a:solidFill>
                          <a:schemeClr val="tx1">
                            <a:lumMod val="50000"/>
                          </a:schemeClr>
                        </a:solidFill>
                        <a:effectLst/>
                        <a:latin typeface="+mn-lt"/>
                      </a:endParaRPr>
                    </a:p>
                  </a:txBody>
                  <a:tcPr marL="0" marR="0" marT="0" marB="0" anchor="b"/>
                </a:tc>
                <a:tc>
                  <a:txBody>
                    <a:bodyPr/>
                    <a:lstStyle/>
                    <a:p>
                      <a:pPr algn="l" fontAlgn="b"/>
                      <a:r>
                        <a:rPr lang="en-US" sz="1400" u="none" strike="noStrike" dirty="0">
                          <a:effectLst/>
                        </a:rPr>
                        <a:t> million km</a:t>
                      </a:r>
                      <a:endParaRPr lang="en-US" sz="14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val="10003"/>
                  </a:ext>
                </a:extLst>
              </a:tr>
            </a:tbl>
          </a:graphicData>
        </a:graphic>
      </p:graphicFrame>
      <p:graphicFrame>
        <p:nvGraphicFramePr>
          <p:cNvPr id="4" name="Tabelle 3"/>
          <p:cNvGraphicFramePr>
            <a:graphicFrameLocks noGrp="1"/>
          </p:cNvGraphicFramePr>
          <p:nvPr>
            <p:extLst>
              <p:ext uri="{D42A27DB-BD31-4B8C-83A1-F6EECF244321}">
                <p14:modId xmlns:p14="http://schemas.microsoft.com/office/powerpoint/2010/main" val="3930502402"/>
              </p:ext>
            </p:extLst>
          </p:nvPr>
        </p:nvGraphicFramePr>
        <p:xfrm>
          <a:off x="266700" y="2194560"/>
          <a:ext cx="8610600" cy="3596640"/>
        </p:xfrm>
        <a:graphic>
          <a:graphicData uri="http://schemas.openxmlformats.org/drawingml/2006/table">
            <a:tbl>
              <a:tblPr firstRow="1" bandRow="1">
                <a:tableStyleId>{5C22544A-7EE6-4342-B048-85BDC9FD1C3A}</a:tableStyleId>
              </a:tblPr>
              <a:tblGrid>
                <a:gridCol w="4305300">
                  <a:extLst>
                    <a:ext uri="{9D8B030D-6E8A-4147-A177-3AD203B41FA5}">
                      <a16:colId xmlns:a16="http://schemas.microsoft.com/office/drawing/2014/main" val="20000"/>
                    </a:ext>
                  </a:extLst>
                </a:gridCol>
                <a:gridCol w="4305300">
                  <a:extLst>
                    <a:ext uri="{9D8B030D-6E8A-4147-A177-3AD203B41FA5}">
                      <a16:colId xmlns:a16="http://schemas.microsoft.com/office/drawing/2014/main" val="20001"/>
                    </a:ext>
                  </a:extLst>
                </a:gridCol>
              </a:tblGrid>
              <a:tr h="30480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Specific Challenges</a:t>
                      </a:r>
                      <a:endParaRPr lang="en-US" sz="1600" dirty="0">
                        <a:solidFill>
                          <a:schemeClr val="tx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sng" dirty="0">
                          <a:solidFill>
                            <a:schemeClr val="tx1">
                              <a:lumMod val="50000"/>
                            </a:schemeClr>
                          </a:solidFill>
                        </a:rPr>
                        <a:t>Technical EE solutions</a:t>
                      </a:r>
                      <a:endParaRPr lang="en-US" sz="1600" dirty="0">
                        <a:solidFill>
                          <a:schemeClr val="tx1">
                            <a:lumMod val="50000"/>
                          </a:schemeClr>
                        </a:solidFill>
                      </a:endParaRPr>
                    </a:p>
                  </a:txBody>
                  <a:tcPr/>
                </a:tc>
                <a:extLst>
                  <a:ext uri="{0D108BD9-81ED-4DB2-BD59-A6C34878D82A}">
                    <a16:rowId xmlns:a16="http://schemas.microsoft.com/office/drawing/2014/main" val="10000"/>
                  </a:ext>
                </a:extLst>
              </a:tr>
              <a:tr h="370840">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Very low non-motorized transport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High dependence on private vehicles</a:t>
                      </a:r>
                    </a:p>
                    <a:p>
                      <a:pPr marL="285750" indent="-285750">
                        <a:buFont typeface="Arial" panose="020B0604020202020204" pitchFamily="34" charset="0"/>
                        <a:buChar char="•"/>
                      </a:pPr>
                      <a:r>
                        <a:rPr lang="en-US" sz="1600" dirty="0"/>
                        <a:t>Public transportation particularly relevant for tourism  in heritage cities  </a:t>
                      </a:r>
                    </a:p>
                    <a:p>
                      <a:pPr marL="285750" indent="-285750">
                        <a:buFont typeface="Arial" panose="020B0604020202020204" pitchFamily="34" charset="0"/>
                        <a:buChar char="•"/>
                      </a:pPr>
                      <a:r>
                        <a:rPr lang="en-GB" sz="1600" dirty="0"/>
                        <a:t>Car usage in historic centres discourages higher tourism activities: e.g. public parking spaces could be reused to support tourism development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Low energy performing vehicles, (busses)  age &gt; 10 years</a:t>
                      </a:r>
                    </a:p>
                    <a:p>
                      <a:pPr marL="285750" lvl="1" indent="-285750">
                        <a:spcAft>
                          <a:spcPts val="600"/>
                        </a:spcAft>
                        <a:buFont typeface="Arial" panose="020B0604020202020204" pitchFamily="34" charset="0"/>
                        <a:buChar char="•"/>
                      </a:pPr>
                      <a:r>
                        <a:rPr lang="en-US" sz="1600" noProof="0" dirty="0"/>
                        <a:t>Opportunity for development of</a:t>
                      </a:r>
                      <a:r>
                        <a:rPr lang="en-US" sz="1600" baseline="0" noProof="0" dirty="0"/>
                        <a:t> measures to discourage car usage in historic parts and  development of heritage trail shuttle</a:t>
                      </a:r>
                      <a:endParaRPr lang="en-US" sz="1600" dirty="0">
                        <a:solidFill>
                          <a:schemeClr val="tx1">
                            <a:lumMod val="50000"/>
                          </a:schemeClr>
                        </a:solidFill>
                      </a:endParaRPr>
                    </a:p>
                  </a:txBody>
                  <a:tcPr/>
                </a:tc>
                <a:tc>
                  <a:txBody>
                    <a:bodyPr/>
                    <a:lstStyle/>
                    <a:p>
                      <a:pPr marL="285750" indent="-285750">
                        <a:buFont typeface="Arial" panose="020B0604020202020204" pitchFamily="34" charset="0"/>
                        <a:buChar char="•"/>
                      </a:pPr>
                      <a:r>
                        <a:rPr lang="en-US" sz="1600" dirty="0"/>
                        <a:t>Shuttle-busses with clean traction system (e.g. electric) “Heritage trail”	</a:t>
                      </a:r>
                    </a:p>
                    <a:p>
                      <a:pPr marL="742950" lvl="1" indent="-285750">
                        <a:buFont typeface="Arial" panose="020B0604020202020204" pitchFamily="34" charset="0"/>
                        <a:buChar char="•"/>
                      </a:pPr>
                      <a:r>
                        <a:rPr lang="en-US" sz="1600" dirty="0"/>
                        <a:t>Route: castle-center/bazar-terminal, total 10 km round course, bus stations, points of interest, transport hubs and hotels	</a:t>
                      </a:r>
                    </a:p>
                    <a:p>
                      <a:pPr marL="742950" lvl="1" indent="-285750">
                        <a:buFont typeface="Arial" panose="020B0604020202020204" pitchFamily="34" charset="0"/>
                        <a:buChar char="•"/>
                      </a:pPr>
                      <a:r>
                        <a:rPr lang="en-US" sz="1600" dirty="0"/>
                        <a:t>2 shuttle busses substitute taxi and individual car traffic</a:t>
                      </a:r>
                    </a:p>
                    <a:p>
                      <a:pPr marL="285750" lvl="0" indent="-285750">
                        <a:buFont typeface="Arial" panose="020B0604020202020204" pitchFamily="34" charset="0"/>
                        <a:buChar char="•"/>
                      </a:pPr>
                      <a:r>
                        <a:rPr lang="en-US" sz="1600" kern="1200" dirty="0">
                          <a:effectLst/>
                        </a:rPr>
                        <a:t>Park + Ride terminal at central bus station, waiting area with information panel</a:t>
                      </a:r>
                    </a:p>
                    <a:p>
                      <a:pPr marL="285750" lvl="0" indent="-285750">
                        <a:buFont typeface="Arial" panose="020B0604020202020204" pitchFamily="34" charset="0"/>
                        <a:buChar char="•"/>
                      </a:pPr>
                      <a:r>
                        <a:rPr lang="en-US" sz="1600" kern="1200" dirty="0">
                          <a:effectLst/>
                        </a:rPr>
                        <a:t>Establishment of bicycle renting system</a:t>
                      </a:r>
                      <a:endParaRPr lang="en-US" sz="1600" dirty="0">
                        <a:solidFill>
                          <a:schemeClr val="tx1">
                            <a:lumMod val="50000"/>
                          </a:schemeClr>
                        </a:solidFill>
                      </a:endParaRPr>
                    </a:p>
                  </a:txBody>
                  <a:tcPr/>
                </a:tc>
                <a:extLst>
                  <a:ext uri="{0D108BD9-81ED-4DB2-BD59-A6C34878D82A}">
                    <a16:rowId xmlns:a16="http://schemas.microsoft.com/office/drawing/2014/main" val="10001"/>
                  </a:ext>
                </a:extLst>
              </a:tr>
            </a:tbl>
          </a:graphicData>
        </a:graphic>
      </p:graphicFrame>
      <p:pic>
        <p:nvPicPr>
          <p:cNvPr id="8"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609600"/>
            <a:ext cx="1879541" cy="1463459"/>
          </a:xfrm>
          <a:prstGeom prst="rect">
            <a:avLst/>
          </a:prstGeom>
        </p:spPr>
      </p:pic>
    </p:spTree>
    <p:extLst>
      <p:ext uri="{BB962C8B-B14F-4D97-AF65-F5344CB8AC3E}">
        <p14:creationId xmlns:p14="http://schemas.microsoft.com/office/powerpoint/2010/main" val="1353192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57200"/>
          </a:xfrm>
        </p:spPr>
        <p:txBody>
          <a:bodyPr/>
          <a:lstStyle/>
          <a:p>
            <a:r>
              <a:rPr lang="en-US" noProof="0" dirty="0"/>
              <a:t>Agenda</a:t>
            </a:r>
          </a:p>
        </p:txBody>
      </p:sp>
      <p:sp>
        <p:nvSpPr>
          <p:cNvPr id="3" name="Text Placeholder 2"/>
          <p:cNvSpPr>
            <a:spLocks noGrp="1"/>
          </p:cNvSpPr>
          <p:nvPr>
            <p:ph type="body" idx="1"/>
          </p:nvPr>
        </p:nvSpPr>
        <p:spPr>
          <a:xfrm>
            <a:off x="838200" y="1981200"/>
            <a:ext cx="7543800" cy="2743200"/>
          </a:xfrm>
        </p:spPr>
        <p:txBody>
          <a:bodyPr/>
          <a:lstStyle/>
          <a:p>
            <a:pPr>
              <a:buFont typeface="Arial" panose="020B0604020202020204" pitchFamily="34" charset="0"/>
              <a:buChar char="•"/>
            </a:pPr>
            <a:r>
              <a:rPr lang="en-US" sz="2400" noProof="0" dirty="0">
                <a:solidFill>
                  <a:schemeClr val="tx1"/>
                </a:solidFill>
              </a:rPr>
              <a:t>Introduction</a:t>
            </a:r>
          </a:p>
          <a:p>
            <a:pPr>
              <a:buFont typeface="Arial" panose="020B0604020202020204" pitchFamily="34" charset="0"/>
              <a:buChar char="•"/>
            </a:pPr>
            <a:r>
              <a:rPr lang="en-US" sz="2400" noProof="0" dirty="0">
                <a:solidFill>
                  <a:schemeClr val="tx1"/>
                </a:solidFill>
              </a:rPr>
              <a:t>Municipal energy diagnostics and Sector prioritization</a:t>
            </a:r>
          </a:p>
          <a:p>
            <a:pPr>
              <a:buFont typeface="Arial" panose="020B0604020202020204" pitchFamily="34" charset="0"/>
              <a:buChar char="•"/>
            </a:pPr>
            <a:r>
              <a:rPr lang="en-US" sz="2400" noProof="0" dirty="0">
                <a:solidFill>
                  <a:schemeClr val="tx1"/>
                </a:solidFill>
              </a:rPr>
              <a:t>Energy efficiency challenges and opportunities by sector</a:t>
            </a:r>
          </a:p>
          <a:p>
            <a:pPr>
              <a:buFont typeface="Arial" panose="020B0604020202020204" pitchFamily="34" charset="0"/>
              <a:buChar char="•"/>
            </a:pPr>
            <a:r>
              <a:rPr lang="en-US" sz="2400" noProof="0" dirty="0">
                <a:solidFill>
                  <a:schemeClr val="tx1"/>
                </a:solidFill>
              </a:rPr>
              <a:t>Municipal energy efficiency plan -  Investment program </a:t>
            </a:r>
          </a:p>
          <a:p>
            <a:pPr>
              <a:buFont typeface="Arial" panose="020B0604020202020204" pitchFamily="34" charset="0"/>
              <a:buChar char="•"/>
            </a:pPr>
            <a:r>
              <a:rPr lang="en-US" sz="2400" noProof="0" dirty="0">
                <a:solidFill>
                  <a:schemeClr val="tx1"/>
                </a:solidFill>
              </a:rPr>
              <a:t>Implementation strategy</a:t>
            </a:r>
          </a:p>
          <a:p>
            <a:pPr>
              <a:buFont typeface="Arial" panose="020B0604020202020204" pitchFamily="34" charset="0"/>
              <a:buChar char="•"/>
            </a:pPr>
            <a:r>
              <a:rPr lang="en-US" sz="2400" noProof="0" dirty="0">
                <a:solidFill>
                  <a:schemeClr val="tx1"/>
                </a:solidFill>
              </a:rPr>
              <a:t>decisions and next steps</a:t>
            </a:r>
          </a:p>
        </p:txBody>
      </p:sp>
      <p:sp>
        <p:nvSpPr>
          <p:cNvPr id="5" name="Slide Number Placeholder 4"/>
          <p:cNvSpPr>
            <a:spLocks noGrp="1"/>
          </p:cNvSpPr>
          <p:nvPr>
            <p:ph type="sldNum" sz="quarter" idx="12"/>
          </p:nvPr>
        </p:nvSpPr>
        <p:spPr/>
        <p:txBody>
          <a:bodyPr/>
          <a:lstStyle/>
          <a:p>
            <a:fld id="{166BF244-95AD-4204-80E5-6E367B00C6DF}" type="slidenum">
              <a:rPr lang="en-US" smtClean="0"/>
              <a:pPr/>
              <a:t>2</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3400" y="990600"/>
            <a:ext cx="8229600" cy="457200"/>
          </a:xfrm>
        </p:spPr>
        <p:txBody>
          <a:bodyPr/>
          <a:lstStyle/>
          <a:p>
            <a:r>
              <a:rPr lang="en-US" sz="3800" noProof="0" dirty="0"/>
              <a:t>Municipal Energy Efficiency Plan 2030 </a:t>
            </a:r>
          </a:p>
        </p:txBody>
      </p:sp>
      <p:sp>
        <p:nvSpPr>
          <p:cNvPr id="3" name="Inhaltsplatzhalter 2"/>
          <p:cNvSpPr>
            <a:spLocks noGrp="1"/>
          </p:cNvSpPr>
          <p:nvPr>
            <p:ph idx="1"/>
          </p:nvPr>
        </p:nvSpPr>
        <p:spPr>
          <a:xfrm>
            <a:off x="533400" y="1905000"/>
            <a:ext cx="8229600" cy="3429000"/>
          </a:xfrm>
        </p:spPr>
        <p:txBody>
          <a:bodyPr>
            <a:noAutofit/>
          </a:bodyPr>
          <a:lstStyle/>
          <a:p>
            <a:r>
              <a:rPr lang="en-US" sz="2200" b="1" noProof="0" dirty="0">
                <a:solidFill>
                  <a:schemeClr val="tx1">
                    <a:lumMod val="50000"/>
                  </a:schemeClr>
                </a:solidFill>
                <a:ea typeface="Times New Roman"/>
                <a:cs typeface="Times New Roman"/>
              </a:rPr>
              <a:t>14 EE investment measures </a:t>
            </a:r>
            <a:r>
              <a:rPr lang="en-US" sz="2200" noProof="0" dirty="0">
                <a:solidFill>
                  <a:schemeClr val="tx1">
                    <a:lumMod val="50000"/>
                  </a:schemeClr>
                </a:solidFill>
                <a:ea typeface="Times New Roman"/>
                <a:cs typeface="Times New Roman"/>
              </a:rPr>
              <a:t>in 5 municipal sectors, resulting in annual </a:t>
            </a:r>
            <a:r>
              <a:rPr lang="en-US" sz="2200" b="1" noProof="0" dirty="0">
                <a:solidFill>
                  <a:schemeClr val="tx1">
                    <a:lumMod val="50000"/>
                  </a:schemeClr>
                </a:solidFill>
                <a:ea typeface="Times New Roman"/>
                <a:cs typeface="Times New Roman"/>
              </a:rPr>
              <a:t>energy savings of 7.6 </a:t>
            </a:r>
            <a:r>
              <a:rPr lang="en-US" sz="2200" b="1" noProof="0" dirty="0" err="1">
                <a:solidFill>
                  <a:schemeClr val="tx1">
                    <a:lumMod val="50000"/>
                  </a:schemeClr>
                </a:solidFill>
                <a:ea typeface="Times New Roman"/>
                <a:cs typeface="Times New Roman"/>
              </a:rPr>
              <a:t>GWh</a:t>
            </a:r>
            <a:r>
              <a:rPr lang="en-US" sz="2200" noProof="0" dirty="0">
                <a:solidFill>
                  <a:schemeClr val="tx1">
                    <a:lumMod val="50000"/>
                  </a:schemeClr>
                </a:solidFill>
                <a:ea typeface="Times New Roman"/>
                <a:cs typeface="Times New Roman"/>
              </a:rPr>
              <a:t>, or 42 % compared to 2015 consumption </a:t>
            </a:r>
            <a:br>
              <a:rPr lang="en-US" sz="2200" noProof="0" dirty="0">
                <a:solidFill>
                  <a:schemeClr val="tx1">
                    <a:lumMod val="50000"/>
                  </a:schemeClr>
                </a:solidFill>
                <a:ea typeface="Times New Roman"/>
                <a:cs typeface="Times New Roman"/>
              </a:rPr>
            </a:br>
            <a:r>
              <a:rPr lang="en-US" sz="2200" noProof="0" dirty="0">
                <a:solidFill>
                  <a:schemeClr val="tx1">
                    <a:lumMod val="50000"/>
                  </a:schemeClr>
                </a:solidFill>
                <a:ea typeface="Times New Roman"/>
                <a:cs typeface="Times New Roman"/>
              </a:rPr>
              <a:t>(of which 60% result form the committed water sector measures)</a:t>
            </a:r>
            <a:endParaRPr lang="en-US" sz="2200" b="1" noProof="0" dirty="0">
              <a:solidFill>
                <a:schemeClr val="tx1">
                  <a:lumMod val="50000"/>
                </a:schemeClr>
              </a:solidFill>
              <a:ea typeface="Times New Roman"/>
              <a:cs typeface="Times New Roman"/>
            </a:endParaRPr>
          </a:p>
          <a:p>
            <a:r>
              <a:rPr lang="en-US" sz="2200" b="1" noProof="0" dirty="0">
                <a:solidFill>
                  <a:schemeClr val="tx1">
                    <a:lumMod val="50000"/>
                  </a:schemeClr>
                </a:solidFill>
                <a:ea typeface="Times New Roman"/>
                <a:cs typeface="Times New Roman"/>
              </a:rPr>
              <a:t>Investment demand</a:t>
            </a:r>
            <a:r>
              <a:rPr lang="en-US" sz="2200" noProof="0" dirty="0">
                <a:solidFill>
                  <a:schemeClr val="tx1">
                    <a:lumMod val="50000"/>
                  </a:schemeClr>
                </a:solidFill>
                <a:ea typeface="Times New Roman"/>
                <a:cs typeface="Times New Roman"/>
              </a:rPr>
              <a:t> </a:t>
            </a:r>
            <a:r>
              <a:rPr lang="en-US" sz="2200" b="1" noProof="0" dirty="0">
                <a:solidFill>
                  <a:schemeClr val="tx1">
                    <a:lumMod val="50000"/>
                  </a:schemeClr>
                </a:solidFill>
                <a:ea typeface="Times New Roman"/>
                <a:cs typeface="Times New Roman"/>
              </a:rPr>
              <a:t>of</a:t>
            </a:r>
            <a:r>
              <a:rPr lang="en-US" sz="2200" noProof="0" dirty="0">
                <a:solidFill>
                  <a:schemeClr val="tx1">
                    <a:lumMod val="50000"/>
                  </a:schemeClr>
                </a:solidFill>
                <a:ea typeface="Times New Roman"/>
                <a:cs typeface="Times New Roman"/>
              </a:rPr>
              <a:t> </a:t>
            </a:r>
            <a:r>
              <a:rPr lang="en-US" sz="2200" b="1" noProof="0" dirty="0">
                <a:solidFill>
                  <a:schemeClr val="tx1">
                    <a:lumMod val="50000"/>
                  </a:schemeClr>
                </a:solidFill>
                <a:ea typeface="Times New Roman"/>
                <a:cs typeface="Times New Roman"/>
              </a:rPr>
              <a:t>19.5 million USD </a:t>
            </a:r>
            <a:r>
              <a:rPr lang="en-US" sz="2200" noProof="0" dirty="0">
                <a:solidFill>
                  <a:schemeClr val="tx1">
                    <a:lumMod val="50000"/>
                  </a:schemeClr>
                </a:solidFill>
                <a:ea typeface="Times New Roman"/>
                <a:cs typeface="Times New Roman"/>
              </a:rPr>
              <a:t>(of which </a:t>
            </a:r>
            <a:r>
              <a:rPr lang="en-US" sz="2200" dirty="0">
                <a:solidFill>
                  <a:schemeClr val="tx1">
                    <a:lumMod val="50000"/>
                  </a:schemeClr>
                </a:solidFill>
                <a:ea typeface="Times New Roman"/>
                <a:cs typeface="Times New Roman"/>
              </a:rPr>
              <a:t>in the water sector up </a:t>
            </a:r>
            <a:r>
              <a:rPr lang="en-US" sz="2200" noProof="0" dirty="0">
                <a:solidFill>
                  <a:schemeClr val="tx1">
                    <a:lumMod val="50000"/>
                  </a:schemeClr>
                </a:solidFill>
                <a:ea typeface="Times New Roman"/>
                <a:cs typeface="Times New Roman"/>
              </a:rPr>
              <a:t>to 13 million USD can be covered by a </a:t>
            </a:r>
            <a:r>
              <a:rPr lang="en-US" sz="2200" noProof="0" dirty="0" err="1">
                <a:solidFill>
                  <a:schemeClr val="tx1">
                    <a:lumMod val="50000"/>
                  </a:schemeClr>
                </a:solidFill>
                <a:ea typeface="Times New Roman"/>
                <a:cs typeface="Times New Roman"/>
              </a:rPr>
              <a:t>KfW</a:t>
            </a:r>
            <a:r>
              <a:rPr lang="en-US" sz="2200" noProof="0" dirty="0">
                <a:solidFill>
                  <a:schemeClr val="tx1">
                    <a:lumMod val="50000"/>
                  </a:schemeClr>
                </a:solidFill>
                <a:ea typeface="Times New Roman"/>
                <a:cs typeface="Times New Roman"/>
              </a:rPr>
              <a:t> loan)</a:t>
            </a:r>
          </a:p>
          <a:p>
            <a:r>
              <a:rPr lang="en-US" sz="2200" noProof="0" dirty="0">
                <a:solidFill>
                  <a:schemeClr val="tx1">
                    <a:lumMod val="50000"/>
                  </a:schemeClr>
                </a:solidFill>
                <a:ea typeface="Times New Roman"/>
                <a:cs typeface="Times New Roman"/>
              </a:rPr>
              <a:t>Overall </a:t>
            </a:r>
            <a:r>
              <a:rPr lang="en-US" sz="2200" b="1" noProof="0" dirty="0">
                <a:solidFill>
                  <a:schemeClr val="tx1">
                    <a:lumMod val="50000"/>
                  </a:schemeClr>
                </a:solidFill>
                <a:ea typeface="Times New Roman"/>
                <a:cs typeface="Times New Roman"/>
              </a:rPr>
              <a:t>payback time </a:t>
            </a:r>
            <a:r>
              <a:rPr lang="en-US" sz="2200" noProof="0" dirty="0">
                <a:solidFill>
                  <a:schemeClr val="tx1">
                    <a:lumMod val="50000"/>
                  </a:schemeClr>
                </a:solidFill>
                <a:ea typeface="Times New Roman"/>
                <a:cs typeface="Times New Roman"/>
              </a:rPr>
              <a:t>of the entire EE investment package is </a:t>
            </a:r>
            <a:r>
              <a:rPr lang="en-US" sz="2200" b="1" noProof="0" dirty="0">
                <a:solidFill>
                  <a:schemeClr val="tx1">
                    <a:lumMod val="50000"/>
                  </a:schemeClr>
                </a:solidFill>
                <a:ea typeface="Times New Roman"/>
                <a:cs typeface="Times New Roman"/>
              </a:rPr>
              <a:t>11-12 years</a:t>
            </a:r>
          </a:p>
          <a:p>
            <a:r>
              <a:rPr lang="en-US" sz="2200" b="1" noProof="0" dirty="0">
                <a:solidFill>
                  <a:schemeClr val="tx1">
                    <a:lumMod val="50000"/>
                  </a:schemeClr>
                </a:solidFill>
                <a:ea typeface="Calibri"/>
                <a:cs typeface="Arial"/>
              </a:rPr>
              <a:t>Cumulative energy cost savings </a:t>
            </a:r>
            <a:r>
              <a:rPr lang="en-US" sz="2200" noProof="0" dirty="0">
                <a:solidFill>
                  <a:schemeClr val="tx1">
                    <a:lumMod val="50000"/>
                  </a:schemeClr>
                </a:solidFill>
                <a:ea typeface="Calibri"/>
                <a:cs typeface="Arial"/>
              </a:rPr>
              <a:t>for the period 2017 to 2030 of approximately </a:t>
            </a:r>
            <a:r>
              <a:rPr lang="en-US" sz="2200" b="1" noProof="0" dirty="0">
                <a:solidFill>
                  <a:schemeClr val="tx1">
                    <a:lumMod val="50000"/>
                  </a:schemeClr>
                </a:solidFill>
                <a:ea typeface="Calibri"/>
                <a:cs typeface="Arial"/>
              </a:rPr>
              <a:t>40 million USD</a:t>
            </a:r>
            <a:endParaRPr lang="en-US" sz="2200" noProof="0" dirty="0">
              <a:solidFill>
                <a:schemeClr val="tx1">
                  <a:lumMod val="50000"/>
                </a:schemeClr>
              </a:solidFill>
              <a:ea typeface="Calibri"/>
              <a:cs typeface="Times New Roman"/>
            </a:endParaRPr>
          </a:p>
          <a:p>
            <a:r>
              <a:rPr lang="en-US" sz="2200" b="1" noProof="0" dirty="0">
                <a:solidFill>
                  <a:schemeClr val="tx1">
                    <a:lumMod val="50000"/>
                  </a:schemeClr>
                </a:solidFill>
                <a:ea typeface="Times New Roman"/>
                <a:cs typeface="Times New Roman"/>
              </a:rPr>
              <a:t>Emissions reduction of</a:t>
            </a:r>
            <a:r>
              <a:rPr lang="en-US" sz="2200" noProof="0" dirty="0">
                <a:solidFill>
                  <a:schemeClr val="tx1">
                    <a:lumMod val="50000"/>
                  </a:schemeClr>
                </a:solidFill>
                <a:ea typeface="Times New Roman"/>
                <a:cs typeface="Times New Roman"/>
              </a:rPr>
              <a:t> 2,100 tones CO2 equivalent per year in 2030 </a:t>
            </a:r>
          </a:p>
          <a:p>
            <a:endParaRPr lang="en-US" sz="2200" noProof="0" dirty="0">
              <a:solidFill>
                <a:schemeClr val="tx1">
                  <a:lumMod val="50000"/>
                </a:schemeClr>
              </a:solidFill>
            </a:endParaRP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20</a:t>
            </a:fld>
            <a:endParaRPr lang="en-US" dirty="0"/>
          </a:p>
        </p:txBody>
      </p:sp>
    </p:spTree>
    <p:extLst>
      <p:ext uri="{BB962C8B-B14F-4D97-AF65-F5344CB8AC3E}">
        <p14:creationId xmlns:p14="http://schemas.microsoft.com/office/powerpoint/2010/main" val="8107210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1000"/>
            <a:ext cx="8229600" cy="457200"/>
          </a:xfrm>
        </p:spPr>
        <p:txBody>
          <a:bodyPr/>
          <a:lstStyle/>
          <a:p>
            <a:r>
              <a:rPr lang="en-US" noProof="0" dirty="0"/>
              <a:t>Matrix of Energy Efficiency Measures </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21</a:t>
            </a:fld>
            <a:endParaRPr lang="en-US" dirty="0"/>
          </a:p>
        </p:txBody>
      </p:sp>
      <p:graphicFrame>
        <p:nvGraphicFramePr>
          <p:cNvPr id="7" name="Tabelle 6"/>
          <p:cNvGraphicFramePr>
            <a:graphicFrameLocks noGrp="1"/>
          </p:cNvGraphicFramePr>
          <p:nvPr>
            <p:extLst>
              <p:ext uri="{D42A27DB-BD31-4B8C-83A1-F6EECF244321}">
                <p14:modId xmlns:p14="http://schemas.microsoft.com/office/powerpoint/2010/main" val="2333685242"/>
              </p:ext>
            </p:extLst>
          </p:nvPr>
        </p:nvGraphicFramePr>
        <p:xfrm>
          <a:off x="381000" y="838200"/>
          <a:ext cx="8458199" cy="5590115"/>
        </p:xfrm>
        <a:graphic>
          <a:graphicData uri="http://schemas.openxmlformats.org/drawingml/2006/table">
            <a:tbl>
              <a:tblPr firstRow="1" firstCol="1" bandRow="1">
                <a:tableStyleId>{5C22544A-7EE6-4342-B048-85BDC9FD1C3A}</a:tableStyleId>
              </a:tblPr>
              <a:tblGrid>
                <a:gridCol w="1143000">
                  <a:extLst>
                    <a:ext uri="{9D8B030D-6E8A-4147-A177-3AD203B41FA5}">
                      <a16:colId xmlns:a16="http://schemas.microsoft.com/office/drawing/2014/main" val="20000"/>
                    </a:ext>
                  </a:extLst>
                </a:gridCol>
                <a:gridCol w="2514600">
                  <a:extLst>
                    <a:ext uri="{9D8B030D-6E8A-4147-A177-3AD203B41FA5}">
                      <a16:colId xmlns:a16="http://schemas.microsoft.com/office/drawing/2014/main" val="20001"/>
                    </a:ext>
                  </a:extLst>
                </a:gridCol>
                <a:gridCol w="2895600">
                  <a:extLst>
                    <a:ext uri="{9D8B030D-6E8A-4147-A177-3AD203B41FA5}">
                      <a16:colId xmlns:a16="http://schemas.microsoft.com/office/drawing/2014/main" val="20002"/>
                    </a:ext>
                  </a:extLst>
                </a:gridCol>
                <a:gridCol w="1904999">
                  <a:extLst>
                    <a:ext uri="{9D8B030D-6E8A-4147-A177-3AD203B41FA5}">
                      <a16:colId xmlns:a16="http://schemas.microsoft.com/office/drawing/2014/main" val="20003"/>
                    </a:ext>
                  </a:extLst>
                </a:gridCol>
              </a:tblGrid>
              <a:tr h="564725">
                <a:tc>
                  <a:txBody>
                    <a:bodyPr/>
                    <a:lstStyle/>
                    <a:p>
                      <a:pPr>
                        <a:spcAft>
                          <a:spcPts val="0"/>
                        </a:spcAft>
                      </a:pPr>
                      <a:r>
                        <a:rPr lang="en-US" sz="1300" dirty="0">
                          <a:solidFill>
                            <a:schemeClr val="bg1"/>
                          </a:solidFill>
                          <a:effectLst/>
                          <a:latin typeface="+mn-lt"/>
                        </a:rPr>
                        <a:t>Investment costs</a:t>
                      </a:r>
                      <a:endParaRPr lang="en-US" sz="1300" dirty="0">
                        <a:solidFill>
                          <a:schemeClr val="bg1"/>
                        </a:solidFill>
                        <a:effectLst/>
                        <a:latin typeface="+mn-lt"/>
                        <a:ea typeface="Calibri"/>
                        <a:cs typeface="Times New Roman"/>
                      </a:endParaRPr>
                    </a:p>
                  </a:txBody>
                  <a:tcPr marL="68580" marR="68580" marT="0" marB="0" anchor="ctr">
                    <a:solidFill>
                      <a:schemeClr val="bg1">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bg1"/>
                          </a:solidFill>
                          <a:effectLst/>
                          <a:latin typeface="+mn-lt"/>
                        </a:rPr>
                        <a:t>Payback time</a:t>
                      </a:r>
                    </a:p>
                    <a:p>
                      <a:pPr algn="ctr">
                        <a:spcAft>
                          <a:spcPts val="0"/>
                        </a:spcAft>
                      </a:pPr>
                      <a:r>
                        <a:rPr lang="en-US" sz="1300" dirty="0">
                          <a:solidFill>
                            <a:schemeClr val="bg1"/>
                          </a:solidFill>
                          <a:effectLst/>
                          <a:latin typeface="+mn-lt"/>
                        </a:rPr>
                        <a:t>&lt; 5 years</a:t>
                      </a:r>
                      <a:endParaRPr lang="en-US" sz="1300" dirty="0">
                        <a:solidFill>
                          <a:schemeClr val="bg1"/>
                        </a:solidFill>
                        <a:effectLst/>
                        <a:latin typeface="+mn-lt"/>
                        <a:ea typeface="Calibri"/>
                        <a:cs typeface="Times New Roman"/>
                      </a:endParaRPr>
                    </a:p>
                  </a:txBody>
                  <a:tcPr marL="68580" marR="68580" marT="0" marB="0" anchor="ctr">
                    <a:solidFill>
                      <a:schemeClr val="bg1">
                        <a:lumMod val="50000"/>
                      </a:schemeClr>
                    </a:solidFill>
                  </a:tcPr>
                </a:tc>
                <a:tc>
                  <a:txBody>
                    <a:bodyPr/>
                    <a:lstStyle/>
                    <a:p>
                      <a:pPr algn="ctr">
                        <a:spcAft>
                          <a:spcPts val="0"/>
                        </a:spcAft>
                      </a:pPr>
                      <a:r>
                        <a:rPr lang="en-US" sz="1300" dirty="0">
                          <a:solidFill>
                            <a:schemeClr val="bg1"/>
                          </a:solidFill>
                          <a:effectLst/>
                          <a:latin typeface="+mn-lt"/>
                        </a:rPr>
                        <a:t>5-15 years</a:t>
                      </a:r>
                      <a:endParaRPr lang="en-US" sz="1300" dirty="0">
                        <a:solidFill>
                          <a:schemeClr val="bg1"/>
                        </a:solidFill>
                        <a:effectLst/>
                        <a:latin typeface="+mn-lt"/>
                        <a:ea typeface="Calibri"/>
                        <a:cs typeface="Times New Roman"/>
                      </a:endParaRPr>
                    </a:p>
                  </a:txBody>
                  <a:tcPr marL="68580" marR="68580" marT="0" marB="0" anchor="ctr">
                    <a:solidFill>
                      <a:schemeClr val="bg1">
                        <a:lumMod val="50000"/>
                      </a:schemeClr>
                    </a:solidFill>
                  </a:tcPr>
                </a:tc>
                <a:tc>
                  <a:txBody>
                    <a:bodyPr/>
                    <a:lstStyle/>
                    <a:p>
                      <a:pPr algn="ctr">
                        <a:spcAft>
                          <a:spcPts val="0"/>
                        </a:spcAft>
                      </a:pPr>
                      <a:r>
                        <a:rPr lang="en-US" sz="1300" dirty="0">
                          <a:solidFill>
                            <a:schemeClr val="bg1"/>
                          </a:solidFill>
                          <a:effectLst/>
                          <a:latin typeface="+mn-lt"/>
                        </a:rPr>
                        <a:t>15-25 years</a:t>
                      </a:r>
                      <a:endParaRPr lang="en-US" sz="1300" dirty="0">
                        <a:solidFill>
                          <a:schemeClr val="bg1"/>
                        </a:solidFill>
                        <a:effectLst/>
                        <a:latin typeface="+mn-lt"/>
                        <a:ea typeface="Calibri"/>
                        <a:cs typeface="Times New Roman"/>
                      </a:endParaRPr>
                    </a:p>
                  </a:txBody>
                  <a:tcPr marL="68580" marR="68580" marT="0" marB="0" anchor="ctr">
                    <a:solidFill>
                      <a:schemeClr val="bg1">
                        <a:lumMod val="50000"/>
                      </a:schemeClr>
                    </a:solidFill>
                  </a:tcPr>
                </a:tc>
                <a:extLst>
                  <a:ext uri="{0D108BD9-81ED-4DB2-BD59-A6C34878D82A}">
                    <a16:rowId xmlns:a16="http://schemas.microsoft.com/office/drawing/2014/main" val="10000"/>
                  </a:ext>
                </a:extLst>
              </a:tr>
              <a:tr h="1459872">
                <a:tc>
                  <a:txBody>
                    <a:bodyPr/>
                    <a:lstStyle/>
                    <a:p>
                      <a:pPr algn="ctr">
                        <a:spcAft>
                          <a:spcPts val="0"/>
                        </a:spcAft>
                      </a:pPr>
                      <a:r>
                        <a:rPr lang="en-US" sz="1300" dirty="0">
                          <a:solidFill>
                            <a:schemeClr val="bg1"/>
                          </a:solidFill>
                          <a:effectLst/>
                          <a:latin typeface="+mn-lt"/>
                        </a:rPr>
                        <a:t>0-200,000 USD</a:t>
                      </a:r>
                      <a:endParaRPr lang="en-US" sz="1300" dirty="0">
                        <a:solidFill>
                          <a:schemeClr val="bg1"/>
                        </a:solidFill>
                        <a:effectLst/>
                        <a:latin typeface="+mn-lt"/>
                        <a:ea typeface="Calibri"/>
                        <a:cs typeface="Times New Roman"/>
                      </a:endParaRPr>
                    </a:p>
                  </a:txBody>
                  <a:tcPr marL="68580" marR="68580" marT="90170" marB="0" anchor="ctr">
                    <a:solidFill>
                      <a:schemeClr val="bg1">
                        <a:lumMod val="50000"/>
                      </a:schemeClr>
                    </a:solidFill>
                  </a:tcPr>
                </a:tc>
                <a:tc>
                  <a:txBody>
                    <a:bodyPr/>
                    <a:lstStyle/>
                    <a:p>
                      <a:pPr marL="139700" marR="111125"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SL-01:</a:t>
                      </a:r>
                      <a:r>
                        <a:rPr lang="en-US" sz="1300" kern="1200" dirty="0">
                          <a:solidFill>
                            <a:schemeClr val="tx1">
                              <a:lumMod val="50000"/>
                            </a:schemeClr>
                          </a:solidFill>
                          <a:effectLst/>
                          <a:latin typeface="+mn-lt"/>
                          <a:ea typeface="+mn-ea"/>
                          <a:cs typeface="+mn-cs"/>
                        </a:rPr>
                        <a:t> Replacement of HP mercury, sodium and CFL in the museum zone with LED (historic design)</a:t>
                      </a:r>
                    </a:p>
                    <a:p>
                      <a:pPr marL="139700" marR="111125"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PW-03:</a:t>
                      </a:r>
                      <a:r>
                        <a:rPr lang="en-US" sz="1300" kern="1200" dirty="0">
                          <a:solidFill>
                            <a:schemeClr val="tx1">
                              <a:lumMod val="50000"/>
                            </a:schemeClr>
                          </a:solidFill>
                          <a:effectLst/>
                          <a:latin typeface="+mn-lt"/>
                          <a:ea typeface="+mn-ea"/>
                          <a:cs typeface="+mn-cs"/>
                        </a:rPr>
                        <a:t> Upgrading of pumping stations </a:t>
                      </a:r>
                    </a:p>
                    <a:p>
                      <a:pPr marL="139700" marR="111125"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PW-04:</a:t>
                      </a:r>
                      <a:r>
                        <a:rPr lang="en-US" sz="1300" kern="1200" dirty="0">
                          <a:solidFill>
                            <a:schemeClr val="tx1">
                              <a:lumMod val="50000"/>
                            </a:schemeClr>
                          </a:solidFill>
                          <a:effectLst/>
                          <a:latin typeface="+mn-lt"/>
                          <a:ea typeface="+mn-ea"/>
                          <a:cs typeface="+mn-cs"/>
                        </a:rPr>
                        <a:t> Active Leak Detection and Pressure Management Program </a:t>
                      </a:r>
                      <a:endParaRPr lang="en-US" sz="1300" dirty="0">
                        <a:solidFill>
                          <a:schemeClr val="tx1">
                            <a:lumMod val="50000"/>
                          </a:schemeClr>
                        </a:solidFill>
                        <a:effectLst/>
                        <a:latin typeface="+mn-lt"/>
                        <a:ea typeface="Calibri"/>
                        <a:cs typeface="Times New Roman"/>
                      </a:endParaRPr>
                    </a:p>
                  </a:txBody>
                  <a:tcPr marL="68580" marR="68580" marT="90170" marB="0" anchor="ctr">
                    <a:solidFill>
                      <a:schemeClr val="accent4"/>
                    </a:solidFill>
                  </a:tcPr>
                </a:tc>
                <a:tc>
                  <a:txBody>
                    <a:bodyPr/>
                    <a:lstStyle/>
                    <a:p>
                      <a:pPr marL="139700" marR="0"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PB-03:</a:t>
                      </a:r>
                      <a:r>
                        <a:rPr lang="en-US" sz="1300" kern="1200" dirty="0">
                          <a:solidFill>
                            <a:schemeClr val="tx1">
                              <a:lumMod val="50000"/>
                            </a:schemeClr>
                          </a:solidFill>
                          <a:effectLst/>
                          <a:latin typeface="+mn-lt"/>
                          <a:ea typeface="+mn-ea"/>
                          <a:cs typeface="+mn-cs"/>
                        </a:rPr>
                        <a:t> Replacement of indoor lighting for all municipal public buildings </a:t>
                      </a:r>
                    </a:p>
                    <a:p>
                      <a:pPr marL="139700" marR="0"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SL-03:</a:t>
                      </a:r>
                      <a:r>
                        <a:rPr lang="en-US" sz="1300" kern="1200" dirty="0">
                          <a:solidFill>
                            <a:schemeClr val="tx1">
                              <a:lumMod val="50000"/>
                            </a:schemeClr>
                          </a:solidFill>
                          <a:effectLst/>
                          <a:latin typeface="+mn-lt"/>
                          <a:ea typeface="+mn-ea"/>
                          <a:cs typeface="+mn-cs"/>
                        </a:rPr>
                        <a:t> Replacement of CFL and sodium HP by LED at access road to castle</a:t>
                      </a:r>
                    </a:p>
                  </a:txBody>
                  <a:tcPr marL="68580" marR="68580" marT="90170" marB="0" anchor="ctr">
                    <a:solidFill>
                      <a:schemeClr val="accent2">
                        <a:lumMod val="40000"/>
                        <a:lumOff val="60000"/>
                      </a:schemeClr>
                    </a:solidFill>
                  </a:tcPr>
                </a:tc>
                <a:tc>
                  <a:txBody>
                    <a:bodyPr/>
                    <a:lstStyle/>
                    <a:p>
                      <a:pPr marL="139700" indent="-139700">
                        <a:spcAft>
                          <a:spcPts val="0"/>
                        </a:spcAft>
                      </a:pPr>
                      <a:endParaRPr lang="en-US" sz="1300" dirty="0">
                        <a:solidFill>
                          <a:schemeClr val="tx1">
                            <a:lumMod val="50000"/>
                          </a:schemeClr>
                        </a:solidFill>
                        <a:effectLst/>
                        <a:latin typeface="+mn-lt"/>
                        <a:ea typeface="Calibri"/>
                        <a:cs typeface="Times New Roman"/>
                      </a:endParaRPr>
                    </a:p>
                  </a:txBody>
                  <a:tcPr marL="68580" marR="68580" marT="90170" marB="0" anchor="ctr">
                    <a:solidFill>
                      <a:schemeClr val="accent1">
                        <a:lumMod val="40000"/>
                        <a:lumOff val="60000"/>
                      </a:schemeClr>
                    </a:solidFill>
                  </a:tcPr>
                </a:tc>
                <a:extLst>
                  <a:ext uri="{0D108BD9-81ED-4DB2-BD59-A6C34878D82A}">
                    <a16:rowId xmlns:a16="http://schemas.microsoft.com/office/drawing/2014/main" val="10001"/>
                  </a:ext>
                </a:extLst>
              </a:tr>
              <a:tr h="1753025">
                <a:tc>
                  <a:txBody>
                    <a:bodyPr/>
                    <a:lstStyle/>
                    <a:p>
                      <a:pPr algn="ctr">
                        <a:spcAft>
                          <a:spcPts val="0"/>
                        </a:spcAft>
                      </a:pPr>
                      <a:r>
                        <a:rPr lang="en-US" sz="1300" dirty="0">
                          <a:solidFill>
                            <a:schemeClr val="bg1"/>
                          </a:solidFill>
                          <a:effectLst/>
                          <a:latin typeface="+mn-lt"/>
                        </a:rPr>
                        <a:t>200,000 – 1 Million USD</a:t>
                      </a:r>
                      <a:endParaRPr lang="en-US" sz="1300" dirty="0">
                        <a:solidFill>
                          <a:schemeClr val="bg1"/>
                        </a:solidFill>
                        <a:effectLst/>
                        <a:latin typeface="+mn-lt"/>
                        <a:ea typeface="Calibri"/>
                        <a:cs typeface="Times New Roman"/>
                      </a:endParaRPr>
                    </a:p>
                  </a:txBody>
                  <a:tcPr marL="68580" marR="68580" marT="90170" marB="0" anchor="ctr">
                    <a:solidFill>
                      <a:schemeClr val="bg1">
                        <a:lumMod val="50000"/>
                      </a:schemeClr>
                    </a:solidFill>
                  </a:tcPr>
                </a:tc>
                <a:tc>
                  <a:txBody>
                    <a:bodyPr/>
                    <a:lstStyle/>
                    <a:p>
                      <a:pPr marL="139700" marR="111125" indent="-139700">
                        <a:spcAft>
                          <a:spcPts val="0"/>
                        </a:spcAft>
                      </a:pPr>
                      <a:endParaRPr lang="en-US" sz="1300" dirty="0">
                        <a:solidFill>
                          <a:schemeClr val="tx1">
                            <a:lumMod val="50000"/>
                          </a:schemeClr>
                        </a:solidFill>
                        <a:effectLst/>
                        <a:latin typeface="+mn-lt"/>
                        <a:ea typeface="Calibri"/>
                        <a:cs typeface="Times New Roman"/>
                      </a:endParaRPr>
                    </a:p>
                  </a:txBody>
                  <a:tcPr marL="68580" marR="68580" marT="90170" marB="0" anchor="ctr">
                    <a:solidFill>
                      <a:schemeClr val="accent4">
                        <a:lumMod val="60000"/>
                        <a:lumOff val="40000"/>
                      </a:schemeClr>
                    </a:solidFill>
                  </a:tcPr>
                </a:tc>
                <a:tc>
                  <a:txBody>
                    <a:bodyPr/>
                    <a:lstStyle/>
                    <a:p>
                      <a:pPr marL="139700" marR="111125"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SL-02:</a:t>
                      </a:r>
                      <a:r>
                        <a:rPr lang="en-US" sz="1300" kern="1200" dirty="0">
                          <a:solidFill>
                            <a:schemeClr val="tx1">
                              <a:lumMod val="50000"/>
                            </a:schemeClr>
                          </a:solidFill>
                          <a:effectLst/>
                          <a:latin typeface="+mn-lt"/>
                          <a:ea typeface="+mn-ea"/>
                          <a:cs typeface="+mn-cs"/>
                        </a:rPr>
                        <a:t> Replacement of HP mercury, sodium and CFL luminaires outside the museum zone with LED </a:t>
                      </a:r>
                    </a:p>
                    <a:p>
                      <a:pPr marL="139700" marR="111125"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PW-05:</a:t>
                      </a:r>
                      <a:r>
                        <a:rPr lang="en-US" sz="1300" kern="1200" dirty="0">
                          <a:solidFill>
                            <a:schemeClr val="tx1">
                              <a:lumMod val="50000"/>
                            </a:schemeClr>
                          </a:solidFill>
                          <a:effectLst/>
                          <a:latin typeface="+mn-lt"/>
                          <a:ea typeface="+mn-ea"/>
                          <a:cs typeface="+mn-cs"/>
                        </a:rPr>
                        <a:t> Prioritizing of EE Water Resources (2 water reservoirs) </a:t>
                      </a:r>
                    </a:p>
                    <a:p>
                      <a:pPr marL="139700" marR="111125"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MW-01:</a:t>
                      </a:r>
                      <a:r>
                        <a:rPr lang="en-US" sz="1300" kern="1200" dirty="0">
                          <a:solidFill>
                            <a:schemeClr val="tx1">
                              <a:lumMod val="50000"/>
                            </a:schemeClr>
                          </a:solidFill>
                          <a:effectLst/>
                          <a:latin typeface="+mn-lt"/>
                          <a:ea typeface="+mn-ea"/>
                          <a:cs typeface="+mn-cs"/>
                        </a:rPr>
                        <a:t> Waste vehicle fleet replacement program</a:t>
                      </a:r>
                    </a:p>
                    <a:p>
                      <a:pPr marL="139700" marR="111125"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MW-02:</a:t>
                      </a:r>
                      <a:r>
                        <a:rPr lang="en-US" sz="1300" kern="1200" dirty="0">
                          <a:solidFill>
                            <a:schemeClr val="tx1">
                              <a:lumMod val="50000"/>
                            </a:schemeClr>
                          </a:solidFill>
                          <a:effectLst/>
                          <a:latin typeface="+mn-lt"/>
                          <a:ea typeface="+mn-ea"/>
                          <a:cs typeface="+mn-cs"/>
                        </a:rPr>
                        <a:t> Construction of waste transfer station and underground containers  </a:t>
                      </a:r>
                      <a:endParaRPr lang="en-US" sz="1300" dirty="0">
                        <a:solidFill>
                          <a:schemeClr val="tx1">
                            <a:lumMod val="50000"/>
                          </a:schemeClr>
                        </a:solidFill>
                        <a:effectLst/>
                        <a:latin typeface="+mn-lt"/>
                        <a:ea typeface="Calibri"/>
                        <a:cs typeface="Times New Roman"/>
                      </a:endParaRPr>
                    </a:p>
                  </a:txBody>
                  <a:tcPr marL="68580" marR="68580" marT="90170" marB="0" anchor="ctr">
                    <a:solidFill>
                      <a:schemeClr val="accent2">
                        <a:lumMod val="60000"/>
                        <a:lumOff val="40000"/>
                      </a:schemeClr>
                    </a:solidFill>
                  </a:tcPr>
                </a:tc>
                <a:tc>
                  <a:txBody>
                    <a:bodyPr/>
                    <a:lstStyle/>
                    <a:p>
                      <a:pPr marL="139700" marR="111125"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PW-02:</a:t>
                      </a:r>
                      <a:r>
                        <a:rPr lang="en-US" sz="1300" kern="1200" dirty="0">
                          <a:solidFill>
                            <a:schemeClr val="tx1">
                              <a:lumMod val="50000"/>
                            </a:schemeClr>
                          </a:solidFill>
                          <a:effectLst/>
                          <a:latin typeface="+mn-lt"/>
                          <a:ea typeface="+mn-ea"/>
                          <a:cs typeface="+mn-cs"/>
                        </a:rPr>
                        <a:t> Water meter program </a:t>
                      </a:r>
                    </a:p>
                    <a:p>
                      <a:pPr marL="139700" marR="111125"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PT- 02: </a:t>
                      </a:r>
                      <a:r>
                        <a:rPr lang="en-US" sz="1300" kern="1200" dirty="0">
                          <a:solidFill>
                            <a:schemeClr val="tx1">
                              <a:lumMod val="50000"/>
                            </a:schemeClr>
                          </a:solidFill>
                          <a:effectLst/>
                          <a:latin typeface="+mn-lt"/>
                          <a:ea typeface="+mn-ea"/>
                          <a:cs typeface="+mn-cs"/>
                        </a:rPr>
                        <a:t>No-emission shuttle-busses “Heritage trail”</a:t>
                      </a:r>
                      <a:endParaRPr lang="en-US" sz="1300" dirty="0">
                        <a:solidFill>
                          <a:schemeClr val="tx1">
                            <a:lumMod val="50000"/>
                          </a:schemeClr>
                        </a:solidFill>
                        <a:effectLst/>
                        <a:latin typeface="+mn-lt"/>
                        <a:ea typeface="Calibri"/>
                        <a:cs typeface="Times New Roman"/>
                      </a:endParaRPr>
                    </a:p>
                  </a:txBody>
                  <a:tcPr marL="68580" marR="68580" marT="90170" marB="0" anchor="ctr">
                    <a:solidFill>
                      <a:schemeClr val="accent1">
                        <a:lumMod val="60000"/>
                        <a:lumOff val="40000"/>
                      </a:schemeClr>
                    </a:solidFill>
                  </a:tcPr>
                </a:tc>
                <a:extLst>
                  <a:ext uri="{0D108BD9-81ED-4DB2-BD59-A6C34878D82A}">
                    <a16:rowId xmlns:a16="http://schemas.microsoft.com/office/drawing/2014/main" val="10002"/>
                  </a:ext>
                </a:extLst>
              </a:tr>
              <a:tr h="1070212">
                <a:tc>
                  <a:txBody>
                    <a:bodyPr/>
                    <a:lstStyle/>
                    <a:p>
                      <a:pPr algn="ctr">
                        <a:spcAft>
                          <a:spcPts val="0"/>
                        </a:spcAft>
                      </a:pPr>
                      <a:r>
                        <a:rPr lang="en-US" sz="1300" dirty="0">
                          <a:solidFill>
                            <a:schemeClr val="bg1"/>
                          </a:solidFill>
                          <a:effectLst/>
                          <a:latin typeface="+mn-lt"/>
                        </a:rPr>
                        <a:t>Above 1 Million USD</a:t>
                      </a:r>
                      <a:endParaRPr lang="en-US" sz="1300" dirty="0">
                        <a:solidFill>
                          <a:schemeClr val="bg1"/>
                        </a:solidFill>
                        <a:effectLst/>
                        <a:latin typeface="+mn-lt"/>
                        <a:ea typeface="Calibri"/>
                        <a:cs typeface="Times New Roman"/>
                      </a:endParaRPr>
                    </a:p>
                  </a:txBody>
                  <a:tcPr marL="68580" marR="68580" marT="90170" marB="0" anchor="ctr">
                    <a:solidFill>
                      <a:schemeClr val="bg1">
                        <a:lumMod val="50000"/>
                      </a:schemeClr>
                    </a:solidFill>
                  </a:tcPr>
                </a:tc>
                <a:tc>
                  <a:txBody>
                    <a:bodyPr/>
                    <a:lstStyle/>
                    <a:p>
                      <a:pPr marL="139700" marR="111125" indent="-139700">
                        <a:spcAft>
                          <a:spcPts val="0"/>
                        </a:spcAft>
                      </a:pPr>
                      <a:endParaRPr lang="en-US" sz="1300" dirty="0">
                        <a:solidFill>
                          <a:schemeClr val="tx1">
                            <a:lumMod val="50000"/>
                          </a:schemeClr>
                        </a:solidFill>
                        <a:effectLst/>
                        <a:latin typeface="+mn-lt"/>
                        <a:ea typeface="Calibri"/>
                        <a:cs typeface="Times New Roman"/>
                      </a:endParaRPr>
                    </a:p>
                  </a:txBody>
                  <a:tcPr marL="68580" marR="68580" marT="90170" marB="0" anchor="ctr">
                    <a:solidFill>
                      <a:schemeClr val="accent4">
                        <a:lumMod val="40000"/>
                        <a:lumOff val="60000"/>
                      </a:schemeClr>
                    </a:solidFill>
                  </a:tcPr>
                </a:tc>
                <a:tc>
                  <a:txBody>
                    <a:bodyPr/>
                    <a:lstStyle/>
                    <a:p>
                      <a:pPr marL="139700" marR="0"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PW-01:</a:t>
                      </a:r>
                      <a:r>
                        <a:rPr lang="en-US" sz="1300" kern="1200" dirty="0">
                          <a:solidFill>
                            <a:schemeClr val="tx1">
                              <a:lumMod val="50000"/>
                            </a:schemeClr>
                          </a:solidFill>
                          <a:effectLst/>
                          <a:latin typeface="+mn-lt"/>
                          <a:ea typeface="+mn-ea"/>
                          <a:cs typeface="+mn-cs"/>
                        </a:rPr>
                        <a:t> Retrofit of water supply network</a:t>
                      </a:r>
                      <a:endParaRPr lang="en-US" sz="1300" dirty="0">
                        <a:solidFill>
                          <a:schemeClr val="tx1">
                            <a:lumMod val="50000"/>
                          </a:schemeClr>
                        </a:solidFill>
                        <a:effectLst/>
                        <a:latin typeface="+mn-lt"/>
                        <a:ea typeface="Calibri"/>
                        <a:cs typeface="Times New Roman"/>
                      </a:endParaRPr>
                    </a:p>
                  </a:txBody>
                  <a:tcPr marL="68580" marR="68580" marT="90170" marB="0" anchor="ctr">
                    <a:solidFill>
                      <a:schemeClr val="accent1">
                        <a:lumMod val="60000"/>
                        <a:lumOff val="40000"/>
                      </a:schemeClr>
                    </a:solidFill>
                  </a:tcPr>
                </a:tc>
                <a:tc>
                  <a:txBody>
                    <a:bodyPr/>
                    <a:lstStyle/>
                    <a:p>
                      <a:pPr marL="139700" marR="0" indent="-139700" algn="l" defTabSz="914400" rtl="0" eaLnBrk="1" fontAlgn="auto" latinLnBrk="0" hangingPunct="1">
                        <a:lnSpc>
                          <a:spcPct val="100000"/>
                        </a:lnSpc>
                        <a:spcBef>
                          <a:spcPts val="0"/>
                        </a:spcBef>
                        <a:spcAft>
                          <a:spcPts val="0"/>
                        </a:spcAft>
                        <a:buClrTx/>
                        <a:buSzTx/>
                        <a:buFontTx/>
                        <a:buNone/>
                        <a:tabLst/>
                        <a:defRPr/>
                      </a:pPr>
                      <a:r>
                        <a:rPr lang="en-US" sz="1300" u="sng" dirty="0">
                          <a:solidFill>
                            <a:schemeClr val="tx1">
                              <a:lumMod val="50000"/>
                            </a:schemeClr>
                          </a:solidFill>
                          <a:effectLst/>
                          <a:latin typeface="+mn-lt"/>
                          <a:ea typeface="Times New Roman"/>
                          <a:cs typeface="Arial"/>
                        </a:rPr>
                        <a:t>PB-01:</a:t>
                      </a:r>
                      <a:r>
                        <a:rPr lang="en-US" sz="1300" dirty="0">
                          <a:solidFill>
                            <a:schemeClr val="tx1">
                              <a:lumMod val="50000"/>
                            </a:schemeClr>
                          </a:solidFill>
                          <a:effectLst/>
                          <a:latin typeface="+mn-lt"/>
                          <a:ea typeface="Times New Roman"/>
                          <a:cs typeface="Arial"/>
                        </a:rPr>
                        <a:t> Complex retrofit of 80% of schools &amp; kindergartens</a:t>
                      </a:r>
                    </a:p>
                    <a:p>
                      <a:pPr marL="139700" marR="0" indent="-139700" algn="l" defTabSz="914400" rtl="0" eaLnBrk="1" fontAlgn="auto" latinLnBrk="0" hangingPunct="1">
                        <a:lnSpc>
                          <a:spcPct val="100000"/>
                        </a:lnSpc>
                        <a:spcBef>
                          <a:spcPts val="0"/>
                        </a:spcBef>
                        <a:spcAft>
                          <a:spcPts val="0"/>
                        </a:spcAft>
                        <a:buClrTx/>
                        <a:buSzTx/>
                        <a:buFontTx/>
                        <a:buNone/>
                        <a:tabLst/>
                        <a:defRPr/>
                      </a:pPr>
                      <a:r>
                        <a:rPr lang="en-US" sz="1300" u="sng" kern="1200" dirty="0">
                          <a:solidFill>
                            <a:schemeClr val="tx1">
                              <a:lumMod val="50000"/>
                            </a:schemeClr>
                          </a:solidFill>
                          <a:effectLst/>
                          <a:latin typeface="+mn-lt"/>
                          <a:ea typeface="+mn-ea"/>
                          <a:cs typeface="+mn-cs"/>
                        </a:rPr>
                        <a:t>PB-02:</a:t>
                      </a:r>
                      <a:r>
                        <a:rPr lang="en-US" sz="1300" kern="1200" dirty="0">
                          <a:solidFill>
                            <a:schemeClr val="tx1">
                              <a:lumMod val="50000"/>
                            </a:schemeClr>
                          </a:solidFill>
                          <a:effectLst/>
                          <a:latin typeface="+mn-lt"/>
                          <a:ea typeface="+mn-ea"/>
                          <a:cs typeface="+mn-cs"/>
                        </a:rPr>
                        <a:t> Complex retrofit of historic public buildings incl. facade illumination</a:t>
                      </a:r>
                      <a:endParaRPr lang="en-US" sz="1300" dirty="0">
                        <a:solidFill>
                          <a:schemeClr val="tx1">
                            <a:lumMod val="50000"/>
                          </a:schemeClr>
                        </a:solidFill>
                        <a:effectLst/>
                        <a:latin typeface="+mn-lt"/>
                        <a:ea typeface="Calibri"/>
                        <a:cs typeface="Times New Roman"/>
                      </a:endParaRPr>
                    </a:p>
                  </a:txBody>
                  <a:tcPr marL="68580" marR="68580" marT="90170" marB="0" anchor="ctr">
                    <a:solidFill>
                      <a:schemeClr val="accent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877015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85800"/>
            <a:ext cx="8229600" cy="457200"/>
          </a:xfrm>
        </p:spPr>
        <p:txBody>
          <a:bodyPr/>
          <a:lstStyle/>
          <a:p>
            <a:r>
              <a:rPr lang="en-US" noProof="0" dirty="0"/>
              <a:t>Sectoral Savings Targets and Benefits until 2030</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22</a:t>
            </a:fld>
            <a:endParaRPr lang="en-US" dirty="0"/>
          </a:p>
        </p:txBody>
      </p:sp>
      <p:graphicFrame>
        <p:nvGraphicFramePr>
          <p:cNvPr id="7" name="Tabelle 6"/>
          <p:cNvGraphicFramePr>
            <a:graphicFrameLocks noGrp="1"/>
          </p:cNvGraphicFramePr>
          <p:nvPr>
            <p:extLst>
              <p:ext uri="{D42A27DB-BD31-4B8C-83A1-F6EECF244321}">
                <p14:modId xmlns:p14="http://schemas.microsoft.com/office/powerpoint/2010/main" val="2919971564"/>
              </p:ext>
            </p:extLst>
          </p:nvPr>
        </p:nvGraphicFramePr>
        <p:xfrm>
          <a:off x="304800" y="1447800"/>
          <a:ext cx="8458200" cy="4389120"/>
        </p:xfrm>
        <a:graphic>
          <a:graphicData uri="http://schemas.openxmlformats.org/drawingml/2006/table">
            <a:tbl>
              <a:tblPr bandRow="1">
                <a:tableStyleId>{5C22544A-7EE6-4342-B048-85BDC9FD1C3A}</a:tableStyleId>
              </a:tblPr>
              <a:tblGrid>
                <a:gridCol w="8458200">
                  <a:extLst>
                    <a:ext uri="{9D8B030D-6E8A-4147-A177-3AD203B41FA5}">
                      <a16:colId xmlns:a16="http://schemas.microsoft.com/office/drawing/2014/main" val="20000"/>
                    </a:ext>
                  </a:extLst>
                </a:gridCol>
              </a:tblGrid>
              <a:tr h="0">
                <a:tc>
                  <a:txBody>
                    <a:bodyPr/>
                    <a:lstStyle/>
                    <a:p>
                      <a:pPr eaLnBrk="0" fontAlgn="base" hangingPunct="0">
                        <a:spcBef>
                          <a:spcPts val="335"/>
                        </a:spcBef>
                        <a:spcAft>
                          <a:spcPts val="0"/>
                        </a:spcAft>
                      </a:pPr>
                      <a:r>
                        <a:rPr lang="en-US" sz="1600" b="1" kern="1200" dirty="0">
                          <a:solidFill>
                            <a:schemeClr val="tx1">
                              <a:lumMod val="50000"/>
                            </a:schemeClr>
                          </a:solidFill>
                          <a:effectLst/>
                        </a:rPr>
                        <a:t>Municipal public buildings </a:t>
                      </a:r>
                      <a:endParaRPr lang="en-US" sz="1600" b="1" dirty="0">
                        <a:solidFill>
                          <a:schemeClr val="tx1">
                            <a:lumMod val="50000"/>
                          </a:schemeClr>
                        </a:solidFill>
                        <a:effectLst/>
                        <a:latin typeface="Calibri"/>
                        <a:ea typeface="Calibri"/>
                      </a:endParaRPr>
                    </a:p>
                  </a:txBody>
                  <a:tcPr marL="68580" marR="68580" marT="0" marB="0"/>
                </a:tc>
                <a:extLst>
                  <a:ext uri="{0D108BD9-81ED-4DB2-BD59-A6C34878D82A}">
                    <a16:rowId xmlns:a16="http://schemas.microsoft.com/office/drawing/2014/main" val="10000"/>
                  </a:ext>
                </a:extLst>
              </a:tr>
              <a:tr h="0">
                <a:tc>
                  <a:txBody>
                    <a:bodyPr/>
                    <a:lstStyle/>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At</a:t>
                      </a:r>
                      <a:r>
                        <a:rPr lang="en-US" sz="1600" kern="1200" baseline="0" dirty="0">
                          <a:solidFill>
                            <a:schemeClr val="tx1">
                              <a:lumMod val="50000"/>
                            </a:schemeClr>
                          </a:solidFill>
                          <a:effectLst/>
                        </a:rPr>
                        <a:t> least</a:t>
                      </a:r>
                      <a:r>
                        <a:rPr lang="en-US" sz="1600" kern="1200" dirty="0">
                          <a:solidFill>
                            <a:schemeClr val="tx1">
                              <a:lumMod val="50000"/>
                            </a:schemeClr>
                          </a:solidFill>
                          <a:effectLst/>
                        </a:rPr>
                        <a:t> 30% energy saving of heat energy for all facilities (schools, kindergartens) </a:t>
                      </a:r>
                      <a:r>
                        <a:rPr lang="en-US" sz="1600" dirty="0">
                          <a:solidFill>
                            <a:schemeClr val="tx1">
                              <a:lumMod val="50000"/>
                            </a:schemeClr>
                          </a:solidFill>
                          <a:effectLst/>
                        </a:rPr>
                        <a:t>by</a:t>
                      </a:r>
                      <a:r>
                        <a:rPr lang="en-US" sz="1600" kern="1200" dirty="0">
                          <a:solidFill>
                            <a:schemeClr val="tx1">
                              <a:lumMod val="50000"/>
                            </a:schemeClr>
                          </a:solidFill>
                          <a:effectLst/>
                        </a:rPr>
                        <a:t> retrofit</a:t>
                      </a:r>
                      <a:r>
                        <a:rPr lang="en-US" sz="1600" dirty="0">
                          <a:solidFill>
                            <a:schemeClr val="tx1">
                              <a:lumMod val="50000"/>
                            </a:schemeClr>
                          </a:solidFill>
                          <a:effectLst/>
                        </a:rPr>
                        <a:t> </a:t>
                      </a:r>
                    </a:p>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50% energy saving for domestic lighting by retrofit to LED</a:t>
                      </a:r>
                      <a:endParaRPr lang="en-US" sz="1600" dirty="0">
                        <a:solidFill>
                          <a:schemeClr val="tx1">
                            <a:lumMod val="50000"/>
                          </a:schemeClr>
                        </a:solidFill>
                        <a:effectLst/>
                      </a:endParaRPr>
                    </a:p>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Use of renewable energy to cover 50% of hot water demand </a:t>
                      </a:r>
                      <a:endParaRPr lang="en-US" sz="1600" dirty="0">
                        <a:solidFill>
                          <a:schemeClr val="tx1">
                            <a:lumMod val="50000"/>
                          </a:schemeClr>
                        </a:solidFill>
                        <a:effectLst/>
                        <a:latin typeface="Times New Roman"/>
                        <a:ea typeface="Calibri"/>
                        <a:cs typeface="Times New Roman"/>
                      </a:endParaRPr>
                    </a:p>
                  </a:txBody>
                  <a:tcPr marL="68580" marR="68580" marT="0" marB="0"/>
                </a:tc>
                <a:extLst>
                  <a:ext uri="{0D108BD9-81ED-4DB2-BD59-A6C34878D82A}">
                    <a16:rowId xmlns:a16="http://schemas.microsoft.com/office/drawing/2014/main" val="10001"/>
                  </a:ext>
                </a:extLst>
              </a:tr>
              <a:tr h="0">
                <a:tc>
                  <a:txBody>
                    <a:bodyPr/>
                    <a:lstStyle/>
                    <a:p>
                      <a:pPr eaLnBrk="0" fontAlgn="base" hangingPunct="0">
                        <a:spcBef>
                          <a:spcPts val="335"/>
                        </a:spcBef>
                        <a:spcAft>
                          <a:spcPts val="0"/>
                        </a:spcAft>
                      </a:pPr>
                      <a:r>
                        <a:rPr lang="en-US" sz="1600" b="1" kern="1200" dirty="0">
                          <a:solidFill>
                            <a:schemeClr val="tx1">
                              <a:lumMod val="50000"/>
                            </a:schemeClr>
                          </a:solidFill>
                          <a:effectLst/>
                        </a:rPr>
                        <a:t>Street lighting</a:t>
                      </a:r>
                      <a:endParaRPr lang="en-US" sz="1600" b="1" dirty="0">
                        <a:solidFill>
                          <a:schemeClr val="tx1">
                            <a:lumMod val="50000"/>
                          </a:schemeClr>
                        </a:solidFill>
                        <a:effectLst/>
                        <a:latin typeface="Calibri"/>
                        <a:ea typeface="Calibri"/>
                      </a:endParaRPr>
                    </a:p>
                  </a:txBody>
                  <a:tcPr marL="68580" marR="68580" marT="0" marB="0"/>
                </a:tc>
                <a:extLst>
                  <a:ext uri="{0D108BD9-81ED-4DB2-BD59-A6C34878D82A}">
                    <a16:rowId xmlns:a16="http://schemas.microsoft.com/office/drawing/2014/main" val="10002"/>
                  </a:ext>
                </a:extLst>
              </a:tr>
              <a:tr h="0">
                <a:tc>
                  <a:txBody>
                    <a:bodyPr/>
                    <a:lstStyle/>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At</a:t>
                      </a:r>
                      <a:r>
                        <a:rPr lang="en-US" sz="1600" kern="1200" baseline="0" dirty="0">
                          <a:solidFill>
                            <a:schemeClr val="tx1">
                              <a:lumMod val="50000"/>
                            </a:schemeClr>
                          </a:solidFill>
                          <a:effectLst/>
                        </a:rPr>
                        <a:t> least</a:t>
                      </a:r>
                      <a:r>
                        <a:rPr lang="en-US" sz="1600" kern="1200" dirty="0">
                          <a:solidFill>
                            <a:schemeClr val="tx1">
                              <a:lumMod val="50000"/>
                            </a:schemeClr>
                          </a:solidFill>
                          <a:effectLst/>
                        </a:rPr>
                        <a:t> 60% energy savings for the complete public lighting system</a:t>
                      </a:r>
                      <a:endParaRPr lang="en-US" sz="1600" dirty="0">
                        <a:solidFill>
                          <a:schemeClr val="tx1">
                            <a:lumMod val="50000"/>
                          </a:schemeClr>
                        </a:solidFill>
                        <a:effectLst/>
                        <a:latin typeface="Times New Roman"/>
                        <a:ea typeface="Calibri"/>
                        <a:cs typeface="Times New Roman"/>
                      </a:endParaRPr>
                    </a:p>
                  </a:txBody>
                  <a:tcPr marL="68580" marR="68580" marT="0" marB="0"/>
                </a:tc>
                <a:extLst>
                  <a:ext uri="{0D108BD9-81ED-4DB2-BD59-A6C34878D82A}">
                    <a16:rowId xmlns:a16="http://schemas.microsoft.com/office/drawing/2014/main" val="10003"/>
                  </a:ext>
                </a:extLst>
              </a:tr>
              <a:tr h="0">
                <a:tc>
                  <a:txBody>
                    <a:bodyPr/>
                    <a:lstStyle/>
                    <a:p>
                      <a:pPr eaLnBrk="0" fontAlgn="base" hangingPunct="0">
                        <a:spcBef>
                          <a:spcPts val="335"/>
                        </a:spcBef>
                        <a:spcAft>
                          <a:spcPts val="0"/>
                        </a:spcAft>
                      </a:pPr>
                      <a:r>
                        <a:rPr lang="en-US" sz="1600" b="1" kern="1200" dirty="0">
                          <a:solidFill>
                            <a:schemeClr val="tx1">
                              <a:lumMod val="50000"/>
                            </a:schemeClr>
                          </a:solidFill>
                          <a:effectLst/>
                        </a:rPr>
                        <a:t>Water supply &amp; Waste water</a:t>
                      </a:r>
                      <a:endParaRPr lang="en-US" sz="1600" b="1" dirty="0">
                        <a:solidFill>
                          <a:schemeClr val="tx1">
                            <a:lumMod val="50000"/>
                          </a:schemeClr>
                        </a:solidFill>
                        <a:effectLst/>
                        <a:latin typeface="Calibri"/>
                        <a:ea typeface="Calibri"/>
                      </a:endParaRPr>
                    </a:p>
                  </a:txBody>
                  <a:tcPr marL="68580" marR="68580" marT="0" marB="0"/>
                </a:tc>
                <a:extLst>
                  <a:ext uri="{0D108BD9-81ED-4DB2-BD59-A6C34878D82A}">
                    <a16:rowId xmlns:a16="http://schemas.microsoft.com/office/drawing/2014/main" val="10004"/>
                  </a:ext>
                </a:extLst>
              </a:tr>
              <a:tr h="0">
                <a:tc>
                  <a:txBody>
                    <a:bodyPr/>
                    <a:lstStyle/>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At</a:t>
                      </a:r>
                      <a:r>
                        <a:rPr lang="en-US" sz="1600" kern="1200" baseline="0" dirty="0">
                          <a:solidFill>
                            <a:schemeClr val="tx1">
                              <a:lumMod val="50000"/>
                            </a:schemeClr>
                          </a:solidFill>
                          <a:effectLst/>
                        </a:rPr>
                        <a:t> least</a:t>
                      </a:r>
                      <a:r>
                        <a:rPr lang="en-US" sz="1600" kern="1200" dirty="0">
                          <a:solidFill>
                            <a:schemeClr val="tx1">
                              <a:lumMod val="50000"/>
                            </a:schemeClr>
                          </a:solidFill>
                          <a:effectLst/>
                        </a:rPr>
                        <a:t> 60% reduction of water losses </a:t>
                      </a:r>
                      <a:endParaRPr lang="en-US" sz="1600" dirty="0">
                        <a:solidFill>
                          <a:schemeClr val="tx1">
                            <a:lumMod val="50000"/>
                          </a:schemeClr>
                        </a:solidFill>
                        <a:effectLst/>
                      </a:endParaRPr>
                    </a:p>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30 % electricity savings at pumping stations for water supply </a:t>
                      </a:r>
                      <a:endParaRPr lang="en-US" sz="1600" dirty="0">
                        <a:solidFill>
                          <a:schemeClr val="tx1">
                            <a:lumMod val="50000"/>
                          </a:schemeClr>
                        </a:solidFill>
                        <a:effectLst/>
                      </a:endParaRPr>
                    </a:p>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At</a:t>
                      </a:r>
                      <a:r>
                        <a:rPr lang="en-US" sz="1600" kern="1200" baseline="0" dirty="0">
                          <a:solidFill>
                            <a:schemeClr val="tx1">
                              <a:lumMod val="50000"/>
                            </a:schemeClr>
                          </a:solidFill>
                          <a:effectLst/>
                        </a:rPr>
                        <a:t> least</a:t>
                      </a:r>
                      <a:r>
                        <a:rPr lang="en-US" sz="1600" kern="1200" dirty="0">
                          <a:solidFill>
                            <a:schemeClr val="tx1">
                              <a:lumMod val="50000"/>
                            </a:schemeClr>
                          </a:solidFill>
                          <a:effectLst/>
                        </a:rPr>
                        <a:t> 80% of waste water is collected and those volumes are cleaned and treated  </a:t>
                      </a:r>
                      <a:endParaRPr lang="en-US" sz="1600" dirty="0">
                        <a:solidFill>
                          <a:schemeClr val="tx1">
                            <a:lumMod val="50000"/>
                          </a:schemeClr>
                        </a:solidFill>
                        <a:effectLst/>
                        <a:latin typeface="Times New Roman"/>
                        <a:ea typeface="Calibri"/>
                        <a:cs typeface="Times New Roman"/>
                      </a:endParaRPr>
                    </a:p>
                  </a:txBody>
                  <a:tcPr marL="68580" marR="68580" marT="0" marB="0"/>
                </a:tc>
                <a:extLst>
                  <a:ext uri="{0D108BD9-81ED-4DB2-BD59-A6C34878D82A}">
                    <a16:rowId xmlns:a16="http://schemas.microsoft.com/office/drawing/2014/main" val="10005"/>
                  </a:ext>
                </a:extLst>
              </a:tr>
              <a:tr h="0">
                <a:tc>
                  <a:txBody>
                    <a:bodyPr/>
                    <a:lstStyle/>
                    <a:p>
                      <a:pPr eaLnBrk="0" fontAlgn="base" hangingPunct="0">
                        <a:spcBef>
                          <a:spcPts val="335"/>
                        </a:spcBef>
                        <a:spcAft>
                          <a:spcPts val="0"/>
                        </a:spcAft>
                      </a:pPr>
                      <a:r>
                        <a:rPr lang="en-US" sz="1600" b="1" kern="1200" dirty="0">
                          <a:solidFill>
                            <a:schemeClr val="tx1">
                              <a:lumMod val="50000"/>
                            </a:schemeClr>
                          </a:solidFill>
                          <a:effectLst/>
                        </a:rPr>
                        <a:t>Public transportation</a:t>
                      </a:r>
                      <a:endParaRPr lang="en-US" sz="1600" b="1" dirty="0">
                        <a:solidFill>
                          <a:schemeClr val="tx1">
                            <a:lumMod val="50000"/>
                          </a:schemeClr>
                        </a:solidFill>
                        <a:effectLst/>
                        <a:latin typeface="Calibri"/>
                        <a:ea typeface="Calibri"/>
                      </a:endParaRPr>
                    </a:p>
                  </a:txBody>
                  <a:tcPr marL="68580" marR="68580" marT="0" marB="0"/>
                </a:tc>
                <a:extLst>
                  <a:ext uri="{0D108BD9-81ED-4DB2-BD59-A6C34878D82A}">
                    <a16:rowId xmlns:a16="http://schemas.microsoft.com/office/drawing/2014/main" val="10006"/>
                  </a:ext>
                </a:extLst>
              </a:tr>
              <a:tr h="0">
                <a:tc>
                  <a:txBody>
                    <a:bodyPr/>
                    <a:lstStyle/>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Increase of urban mobility by improvement of service and attractiveness of public transport </a:t>
                      </a:r>
                      <a:endParaRPr lang="en-US" sz="1600" dirty="0">
                        <a:solidFill>
                          <a:schemeClr val="tx1">
                            <a:lumMod val="50000"/>
                          </a:schemeClr>
                        </a:solidFill>
                        <a:effectLst/>
                      </a:endParaRPr>
                    </a:p>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Up to 50% reduction of individual motorized transport by in the historic city center by increasing the attractiveness of public transport as alternative to individual cars</a:t>
                      </a:r>
                      <a:endParaRPr lang="en-US" sz="1600" dirty="0">
                        <a:solidFill>
                          <a:schemeClr val="tx1">
                            <a:lumMod val="50000"/>
                          </a:schemeClr>
                        </a:solidFill>
                        <a:effectLst/>
                        <a:latin typeface="Times New Roman"/>
                        <a:ea typeface="Calibri"/>
                        <a:cs typeface="Times New Roman"/>
                      </a:endParaRPr>
                    </a:p>
                  </a:txBody>
                  <a:tcPr marL="68580" marR="68580" marT="0" marB="0"/>
                </a:tc>
                <a:extLst>
                  <a:ext uri="{0D108BD9-81ED-4DB2-BD59-A6C34878D82A}">
                    <a16:rowId xmlns:a16="http://schemas.microsoft.com/office/drawing/2014/main" val="10007"/>
                  </a:ext>
                </a:extLst>
              </a:tr>
              <a:tr h="0">
                <a:tc>
                  <a:txBody>
                    <a:bodyPr/>
                    <a:lstStyle/>
                    <a:p>
                      <a:pPr eaLnBrk="0" fontAlgn="base" hangingPunct="0">
                        <a:spcBef>
                          <a:spcPts val="335"/>
                        </a:spcBef>
                        <a:spcAft>
                          <a:spcPts val="0"/>
                        </a:spcAft>
                      </a:pPr>
                      <a:r>
                        <a:rPr lang="en-US" sz="1600" b="1" kern="1200" dirty="0">
                          <a:solidFill>
                            <a:schemeClr val="tx1">
                              <a:lumMod val="50000"/>
                            </a:schemeClr>
                          </a:solidFill>
                          <a:effectLst/>
                        </a:rPr>
                        <a:t>Waste management</a:t>
                      </a:r>
                      <a:endParaRPr lang="en-US" sz="1600" b="1" dirty="0">
                        <a:solidFill>
                          <a:schemeClr val="tx1">
                            <a:lumMod val="50000"/>
                          </a:schemeClr>
                        </a:solidFill>
                        <a:effectLst/>
                        <a:latin typeface="Calibri"/>
                        <a:ea typeface="Calibri"/>
                      </a:endParaRPr>
                    </a:p>
                  </a:txBody>
                  <a:tcPr marL="68580" marR="68580" marT="0" marB="0"/>
                </a:tc>
                <a:extLst>
                  <a:ext uri="{0D108BD9-81ED-4DB2-BD59-A6C34878D82A}">
                    <a16:rowId xmlns:a16="http://schemas.microsoft.com/office/drawing/2014/main" val="10008"/>
                  </a:ext>
                </a:extLst>
              </a:tr>
              <a:tr h="0">
                <a:tc>
                  <a:txBody>
                    <a:bodyPr/>
                    <a:lstStyle/>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100% reduction of illegal dumped waste volume by increase of the waste collection rate</a:t>
                      </a:r>
                      <a:endParaRPr lang="en-US" sz="1600" dirty="0">
                        <a:solidFill>
                          <a:schemeClr val="tx1">
                            <a:lumMod val="50000"/>
                          </a:schemeClr>
                        </a:solidFill>
                        <a:effectLst/>
                      </a:endParaRPr>
                    </a:p>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Minimum of 50% of the waste volume is sorted and prepared for recycling or composting</a:t>
                      </a:r>
                      <a:endParaRPr lang="en-US" sz="1600" dirty="0">
                        <a:solidFill>
                          <a:schemeClr val="tx1">
                            <a:lumMod val="50000"/>
                          </a:schemeClr>
                        </a:solidFill>
                        <a:effectLst/>
                      </a:endParaRPr>
                    </a:p>
                    <a:p>
                      <a:pPr marL="342900" lvl="0" indent="-342900" eaLnBrk="0" fontAlgn="base" hangingPunct="0">
                        <a:spcAft>
                          <a:spcPts val="0"/>
                        </a:spcAft>
                        <a:buFont typeface="Wingdings"/>
                        <a:buChar char=""/>
                        <a:tabLst>
                          <a:tab pos="457200" algn="l"/>
                        </a:tabLst>
                      </a:pPr>
                      <a:r>
                        <a:rPr lang="en-US" sz="1600" kern="1200" dirty="0">
                          <a:solidFill>
                            <a:schemeClr val="tx1">
                              <a:lumMod val="50000"/>
                            </a:schemeClr>
                          </a:solidFill>
                          <a:effectLst/>
                        </a:rPr>
                        <a:t>Reduction of 25% the fuel consumption for waste collection vehicles</a:t>
                      </a:r>
                      <a:endParaRPr lang="en-US" sz="1600" dirty="0">
                        <a:solidFill>
                          <a:schemeClr val="tx1">
                            <a:lumMod val="50000"/>
                          </a:schemeClr>
                        </a:solidFill>
                        <a:effectLst/>
                        <a:latin typeface="Times New Roman"/>
                        <a:ea typeface="Calibri"/>
                        <a:cs typeface="Times New Roman"/>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982615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1000"/>
            <a:ext cx="8229600" cy="457200"/>
          </a:xfrm>
        </p:spPr>
        <p:txBody>
          <a:bodyPr/>
          <a:lstStyle/>
          <a:p>
            <a:r>
              <a:rPr lang="en-US" noProof="0" dirty="0"/>
              <a:t>Ongoing Local Investment Programs</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23</a:t>
            </a:fld>
            <a:endParaRPr lang="en-US" dirty="0"/>
          </a:p>
        </p:txBody>
      </p:sp>
      <p:graphicFrame>
        <p:nvGraphicFramePr>
          <p:cNvPr id="8" name="Tabelle 7"/>
          <p:cNvGraphicFramePr>
            <a:graphicFrameLocks noGrp="1"/>
          </p:cNvGraphicFramePr>
          <p:nvPr>
            <p:extLst>
              <p:ext uri="{D42A27DB-BD31-4B8C-83A1-F6EECF244321}">
                <p14:modId xmlns:p14="http://schemas.microsoft.com/office/powerpoint/2010/main" val="1700391002"/>
              </p:ext>
            </p:extLst>
          </p:nvPr>
        </p:nvGraphicFramePr>
        <p:xfrm>
          <a:off x="449943" y="1031240"/>
          <a:ext cx="8229604" cy="4927600"/>
        </p:xfrm>
        <a:graphic>
          <a:graphicData uri="http://schemas.openxmlformats.org/drawingml/2006/table">
            <a:tbl>
              <a:tblPr firstRow="1" bandRow="1">
                <a:tableStyleId>{5C22544A-7EE6-4342-B048-85BDC9FD1C3A}</a:tableStyleId>
              </a:tblPr>
              <a:tblGrid>
                <a:gridCol w="1150257">
                  <a:extLst>
                    <a:ext uri="{9D8B030D-6E8A-4147-A177-3AD203B41FA5}">
                      <a16:colId xmlns:a16="http://schemas.microsoft.com/office/drawing/2014/main" val="20000"/>
                    </a:ext>
                  </a:extLst>
                </a:gridCol>
                <a:gridCol w="2667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2888347">
                  <a:extLst>
                    <a:ext uri="{9D8B030D-6E8A-4147-A177-3AD203B41FA5}">
                      <a16:colId xmlns:a16="http://schemas.microsoft.com/office/drawing/2014/main" val="20003"/>
                    </a:ext>
                  </a:extLst>
                </a:gridCol>
              </a:tblGrid>
              <a:tr h="233680">
                <a:tc>
                  <a:txBody>
                    <a:bodyPr/>
                    <a:lstStyle/>
                    <a:p>
                      <a:r>
                        <a:rPr lang="en-US" sz="1600" dirty="0"/>
                        <a:t>Sector</a:t>
                      </a:r>
                      <a:endParaRPr lang="en-US" sz="1600" dirty="0">
                        <a:solidFill>
                          <a:schemeClr val="accent3">
                            <a:lumMod val="75000"/>
                          </a:schemeClr>
                        </a:solidFill>
                      </a:endParaRPr>
                    </a:p>
                  </a:txBody>
                  <a:tcPr/>
                </a:tc>
                <a:tc>
                  <a:txBody>
                    <a:bodyPr/>
                    <a:lstStyle/>
                    <a:p>
                      <a:r>
                        <a:rPr lang="en-US" sz="1600" dirty="0"/>
                        <a:t>Project</a:t>
                      </a:r>
                      <a:endParaRPr lang="en-US" sz="1600" dirty="0">
                        <a:solidFill>
                          <a:schemeClr val="accent3">
                            <a:lumMod val="75000"/>
                          </a:schemeClr>
                        </a:solidFill>
                      </a:endParaRPr>
                    </a:p>
                  </a:txBody>
                  <a:tcPr/>
                </a:tc>
                <a:tc>
                  <a:txBody>
                    <a:bodyPr/>
                    <a:lstStyle/>
                    <a:p>
                      <a:r>
                        <a:rPr lang="en-US" sz="1600" dirty="0"/>
                        <a:t>Donor/ Financier</a:t>
                      </a:r>
                      <a:endParaRPr lang="en-US" sz="1600" dirty="0">
                        <a:solidFill>
                          <a:schemeClr val="accent3">
                            <a:lumMod val="75000"/>
                          </a:schemeClr>
                        </a:solidFill>
                      </a:endParaRPr>
                    </a:p>
                  </a:txBody>
                  <a:tcPr/>
                </a:tc>
                <a:tc>
                  <a:txBody>
                    <a:bodyPr/>
                    <a:lstStyle/>
                    <a:p>
                      <a:r>
                        <a:rPr lang="en-US" sz="1600" dirty="0"/>
                        <a:t>Current stage</a:t>
                      </a:r>
                      <a:endParaRPr lang="en-US" sz="1600" dirty="0">
                        <a:solidFill>
                          <a:schemeClr val="accent3">
                            <a:lumMod val="75000"/>
                          </a:schemeClr>
                        </a:solidFill>
                      </a:endParaRPr>
                    </a:p>
                  </a:txBody>
                  <a:tcPr/>
                </a:tc>
                <a:extLst>
                  <a:ext uri="{0D108BD9-81ED-4DB2-BD59-A6C34878D82A}">
                    <a16:rowId xmlns:a16="http://schemas.microsoft.com/office/drawing/2014/main" val="10000"/>
                  </a:ext>
                </a:extLst>
              </a:tr>
              <a:tr h="370840">
                <a:tc rowSpan="3">
                  <a:txBody>
                    <a:bodyPr/>
                    <a:lstStyle/>
                    <a:p>
                      <a:r>
                        <a:rPr lang="en-US" sz="1400" b="1" dirty="0">
                          <a:solidFill>
                            <a:schemeClr val="tx1">
                              <a:lumMod val="50000"/>
                            </a:schemeClr>
                          </a:solidFill>
                        </a:rPr>
                        <a:t>Water supply</a:t>
                      </a:r>
                    </a:p>
                  </a:txBody>
                  <a:tcPr>
                    <a:solidFill>
                      <a:schemeClr val="accent3">
                        <a:lumMod val="20000"/>
                        <a:lumOff val="80000"/>
                      </a:schemeClr>
                    </a:solidFill>
                  </a:tcPr>
                </a:tc>
                <a:tc>
                  <a:txBody>
                    <a:bodyPr/>
                    <a:lstStyle/>
                    <a:p>
                      <a:r>
                        <a:rPr lang="en-US" sz="1400" dirty="0">
                          <a:solidFill>
                            <a:schemeClr val="tx1">
                              <a:lumMod val="50000"/>
                            </a:schemeClr>
                          </a:solidFill>
                        </a:rPr>
                        <a:t>Prioritizing efficient water resources,</a:t>
                      </a:r>
                      <a:r>
                        <a:rPr lang="en-US" sz="1400" baseline="0" dirty="0">
                          <a:solidFill>
                            <a:schemeClr val="tx1">
                              <a:lumMod val="50000"/>
                            </a:schemeClr>
                          </a:solidFill>
                        </a:rPr>
                        <a:t> </a:t>
                      </a:r>
                      <a:r>
                        <a:rPr lang="en-US" sz="1400" dirty="0">
                          <a:solidFill>
                            <a:schemeClr val="tx1">
                              <a:lumMod val="50000"/>
                            </a:schemeClr>
                          </a:solidFill>
                        </a:rPr>
                        <a:t>2 reservoirs </a:t>
                      </a:r>
                    </a:p>
                  </a:txBody>
                  <a:tcPr/>
                </a:tc>
                <a:tc>
                  <a:txBody>
                    <a:bodyPr/>
                    <a:lstStyle/>
                    <a:p>
                      <a:r>
                        <a:rPr lang="en-US" sz="1400" dirty="0" err="1">
                          <a:solidFill>
                            <a:schemeClr val="tx1">
                              <a:lumMod val="50000"/>
                            </a:schemeClr>
                          </a:solidFill>
                        </a:rPr>
                        <a:t>KfW</a:t>
                      </a:r>
                      <a:endParaRPr lang="en-US" sz="1400" dirty="0">
                        <a:solidFill>
                          <a:schemeClr val="tx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Phase I:completion in 12/2016</a:t>
                      </a:r>
                    </a:p>
                  </a:txBody>
                  <a:tcPr/>
                </a:tc>
                <a:extLst>
                  <a:ext uri="{0D108BD9-81ED-4DB2-BD59-A6C34878D82A}">
                    <a16:rowId xmlns:a16="http://schemas.microsoft.com/office/drawing/2014/main" val="10001"/>
                  </a:ext>
                </a:extLst>
              </a:tr>
              <a:tr h="172720">
                <a:tc vMerge="1">
                  <a:txBody>
                    <a:bodyPr/>
                    <a:lstStyle/>
                    <a:p>
                      <a:endParaRPr lang="en-US" sz="1400" b="1" dirty="0">
                        <a:solidFill>
                          <a:schemeClr val="tx1">
                            <a:lumMod val="50000"/>
                          </a:schemeClr>
                        </a:solidFill>
                      </a:endParaRPr>
                    </a:p>
                  </a:txBody>
                  <a:tcPr/>
                </a:tc>
                <a:tc>
                  <a:txBody>
                    <a:bodyPr/>
                    <a:lstStyle/>
                    <a:p>
                      <a:r>
                        <a:rPr lang="en-US" sz="1400" kern="1200" dirty="0">
                          <a:solidFill>
                            <a:schemeClr val="tx1">
                              <a:lumMod val="50000"/>
                            </a:schemeClr>
                          </a:solidFill>
                          <a:effectLst/>
                        </a:rPr>
                        <a:t>Retrofit of water supply network (75-100%)</a:t>
                      </a:r>
                      <a:endParaRPr lang="en-US" sz="1400" dirty="0">
                        <a:solidFill>
                          <a:schemeClr val="tx1">
                            <a:lumMod val="50000"/>
                          </a:schemeClr>
                        </a:solidFill>
                      </a:endParaRPr>
                    </a:p>
                  </a:txBody>
                  <a:tcPr/>
                </a:tc>
                <a:tc>
                  <a:txBody>
                    <a:bodyPr/>
                    <a:lstStyle/>
                    <a:p>
                      <a:r>
                        <a:rPr lang="en-US" sz="1400" dirty="0" err="1">
                          <a:solidFill>
                            <a:schemeClr val="tx1">
                              <a:lumMod val="50000"/>
                            </a:schemeClr>
                          </a:solidFill>
                        </a:rPr>
                        <a:t>KfW</a:t>
                      </a:r>
                      <a:endParaRPr lang="en-US" sz="1400" dirty="0">
                        <a:solidFill>
                          <a:schemeClr val="tx1">
                            <a:lumMod val="50000"/>
                          </a:schemeClr>
                        </a:solidFill>
                      </a:endParaRPr>
                    </a:p>
                  </a:txBody>
                  <a:tcPr/>
                </a:tc>
                <a:tc>
                  <a:txBody>
                    <a:bodyPr/>
                    <a:lstStyle/>
                    <a:p>
                      <a:r>
                        <a:rPr lang="en-US" sz="1400" dirty="0">
                          <a:solidFill>
                            <a:schemeClr val="tx1">
                              <a:lumMod val="50000"/>
                            </a:schemeClr>
                          </a:solidFill>
                        </a:rPr>
                        <a:t>Phase I: completion in I/2017</a:t>
                      </a:r>
                    </a:p>
                    <a:p>
                      <a:r>
                        <a:rPr lang="en-US" sz="1400" dirty="0">
                          <a:solidFill>
                            <a:schemeClr val="tx1">
                              <a:lumMod val="50000"/>
                            </a:schemeClr>
                          </a:solidFill>
                        </a:rPr>
                        <a:t>Phase II:  2017 / 2018</a:t>
                      </a:r>
                    </a:p>
                  </a:txBody>
                  <a:tcPr/>
                </a:tc>
                <a:extLst>
                  <a:ext uri="{0D108BD9-81ED-4DB2-BD59-A6C34878D82A}">
                    <a16:rowId xmlns:a16="http://schemas.microsoft.com/office/drawing/2014/main" val="10002"/>
                  </a:ext>
                </a:extLst>
              </a:tr>
              <a:tr h="172720">
                <a:tc vMerge="1">
                  <a:txBody>
                    <a:bodyPr/>
                    <a:lstStyle/>
                    <a:p>
                      <a:endParaRPr lang="en-US" sz="1400" b="1" dirty="0">
                        <a:solidFill>
                          <a:schemeClr val="tx1">
                            <a:lumMod val="50000"/>
                          </a:schemeClr>
                        </a:solidFill>
                      </a:endParaRPr>
                    </a:p>
                  </a:txBody>
                  <a:tcPr/>
                </a:tc>
                <a:tc>
                  <a:txBody>
                    <a:bodyPr/>
                    <a:lstStyle/>
                    <a:p>
                      <a:r>
                        <a:rPr lang="en-US" sz="1400" dirty="0">
                          <a:solidFill>
                            <a:schemeClr val="tx1">
                              <a:lumMod val="50000"/>
                            </a:schemeClr>
                          </a:solidFill>
                        </a:rPr>
                        <a:t>Water</a:t>
                      </a:r>
                      <a:r>
                        <a:rPr lang="en-US" sz="1400" baseline="0" dirty="0">
                          <a:solidFill>
                            <a:schemeClr val="tx1">
                              <a:lumMod val="50000"/>
                            </a:schemeClr>
                          </a:solidFill>
                        </a:rPr>
                        <a:t> metering</a:t>
                      </a:r>
                      <a:endParaRPr lang="en-US" sz="1400" dirty="0">
                        <a:solidFill>
                          <a:schemeClr val="tx1">
                            <a:lumMod val="50000"/>
                          </a:schemeClr>
                        </a:solidFill>
                      </a:endParaRPr>
                    </a:p>
                  </a:txBody>
                  <a:tcPr/>
                </a:tc>
                <a:tc>
                  <a:txBody>
                    <a:bodyPr/>
                    <a:lstStyle/>
                    <a:p>
                      <a:r>
                        <a:rPr lang="en-US" sz="1400" dirty="0" err="1">
                          <a:solidFill>
                            <a:schemeClr val="tx1">
                              <a:lumMod val="50000"/>
                            </a:schemeClr>
                          </a:solidFill>
                        </a:rPr>
                        <a:t>KfW</a:t>
                      </a:r>
                      <a:endParaRPr lang="en-US" sz="1400" dirty="0">
                        <a:solidFill>
                          <a:schemeClr val="tx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effectLst/>
                        </a:rPr>
                        <a:t>Phase II: currently under design</a:t>
                      </a:r>
                      <a:endParaRPr lang="en-US" sz="1400" dirty="0">
                        <a:solidFill>
                          <a:schemeClr val="tx1">
                            <a:lumMod val="50000"/>
                          </a:schemeClr>
                        </a:solidFill>
                      </a:endParaRPr>
                    </a:p>
                  </a:txBody>
                  <a:tcPr/>
                </a:tc>
                <a:extLst>
                  <a:ext uri="{0D108BD9-81ED-4DB2-BD59-A6C34878D82A}">
                    <a16:rowId xmlns:a16="http://schemas.microsoft.com/office/drawing/2014/main" val="10003"/>
                  </a:ext>
                </a:extLst>
              </a:tr>
              <a:tr h="325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tx1">
                              <a:lumMod val="50000"/>
                            </a:schemeClr>
                          </a:solidFill>
                        </a:rPr>
                        <a:t>Waste water</a:t>
                      </a: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lumMod val="50000"/>
                            </a:schemeClr>
                          </a:solidFill>
                          <a:effectLst/>
                        </a:rPr>
                        <a:t>WW </a:t>
                      </a:r>
                      <a:r>
                        <a:rPr lang="en-US" sz="1400" dirty="0">
                          <a:solidFill>
                            <a:schemeClr val="tx1">
                              <a:lumMod val="50000"/>
                            </a:schemeClr>
                          </a:solidFill>
                          <a:effectLst/>
                        </a:rPr>
                        <a:t>collectors and sever network</a:t>
                      </a:r>
                      <a:endParaRPr lang="en-US" sz="1400" dirty="0">
                        <a:solidFill>
                          <a:schemeClr val="tx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a:solidFill>
                            <a:schemeClr val="tx1">
                              <a:lumMod val="50000"/>
                            </a:schemeClr>
                          </a:solidFill>
                        </a:rPr>
                        <a:t>KfW</a:t>
                      </a:r>
                      <a:endParaRPr lang="en-US" sz="1400" dirty="0">
                        <a:solidFill>
                          <a:schemeClr val="tx1">
                            <a:lumMod val="50000"/>
                          </a:schemeClr>
                        </a:solidFill>
                      </a:endParaRPr>
                    </a:p>
                  </a:txBody>
                  <a:tcPr/>
                </a:tc>
                <a:tc>
                  <a:txBody>
                    <a:bodyPr/>
                    <a:lstStyle/>
                    <a:p>
                      <a:r>
                        <a:rPr lang="en-US" sz="1400" dirty="0">
                          <a:solidFill>
                            <a:schemeClr val="tx1">
                              <a:lumMod val="50000"/>
                            </a:schemeClr>
                          </a:solidFill>
                          <a:effectLst/>
                        </a:rPr>
                        <a:t>Phase II: currently under design</a:t>
                      </a:r>
                      <a:endParaRPr lang="en-US" sz="1400" dirty="0">
                        <a:solidFill>
                          <a:schemeClr val="tx1">
                            <a:lumMod val="50000"/>
                          </a:schemeClr>
                        </a:solidFill>
                      </a:endParaRPr>
                    </a:p>
                  </a:txBody>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tx1">
                              <a:lumMod val="50000"/>
                            </a:schemeClr>
                          </a:solidFill>
                        </a:rPr>
                        <a:t>Waste</a:t>
                      </a:r>
                    </a:p>
                  </a:txBody>
                  <a:tcPr>
                    <a:solidFill>
                      <a:schemeClr val="accent3">
                        <a:lumMod val="20000"/>
                        <a:lumOff val="80000"/>
                      </a:schemeClr>
                    </a:solidFill>
                  </a:tcPr>
                </a:tc>
                <a:tc>
                  <a:txBody>
                    <a:bodyPr/>
                    <a:lstStyle/>
                    <a:p>
                      <a:r>
                        <a:rPr lang="en-US" sz="1400" dirty="0">
                          <a:solidFill>
                            <a:schemeClr val="tx1">
                              <a:lumMod val="50000"/>
                            </a:schemeClr>
                          </a:solidFill>
                          <a:effectLst/>
                        </a:rPr>
                        <a:t>Landfill site</a:t>
                      </a:r>
                      <a:endParaRPr lang="en-US" sz="1400" dirty="0">
                        <a:solidFill>
                          <a:schemeClr val="tx1">
                            <a:lumMod val="50000"/>
                          </a:schemeClr>
                        </a:solidFill>
                      </a:endParaRPr>
                    </a:p>
                  </a:txBody>
                  <a:tcPr/>
                </a:tc>
                <a:tc>
                  <a:txBody>
                    <a:bodyPr/>
                    <a:lstStyle/>
                    <a:p>
                      <a:r>
                        <a:rPr lang="en-US" sz="1400" dirty="0">
                          <a:solidFill>
                            <a:schemeClr val="tx1">
                              <a:lumMod val="50000"/>
                            </a:schemeClr>
                          </a:solidFill>
                          <a:effectLst/>
                        </a:rPr>
                        <a:t>Min. Urban Dev</a:t>
                      </a:r>
                      <a:endParaRPr lang="en-US" sz="1400" dirty="0">
                        <a:solidFill>
                          <a:schemeClr val="tx1">
                            <a:lumMod val="50000"/>
                          </a:schemeClr>
                        </a:solidFill>
                      </a:endParaRPr>
                    </a:p>
                  </a:txBody>
                  <a:tcPr/>
                </a:tc>
                <a:tc>
                  <a:txBody>
                    <a:bodyPr/>
                    <a:lstStyle/>
                    <a:p>
                      <a:r>
                        <a:rPr lang="en-US" sz="1400" dirty="0">
                          <a:solidFill>
                            <a:schemeClr val="tx1">
                              <a:lumMod val="50000"/>
                            </a:schemeClr>
                          </a:solidFill>
                        </a:rPr>
                        <a:t>Feasibility study, tendering in 2017</a:t>
                      </a:r>
                    </a:p>
                  </a:txBody>
                  <a:tcPr/>
                </a:tc>
                <a:extLst>
                  <a:ext uri="{0D108BD9-81ED-4DB2-BD59-A6C34878D82A}">
                    <a16:rowId xmlns:a16="http://schemas.microsoft.com/office/drawing/2014/main" val="10005"/>
                  </a:ext>
                </a:extLst>
              </a:tr>
              <a:tr h="411480">
                <a:tc rowSpan="2">
                  <a:txBody>
                    <a:bodyPr/>
                    <a:lstStyle/>
                    <a:p>
                      <a:r>
                        <a:rPr lang="en-US" sz="1400" b="1" dirty="0">
                          <a:solidFill>
                            <a:schemeClr val="tx1">
                              <a:lumMod val="50000"/>
                            </a:schemeClr>
                          </a:solidFill>
                        </a:rPr>
                        <a:t>Buildings </a:t>
                      </a: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Retrofit of historic building facades in bazar street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AADF</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Design stage</a:t>
                      </a:r>
                    </a:p>
                  </a:txBody>
                  <a:tcPr/>
                </a:tc>
                <a:extLst>
                  <a:ext uri="{0D108BD9-81ED-4DB2-BD59-A6C34878D82A}">
                    <a16:rowId xmlns:a16="http://schemas.microsoft.com/office/drawing/2014/main" val="10006"/>
                  </a:ext>
                </a:extLst>
              </a:tr>
              <a:tr h="304800">
                <a:tc vMerge="1">
                  <a:txBody>
                    <a:bodyPr/>
                    <a:lstStyle/>
                    <a:p>
                      <a:endParaRPr lang="en-US" sz="1400" dirty="0">
                        <a:solidFill>
                          <a:schemeClr val="tx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Retrofit of City hall building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EU IPA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Under implementation </a:t>
                      </a:r>
                    </a:p>
                  </a:txBody>
                  <a:tcPr/>
                </a:tc>
                <a:extLst>
                  <a:ext uri="{0D108BD9-81ED-4DB2-BD59-A6C34878D82A}">
                    <a16:rowId xmlns:a16="http://schemas.microsoft.com/office/drawing/2014/main" val="10007"/>
                  </a:ext>
                </a:extLst>
              </a:tr>
              <a:tr h="254000">
                <a:tc rowSpan="2">
                  <a:txBody>
                    <a:bodyPr/>
                    <a:lstStyle/>
                    <a:p>
                      <a:r>
                        <a:rPr lang="en-US" sz="1400" b="1" dirty="0">
                          <a:solidFill>
                            <a:schemeClr val="tx1">
                              <a:lumMod val="50000"/>
                            </a:schemeClr>
                          </a:solidFill>
                        </a:rPr>
                        <a:t>Street lighting</a:t>
                      </a:r>
                    </a:p>
                  </a:txBody>
                  <a:tcPr>
                    <a:solidFill>
                      <a:schemeClr val="accent3">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Illumination of historic bazar area by LED</a:t>
                      </a:r>
                    </a:p>
                  </a:txBody>
                  <a:tcPr/>
                </a:tc>
                <a:tc>
                  <a:txBody>
                    <a:bodyPr/>
                    <a:lstStyle/>
                    <a:p>
                      <a:r>
                        <a:rPr lang="en-US" sz="1400" dirty="0">
                          <a:solidFill>
                            <a:schemeClr val="tx1">
                              <a:lumMod val="50000"/>
                            </a:schemeClr>
                          </a:solidFill>
                        </a:rPr>
                        <a:t>AADF</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Feasibility</a:t>
                      </a:r>
                      <a:r>
                        <a:rPr lang="en-US" sz="1400" baseline="0" dirty="0">
                          <a:solidFill>
                            <a:schemeClr val="tx1">
                              <a:lumMod val="50000"/>
                            </a:schemeClr>
                          </a:solidFill>
                        </a:rPr>
                        <a:t> study , 2016</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solidFill>
                            <a:schemeClr val="tx1">
                              <a:lumMod val="50000"/>
                            </a:schemeClr>
                          </a:solidFill>
                        </a:rPr>
                        <a:t>Currently preparation for tendering</a:t>
                      </a:r>
                      <a:endParaRPr lang="en-US" sz="1400" dirty="0">
                        <a:solidFill>
                          <a:schemeClr val="tx1">
                            <a:lumMod val="50000"/>
                          </a:schemeClr>
                        </a:solidFill>
                      </a:endParaRPr>
                    </a:p>
                  </a:txBody>
                  <a:tcPr/>
                </a:tc>
                <a:extLst>
                  <a:ext uri="{0D108BD9-81ED-4DB2-BD59-A6C34878D82A}">
                    <a16:rowId xmlns:a16="http://schemas.microsoft.com/office/drawing/2014/main" val="10008"/>
                  </a:ext>
                </a:extLst>
              </a:tr>
              <a:tr h="254000">
                <a:tc vMerge="1">
                  <a:txBody>
                    <a:bodyPr/>
                    <a:lstStyle/>
                    <a:p>
                      <a:endParaRPr lang="en-US" sz="1400" b="1" dirty="0">
                        <a:solidFill>
                          <a:schemeClr val="tx1">
                            <a:lumMod val="50000"/>
                          </a:schemeClr>
                        </a:solidFill>
                      </a:endParaRPr>
                    </a:p>
                  </a:txBody>
                  <a:tcPr/>
                </a:tc>
                <a:tc>
                  <a:txBody>
                    <a:bodyPr/>
                    <a:lstStyle/>
                    <a:p>
                      <a:r>
                        <a:rPr lang="en-US" sz="1400" dirty="0">
                          <a:solidFill>
                            <a:schemeClr val="tx1">
                              <a:lumMod val="50000"/>
                            </a:schemeClr>
                          </a:solidFill>
                        </a:rPr>
                        <a:t>Illumination of historic bazar area by LED</a:t>
                      </a:r>
                    </a:p>
                  </a:txBody>
                  <a:tcPr/>
                </a:tc>
                <a:tc>
                  <a:txBody>
                    <a:bodyPr/>
                    <a:lstStyle/>
                    <a:p>
                      <a:r>
                        <a:rPr lang="en-US" sz="1400" dirty="0" err="1">
                          <a:solidFill>
                            <a:schemeClr val="tx1">
                              <a:lumMod val="50000"/>
                            </a:schemeClr>
                          </a:solidFill>
                        </a:rPr>
                        <a:t>GiZ</a:t>
                      </a:r>
                      <a:endParaRPr lang="en-US" sz="1400" dirty="0">
                        <a:solidFill>
                          <a:schemeClr val="tx1">
                            <a:lumMod val="50000"/>
                          </a:schemeClr>
                        </a:solidFill>
                      </a:endParaRPr>
                    </a:p>
                  </a:txBody>
                  <a:tcPr/>
                </a:tc>
                <a:tc>
                  <a:txBody>
                    <a:bodyPr/>
                    <a:lstStyle/>
                    <a:p>
                      <a:r>
                        <a:rPr lang="en-US" sz="1400" dirty="0">
                          <a:solidFill>
                            <a:schemeClr val="tx1">
                              <a:lumMod val="50000"/>
                            </a:schemeClr>
                          </a:solidFill>
                        </a:rPr>
                        <a:t>Feasibility</a:t>
                      </a:r>
                      <a:r>
                        <a:rPr lang="en-US" sz="1400" baseline="0" dirty="0">
                          <a:solidFill>
                            <a:schemeClr val="tx1">
                              <a:lumMod val="50000"/>
                            </a:schemeClr>
                          </a:solidFill>
                        </a:rPr>
                        <a:t> study , 2015</a:t>
                      </a:r>
                      <a:endParaRPr lang="en-US" sz="1400" dirty="0">
                        <a:solidFill>
                          <a:schemeClr val="tx1">
                            <a:lumMod val="50000"/>
                          </a:schemeClr>
                        </a:solidFill>
                      </a:endParaRPr>
                    </a:p>
                  </a:txBody>
                  <a:tcPr/>
                </a:tc>
                <a:extLst>
                  <a:ext uri="{0D108BD9-81ED-4DB2-BD59-A6C34878D82A}">
                    <a16:rowId xmlns:a16="http://schemas.microsoft.com/office/drawing/2014/main" val="10009"/>
                  </a:ext>
                </a:extLst>
              </a:tr>
              <a:tr h="289559">
                <a:tc>
                  <a:txBody>
                    <a:bodyPr/>
                    <a:lstStyle/>
                    <a:p>
                      <a:r>
                        <a:rPr lang="en-US" sz="1400" b="1" dirty="0">
                          <a:solidFill>
                            <a:schemeClr val="tx1">
                              <a:lumMod val="50000"/>
                            </a:schemeClr>
                          </a:solidFill>
                          <a:effectLst/>
                        </a:rPr>
                        <a:t>Traffic </a:t>
                      </a:r>
                      <a:endParaRPr lang="en-US" sz="1400" b="1" dirty="0">
                        <a:solidFill>
                          <a:schemeClr val="tx1">
                            <a:lumMod val="50000"/>
                          </a:schemeClr>
                        </a:solidFill>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solidFill>
                            <a:schemeClr val="tx1">
                              <a:lumMod val="50000"/>
                            </a:schemeClr>
                          </a:solidFill>
                          <a:effectLst/>
                        </a:rPr>
                        <a:t>Parking and city road reconstruction - bazar street </a:t>
                      </a:r>
                      <a:endParaRPr lang="en-US" sz="1400" dirty="0">
                        <a:solidFill>
                          <a:schemeClr val="tx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50000"/>
                            </a:schemeClr>
                          </a:solidFill>
                        </a:rPr>
                        <a:t>AADF</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solidFill>
                            <a:schemeClr val="tx1">
                              <a:lumMod val="50000"/>
                            </a:schemeClr>
                          </a:solidFill>
                          <a:effectLst/>
                        </a:rPr>
                        <a:t>Concept stage</a:t>
                      </a:r>
                      <a:endParaRPr lang="en-US" sz="1400" dirty="0">
                        <a:solidFill>
                          <a:schemeClr val="tx1">
                            <a:lumMod val="50000"/>
                          </a:schemeClr>
                        </a:solidFill>
                      </a:endParaRP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8783096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6819" y="381000"/>
            <a:ext cx="8229600" cy="457200"/>
          </a:xfrm>
        </p:spPr>
        <p:txBody>
          <a:bodyPr/>
          <a:lstStyle/>
          <a:p>
            <a:r>
              <a:rPr lang="en-US" noProof="0" dirty="0"/>
              <a:t>Financial Analysis </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24</a:t>
            </a:fld>
            <a:endParaRPr lang="en-US" dirty="0"/>
          </a:p>
        </p:txBody>
      </p:sp>
      <p:sp>
        <p:nvSpPr>
          <p:cNvPr id="8" name="Rechteck 7"/>
          <p:cNvSpPr/>
          <p:nvPr/>
        </p:nvSpPr>
        <p:spPr>
          <a:xfrm>
            <a:off x="453406" y="969012"/>
            <a:ext cx="7471393" cy="369332"/>
          </a:xfrm>
          <a:prstGeom prst="rect">
            <a:avLst/>
          </a:prstGeom>
        </p:spPr>
        <p:txBody>
          <a:bodyPr wrap="square">
            <a:spAutoFit/>
          </a:bodyPr>
          <a:lstStyle/>
          <a:p>
            <a:r>
              <a:rPr lang="de-DE" b="1" dirty="0">
                <a:ea typeface="Calibri"/>
              </a:rPr>
              <a:t>Investment costs (orange) compared to 25 years cost savings (yellow)</a:t>
            </a:r>
            <a:endParaRPr lang="en-US" sz="2800" b="1" dirty="0"/>
          </a:p>
        </p:txBody>
      </p:sp>
      <p:graphicFrame>
        <p:nvGraphicFramePr>
          <p:cNvPr id="11" name="Diagramm 10"/>
          <p:cNvGraphicFramePr>
            <a:graphicFrameLocks/>
          </p:cNvGraphicFramePr>
          <p:nvPr>
            <p:extLst>
              <p:ext uri="{D42A27DB-BD31-4B8C-83A1-F6EECF244321}">
                <p14:modId xmlns:p14="http://schemas.microsoft.com/office/powerpoint/2010/main" val="303716043"/>
              </p:ext>
            </p:extLst>
          </p:nvPr>
        </p:nvGraphicFramePr>
        <p:xfrm>
          <a:off x="533400" y="1451882"/>
          <a:ext cx="8305800" cy="26629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Diagramm 11"/>
          <p:cNvGraphicFramePr>
            <a:graphicFrameLocks/>
          </p:cNvGraphicFramePr>
          <p:nvPr>
            <p:extLst>
              <p:ext uri="{D42A27DB-BD31-4B8C-83A1-F6EECF244321}">
                <p14:modId xmlns:p14="http://schemas.microsoft.com/office/powerpoint/2010/main" val="2803425551"/>
              </p:ext>
            </p:extLst>
          </p:nvPr>
        </p:nvGraphicFramePr>
        <p:xfrm>
          <a:off x="453406" y="4114800"/>
          <a:ext cx="8385795" cy="1981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326563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1000"/>
            <a:ext cx="8229600" cy="457200"/>
          </a:xfrm>
        </p:spPr>
        <p:txBody>
          <a:bodyPr/>
          <a:lstStyle/>
          <a:p>
            <a:r>
              <a:rPr lang="en-US" noProof="0" dirty="0"/>
              <a:t>Annual Financing Demand   and Energy Savings   </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25</a:t>
            </a:fld>
            <a:endParaRPr lang="en-US" dirty="0"/>
          </a:p>
        </p:txBody>
      </p:sp>
      <p:sp>
        <p:nvSpPr>
          <p:cNvPr id="10" name="Rechteck 9"/>
          <p:cNvSpPr/>
          <p:nvPr/>
        </p:nvSpPr>
        <p:spPr>
          <a:xfrm>
            <a:off x="5791200" y="1676400"/>
            <a:ext cx="2286000" cy="584775"/>
          </a:xfrm>
          <a:prstGeom prst="rect">
            <a:avLst/>
          </a:prstGeom>
        </p:spPr>
        <p:txBody>
          <a:bodyPr>
            <a:spAutoFit/>
          </a:bodyPr>
          <a:lstStyle/>
          <a:p>
            <a:r>
              <a:rPr lang="de-DE" sz="1600" dirty="0">
                <a:ea typeface="Calibri"/>
              </a:rPr>
              <a:t>Annual </a:t>
            </a:r>
            <a:r>
              <a:rPr lang="de-DE" sz="1600" dirty="0" err="1">
                <a:ea typeface="Calibri"/>
              </a:rPr>
              <a:t>energy</a:t>
            </a:r>
            <a:r>
              <a:rPr lang="de-DE" sz="1600" dirty="0">
                <a:ea typeface="Calibri"/>
              </a:rPr>
              <a:t> </a:t>
            </a:r>
            <a:r>
              <a:rPr lang="de-DE" sz="1600" dirty="0" err="1">
                <a:ea typeface="Calibri"/>
              </a:rPr>
              <a:t>saving</a:t>
            </a:r>
            <a:r>
              <a:rPr lang="de-DE" sz="1600" dirty="0">
                <a:ea typeface="Calibri"/>
              </a:rPr>
              <a:t> </a:t>
            </a:r>
            <a:r>
              <a:rPr lang="de-DE" sz="1600" dirty="0" err="1">
                <a:ea typeface="Calibri"/>
              </a:rPr>
              <a:t>achievements</a:t>
            </a:r>
            <a:r>
              <a:rPr lang="de-DE" sz="1600" dirty="0">
                <a:ea typeface="Calibri"/>
              </a:rPr>
              <a:t> in </a:t>
            </a:r>
            <a:r>
              <a:rPr lang="de-DE" sz="1600" dirty="0" err="1">
                <a:ea typeface="Calibri"/>
              </a:rPr>
              <a:t>GWh</a:t>
            </a:r>
            <a:r>
              <a:rPr lang="de-DE" sz="1600" dirty="0">
                <a:ea typeface="Calibri"/>
              </a:rPr>
              <a:t>/</a:t>
            </a:r>
            <a:r>
              <a:rPr lang="de-DE" sz="1600" dirty="0" err="1">
                <a:ea typeface="Calibri"/>
              </a:rPr>
              <a:t>yr</a:t>
            </a:r>
            <a:endParaRPr lang="en-US" sz="1600" dirty="0"/>
          </a:p>
        </p:txBody>
      </p:sp>
      <p:graphicFrame>
        <p:nvGraphicFramePr>
          <p:cNvPr id="9" name="Diagramm 8"/>
          <p:cNvGraphicFramePr>
            <a:graphicFrameLocks/>
          </p:cNvGraphicFramePr>
          <p:nvPr>
            <p:extLst>
              <p:ext uri="{D42A27DB-BD31-4B8C-83A1-F6EECF244321}">
                <p14:modId xmlns:p14="http://schemas.microsoft.com/office/powerpoint/2010/main" val="4203786632"/>
              </p:ext>
            </p:extLst>
          </p:nvPr>
        </p:nvGraphicFramePr>
        <p:xfrm>
          <a:off x="381000" y="914399"/>
          <a:ext cx="4114800" cy="3908265"/>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hteck 10"/>
          <p:cNvSpPr/>
          <p:nvPr/>
        </p:nvSpPr>
        <p:spPr>
          <a:xfrm>
            <a:off x="554182" y="4822665"/>
            <a:ext cx="2286000" cy="830997"/>
          </a:xfrm>
          <a:prstGeom prst="rect">
            <a:avLst/>
          </a:prstGeom>
        </p:spPr>
        <p:txBody>
          <a:bodyPr>
            <a:spAutoFit/>
          </a:bodyPr>
          <a:lstStyle/>
          <a:p>
            <a:r>
              <a:rPr lang="de-DE" sz="1600" dirty="0" err="1">
                <a:solidFill>
                  <a:schemeClr val="tx1">
                    <a:lumMod val="50000"/>
                  </a:schemeClr>
                </a:solidFill>
                <a:ea typeface="Calibri"/>
              </a:rPr>
              <a:t>Financing</a:t>
            </a:r>
            <a:r>
              <a:rPr lang="de-DE" sz="1600" dirty="0">
                <a:solidFill>
                  <a:schemeClr val="tx1">
                    <a:lumMod val="50000"/>
                  </a:schemeClr>
                </a:solidFill>
                <a:ea typeface="Calibri"/>
              </a:rPr>
              <a:t> </a:t>
            </a:r>
            <a:r>
              <a:rPr lang="de-DE" sz="1600" dirty="0" err="1">
                <a:solidFill>
                  <a:schemeClr val="tx1">
                    <a:lumMod val="50000"/>
                  </a:schemeClr>
                </a:solidFill>
                <a:ea typeface="Calibri"/>
              </a:rPr>
              <a:t>demand</a:t>
            </a:r>
            <a:r>
              <a:rPr lang="de-DE" sz="1600" dirty="0">
                <a:solidFill>
                  <a:schemeClr val="tx1">
                    <a:lumMod val="50000"/>
                  </a:schemeClr>
                </a:solidFill>
                <a:ea typeface="Calibri"/>
              </a:rPr>
              <a:t> </a:t>
            </a:r>
            <a:r>
              <a:rPr lang="de-DE" sz="1600" dirty="0" err="1">
                <a:solidFill>
                  <a:schemeClr val="tx1">
                    <a:lumMod val="50000"/>
                  </a:schemeClr>
                </a:solidFill>
                <a:ea typeface="Calibri"/>
              </a:rPr>
              <a:t>for</a:t>
            </a:r>
            <a:r>
              <a:rPr lang="de-DE" sz="1600" dirty="0">
                <a:solidFill>
                  <a:schemeClr val="tx1">
                    <a:lumMod val="50000"/>
                  </a:schemeClr>
                </a:solidFill>
                <a:ea typeface="Calibri"/>
              </a:rPr>
              <a:t> </a:t>
            </a:r>
            <a:r>
              <a:rPr lang="de-DE" sz="1600" dirty="0" err="1">
                <a:solidFill>
                  <a:schemeClr val="tx1">
                    <a:lumMod val="50000"/>
                  </a:schemeClr>
                </a:solidFill>
                <a:ea typeface="Calibri"/>
              </a:rPr>
              <a:t>implementation</a:t>
            </a:r>
            <a:r>
              <a:rPr lang="de-DE" sz="1600" dirty="0">
                <a:solidFill>
                  <a:schemeClr val="tx1">
                    <a:lumMod val="50000"/>
                  </a:schemeClr>
                </a:solidFill>
                <a:ea typeface="Calibri"/>
              </a:rPr>
              <a:t> </a:t>
            </a:r>
            <a:r>
              <a:rPr lang="de-DE" sz="1600" dirty="0" err="1">
                <a:solidFill>
                  <a:schemeClr val="tx1">
                    <a:lumMod val="50000"/>
                  </a:schemeClr>
                </a:solidFill>
                <a:ea typeface="Calibri"/>
              </a:rPr>
              <a:t>of</a:t>
            </a:r>
            <a:r>
              <a:rPr lang="de-DE" sz="1600" dirty="0">
                <a:solidFill>
                  <a:schemeClr val="tx1">
                    <a:lumMod val="50000"/>
                  </a:schemeClr>
                </a:solidFill>
                <a:ea typeface="Calibri"/>
              </a:rPr>
              <a:t> </a:t>
            </a:r>
            <a:r>
              <a:rPr lang="de-DE" sz="1600" dirty="0" err="1">
                <a:solidFill>
                  <a:schemeClr val="tx1">
                    <a:lumMod val="50000"/>
                  </a:schemeClr>
                </a:solidFill>
                <a:ea typeface="Calibri"/>
              </a:rPr>
              <a:t>the</a:t>
            </a:r>
            <a:r>
              <a:rPr lang="de-DE" sz="1600" dirty="0">
                <a:solidFill>
                  <a:schemeClr val="tx1">
                    <a:lumMod val="50000"/>
                  </a:schemeClr>
                </a:solidFill>
                <a:ea typeface="Calibri"/>
              </a:rPr>
              <a:t> </a:t>
            </a:r>
            <a:r>
              <a:rPr lang="de-DE" sz="1600" dirty="0" err="1">
                <a:solidFill>
                  <a:schemeClr val="tx1">
                    <a:lumMod val="50000"/>
                  </a:schemeClr>
                </a:solidFill>
                <a:ea typeface="Calibri"/>
              </a:rPr>
              <a:t>energy</a:t>
            </a:r>
            <a:r>
              <a:rPr lang="de-DE" sz="1600" dirty="0">
                <a:solidFill>
                  <a:schemeClr val="tx1">
                    <a:lumMod val="50000"/>
                  </a:schemeClr>
                </a:solidFill>
                <a:ea typeface="Calibri"/>
              </a:rPr>
              <a:t> </a:t>
            </a:r>
            <a:r>
              <a:rPr lang="de-DE" sz="1600" dirty="0" err="1">
                <a:solidFill>
                  <a:schemeClr val="tx1">
                    <a:lumMod val="50000"/>
                  </a:schemeClr>
                </a:solidFill>
                <a:ea typeface="Calibri"/>
              </a:rPr>
              <a:t>efficiency</a:t>
            </a:r>
            <a:r>
              <a:rPr lang="de-DE" sz="1600" dirty="0">
                <a:solidFill>
                  <a:schemeClr val="tx1">
                    <a:lumMod val="50000"/>
                  </a:schemeClr>
                </a:solidFill>
                <a:ea typeface="Calibri"/>
              </a:rPr>
              <a:t> plan</a:t>
            </a:r>
            <a:endParaRPr lang="en-US" sz="2400" dirty="0">
              <a:solidFill>
                <a:schemeClr val="tx1">
                  <a:lumMod val="50000"/>
                </a:schemeClr>
              </a:solidFill>
            </a:endParaRPr>
          </a:p>
        </p:txBody>
      </p:sp>
      <p:graphicFrame>
        <p:nvGraphicFramePr>
          <p:cNvPr id="12" name="Diagramm 11"/>
          <p:cNvGraphicFramePr>
            <a:graphicFrameLocks/>
          </p:cNvGraphicFramePr>
          <p:nvPr>
            <p:extLst>
              <p:ext uri="{D42A27DB-BD31-4B8C-83A1-F6EECF244321}">
                <p14:modId xmlns:p14="http://schemas.microsoft.com/office/powerpoint/2010/main" val="3254819382"/>
              </p:ext>
            </p:extLst>
          </p:nvPr>
        </p:nvGraphicFramePr>
        <p:xfrm>
          <a:off x="4343400" y="2261175"/>
          <a:ext cx="4572000" cy="37586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676381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57200"/>
            <a:ext cx="8229600" cy="457200"/>
          </a:xfrm>
        </p:spPr>
        <p:txBody>
          <a:bodyPr/>
          <a:lstStyle/>
          <a:p>
            <a:r>
              <a:rPr lang="en-US" noProof="0" dirty="0"/>
              <a:t>Investment Costs and Savings by Sector  </a:t>
            </a:r>
          </a:p>
        </p:txBody>
      </p:sp>
      <p:sp>
        <p:nvSpPr>
          <p:cNvPr id="3" name="Inhaltsplatzhalter 2"/>
          <p:cNvSpPr>
            <a:spLocks noGrp="1"/>
          </p:cNvSpPr>
          <p:nvPr>
            <p:ph idx="1"/>
          </p:nvPr>
        </p:nvSpPr>
        <p:spPr>
          <a:xfrm>
            <a:off x="4572000" y="1295400"/>
            <a:ext cx="4114800" cy="533400"/>
          </a:xfrm>
        </p:spPr>
        <p:txBody>
          <a:bodyPr>
            <a:normAutofit fontScale="70000" lnSpcReduction="20000"/>
          </a:bodyPr>
          <a:lstStyle/>
          <a:p>
            <a:pPr marL="0" indent="0">
              <a:buNone/>
            </a:pPr>
            <a:r>
              <a:rPr lang="en-US" b="1" noProof="0" dirty="0">
                <a:solidFill>
                  <a:schemeClr val="tx1">
                    <a:lumMod val="50000"/>
                  </a:schemeClr>
                </a:solidFill>
              </a:rPr>
              <a:t>Contribution to annual energy savings</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26</a:t>
            </a:fld>
            <a:endParaRPr lang="en-US" dirty="0"/>
          </a:p>
        </p:txBody>
      </p:sp>
      <p:graphicFrame>
        <p:nvGraphicFramePr>
          <p:cNvPr id="9" name="Diagramm 8"/>
          <p:cNvGraphicFramePr>
            <a:graphicFrameLocks/>
          </p:cNvGraphicFramePr>
          <p:nvPr>
            <p:extLst>
              <p:ext uri="{D42A27DB-BD31-4B8C-83A1-F6EECF244321}">
                <p14:modId xmlns:p14="http://schemas.microsoft.com/office/powerpoint/2010/main" val="524461991"/>
              </p:ext>
            </p:extLst>
          </p:nvPr>
        </p:nvGraphicFramePr>
        <p:xfrm>
          <a:off x="4343400" y="1905000"/>
          <a:ext cx="4648199" cy="4343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Diagramm 9"/>
          <p:cNvGraphicFramePr>
            <a:graphicFrameLocks/>
          </p:cNvGraphicFramePr>
          <p:nvPr>
            <p:extLst>
              <p:ext uri="{D42A27DB-BD31-4B8C-83A1-F6EECF244321}">
                <p14:modId xmlns:p14="http://schemas.microsoft.com/office/powerpoint/2010/main" val="1060508679"/>
              </p:ext>
            </p:extLst>
          </p:nvPr>
        </p:nvGraphicFramePr>
        <p:xfrm>
          <a:off x="228600" y="1143000"/>
          <a:ext cx="4114800" cy="4724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390720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1000"/>
            <a:ext cx="8229600" cy="457200"/>
          </a:xfrm>
        </p:spPr>
        <p:txBody>
          <a:bodyPr/>
          <a:lstStyle/>
          <a:p>
            <a:r>
              <a:rPr lang="en-US" noProof="0" dirty="0"/>
              <a:t>Energy Consumption 2015 vs. 2030 </a:t>
            </a:r>
          </a:p>
        </p:txBody>
      </p:sp>
      <p:sp>
        <p:nvSpPr>
          <p:cNvPr id="3" name="Inhaltsplatzhalter 2"/>
          <p:cNvSpPr>
            <a:spLocks noGrp="1"/>
          </p:cNvSpPr>
          <p:nvPr>
            <p:ph idx="1"/>
          </p:nvPr>
        </p:nvSpPr>
        <p:spPr>
          <a:xfrm>
            <a:off x="457200" y="1143000"/>
            <a:ext cx="8229600" cy="807466"/>
          </a:xfrm>
        </p:spPr>
        <p:txBody>
          <a:bodyPr>
            <a:normAutofit/>
          </a:bodyPr>
          <a:lstStyle/>
          <a:p>
            <a:pPr marL="0" indent="0">
              <a:buNone/>
            </a:pPr>
            <a:r>
              <a:rPr lang="en-US" sz="2200" noProof="0" dirty="0">
                <a:solidFill>
                  <a:schemeClr val="tx1"/>
                </a:solidFill>
                <a:ea typeface="Calibri"/>
                <a:cs typeface="Arial"/>
              </a:rPr>
              <a:t>Energy savings of 7.6 </a:t>
            </a:r>
            <a:r>
              <a:rPr lang="en-US" sz="2200" noProof="0" dirty="0" err="1">
                <a:solidFill>
                  <a:schemeClr val="tx1"/>
                </a:solidFill>
                <a:ea typeface="Calibri"/>
                <a:cs typeface="Arial"/>
              </a:rPr>
              <a:t>GWh</a:t>
            </a:r>
            <a:r>
              <a:rPr lang="en-US" sz="2200" noProof="0" dirty="0">
                <a:solidFill>
                  <a:schemeClr val="tx1"/>
                </a:solidFill>
                <a:ea typeface="Calibri"/>
                <a:cs typeface="Arial"/>
              </a:rPr>
              <a:t> in 2030 represent 5 % of the overall energy consumption in the Municipality of </a:t>
            </a:r>
            <a:r>
              <a:rPr lang="en-US" sz="2200" noProof="0" dirty="0" err="1">
                <a:solidFill>
                  <a:schemeClr val="tx1"/>
                </a:solidFill>
                <a:ea typeface="Calibri"/>
                <a:cs typeface="Arial"/>
              </a:rPr>
              <a:t>Gjirokastra</a:t>
            </a:r>
            <a:r>
              <a:rPr lang="en-US" sz="2200" noProof="0" dirty="0">
                <a:solidFill>
                  <a:schemeClr val="tx1"/>
                </a:solidFill>
                <a:ea typeface="Calibri"/>
                <a:cs typeface="Arial"/>
              </a:rPr>
              <a:t> for 2015 (150 </a:t>
            </a:r>
            <a:r>
              <a:rPr lang="en-US" sz="2200" noProof="0" dirty="0" err="1">
                <a:solidFill>
                  <a:schemeClr val="tx1"/>
                </a:solidFill>
                <a:ea typeface="Calibri"/>
                <a:cs typeface="Arial"/>
              </a:rPr>
              <a:t>GWh</a:t>
            </a:r>
            <a:r>
              <a:rPr lang="en-US" sz="2200" noProof="0" dirty="0">
                <a:solidFill>
                  <a:schemeClr val="tx1"/>
                </a:solidFill>
                <a:ea typeface="Calibri"/>
                <a:cs typeface="Arial"/>
              </a:rPr>
              <a:t>).</a:t>
            </a:r>
            <a:endParaRPr lang="en-US" sz="2200" noProof="0" dirty="0">
              <a:solidFill>
                <a:schemeClr val="tx1"/>
              </a:solidFill>
            </a:endParaRP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27</a:t>
            </a:fld>
            <a:endParaRPr lang="en-US" dirty="0"/>
          </a:p>
        </p:txBody>
      </p:sp>
      <p:graphicFrame>
        <p:nvGraphicFramePr>
          <p:cNvPr id="8" name="Diagramm 7"/>
          <p:cNvGraphicFramePr>
            <a:graphicFrameLocks/>
          </p:cNvGraphicFramePr>
          <p:nvPr>
            <p:extLst>
              <p:ext uri="{D42A27DB-BD31-4B8C-83A1-F6EECF244321}">
                <p14:modId xmlns:p14="http://schemas.microsoft.com/office/powerpoint/2010/main" val="3638985463"/>
              </p:ext>
            </p:extLst>
          </p:nvPr>
        </p:nvGraphicFramePr>
        <p:xfrm>
          <a:off x="457200" y="1992006"/>
          <a:ext cx="8305800" cy="41039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381418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914400"/>
            <a:ext cx="8229600" cy="457200"/>
          </a:xfrm>
        </p:spPr>
        <p:txBody>
          <a:bodyPr/>
          <a:lstStyle/>
          <a:p>
            <a:r>
              <a:rPr lang="en-US" noProof="0" dirty="0">
                <a:latin typeface="Calibri"/>
                <a:ea typeface="Calibri"/>
                <a:cs typeface="Times New Roman"/>
              </a:rPr>
              <a:t>Implementation strategy</a:t>
            </a:r>
            <a:endParaRPr lang="en-US" noProof="0" dirty="0"/>
          </a:p>
        </p:txBody>
      </p:sp>
      <p:sp>
        <p:nvSpPr>
          <p:cNvPr id="3" name="Inhaltsplatzhalter 2"/>
          <p:cNvSpPr>
            <a:spLocks noGrp="1"/>
          </p:cNvSpPr>
          <p:nvPr>
            <p:ph idx="1"/>
          </p:nvPr>
        </p:nvSpPr>
        <p:spPr>
          <a:xfrm>
            <a:off x="457200" y="1828800"/>
            <a:ext cx="8229600" cy="1905000"/>
          </a:xfrm>
        </p:spPr>
        <p:txBody>
          <a:bodyPr/>
          <a:lstStyle/>
          <a:p>
            <a:pPr lvl="0">
              <a:spcAft>
                <a:spcPts val="600"/>
              </a:spcAft>
              <a:buFont typeface="Wingdings"/>
              <a:buChar char=""/>
            </a:pPr>
            <a:r>
              <a:rPr lang="en-US" noProof="0" dirty="0">
                <a:solidFill>
                  <a:schemeClr val="tx1"/>
                </a:solidFill>
                <a:ea typeface="Calibri"/>
                <a:cs typeface="Arial"/>
              </a:rPr>
              <a:t>Strengthening energy efficiency delivery capacity</a:t>
            </a:r>
            <a:endParaRPr lang="en-US" noProof="0" dirty="0">
              <a:solidFill>
                <a:schemeClr val="tx1"/>
              </a:solidFill>
              <a:latin typeface="Times New Roman"/>
              <a:ea typeface="Calibri"/>
              <a:cs typeface="Times New Roman"/>
            </a:endParaRPr>
          </a:p>
          <a:p>
            <a:pPr lvl="0">
              <a:spcAft>
                <a:spcPts val="600"/>
              </a:spcAft>
              <a:buFont typeface="Wingdings"/>
              <a:buChar char=""/>
            </a:pPr>
            <a:r>
              <a:rPr lang="en-US" noProof="0" dirty="0">
                <a:solidFill>
                  <a:schemeClr val="tx1"/>
                </a:solidFill>
                <a:ea typeface="Calibri"/>
                <a:cs typeface="Arial"/>
              </a:rPr>
              <a:t>Promoting sustainable energy efficiency financing	</a:t>
            </a:r>
            <a:endParaRPr lang="en-US" noProof="0" dirty="0">
              <a:solidFill>
                <a:schemeClr val="tx1"/>
              </a:solidFill>
              <a:latin typeface="Times New Roman"/>
              <a:ea typeface="Calibri"/>
              <a:cs typeface="Times New Roman"/>
            </a:endParaRPr>
          </a:p>
          <a:p>
            <a:pPr lvl="0">
              <a:spcAft>
                <a:spcPts val="600"/>
              </a:spcAft>
              <a:buFont typeface="Wingdings"/>
              <a:buChar char=""/>
            </a:pPr>
            <a:r>
              <a:rPr lang="en-US" noProof="0" dirty="0">
                <a:solidFill>
                  <a:schemeClr val="tx1"/>
                </a:solidFill>
                <a:ea typeface="Calibri"/>
                <a:cs typeface="Arial"/>
              </a:rPr>
              <a:t>Scaling up municipal energy efficiency investments</a:t>
            </a:r>
            <a:endParaRPr lang="en-US" noProof="0" dirty="0">
              <a:solidFill>
                <a:schemeClr val="tx1"/>
              </a:solidFill>
              <a:latin typeface="Times New Roman"/>
              <a:ea typeface="Calibri"/>
              <a:cs typeface="Times New Roman"/>
            </a:endParaRPr>
          </a:p>
          <a:p>
            <a:endParaRPr lang="en-US" noProof="0" dirty="0">
              <a:solidFill>
                <a:schemeClr val="tx1"/>
              </a:solidFill>
            </a:endParaRP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28</a:t>
            </a:fld>
            <a:endParaRPr lang="en-US" dirty="0"/>
          </a:p>
        </p:txBody>
      </p:sp>
      <p:sp>
        <p:nvSpPr>
          <p:cNvPr id="7" name="Inhaltsplatzhalter 2"/>
          <p:cNvSpPr txBox="1">
            <a:spLocks/>
          </p:cNvSpPr>
          <p:nvPr/>
        </p:nvSpPr>
        <p:spPr>
          <a:xfrm>
            <a:off x="381000" y="4038600"/>
            <a:ext cx="8305800" cy="1333500"/>
          </a:xfrm>
          <a:prstGeom prst="rect">
            <a:avLst/>
          </a:prstGeom>
          <a:solidFill>
            <a:schemeClr val="bg1">
              <a:lumMod val="85000"/>
            </a:schemeClr>
          </a:solidFill>
        </p:spPr>
        <p:txBody>
          <a:bodyPr vert="horz" lIns="91440" tIns="45720" rIns="91440" bIns="45720" rtlCol="0">
            <a:normAutofit/>
          </a:bodyPr>
          <a:lstStyle>
            <a:lvl1pPr marL="342900" indent="-342900" algn="l" defTabSz="914400" rtl="0" eaLnBrk="1" latinLnBrk="0" hangingPunct="1">
              <a:spcBef>
                <a:spcPct val="20000"/>
              </a:spcBef>
              <a:buSzPct val="70000"/>
              <a:buFont typeface="Webdings" pitchFamily="18" charset="2"/>
              <a:buChar char=""/>
              <a:defRPr sz="2600" kern="1200">
                <a:solidFill>
                  <a:srgbClr val="00800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2B1DE3"/>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2">
                    <a:lumMod val="60000"/>
                    <a:lumOff val="4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ts val="600"/>
              </a:spcAft>
              <a:buNone/>
            </a:pPr>
            <a:r>
              <a:rPr lang="en-US" dirty="0">
                <a:solidFill>
                  <a:schemeClr val="tx1"/>
                </a:solidFill>
                <a:ea typeface="Calibri"/>
                <a:cs typeface="Times New Roman"/>
              </a:rPr>
              <a:t>A critical requirement for the successful implementation of a municipal energy efficiency plan is the ownership and commitment of the municipal stakeholders. </a:t>
            </a:r>
            <a:endParaRPr lang="en-US" dirty="0">
              <a:solidFill>
                <a:schemeClr val="tx1"/>
              </a:solidFill>
            </a:endParaRPr>
          </a:p>
        </p:txBody>
      </p:sp>
    </p:spTree>
    <p:extLst>
      <p:ext uri="{BB962C8B-B14F-4D97-AF65-F5344CB8AC3E}">
        <p14:creationId xmlns:p14="http://schemas.microsoft.com/office/powerpoint/2010/main" val="27021559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57200"/>
            <a:ext cx="8229600" cy="457200"/>
          </a:xfrm>
        </p:spPr>
        <p:txBody>
          <a:bodyPr/>
          <a:lstStyle/>
          <a:p>
            <a:r>
              <a:rPr lang="en-US" noProof="0" dirty="0">
                <a:latin typeface="Calibri"/>
                <a:cs typeface="Times New Roman"/>
              </a:rPr>
              <a:t>Strengthening EE Delivery Capacity</a:t>
            </a:r>
            <a:endParaRPr lang="en-US" noProof="0" dirty="0"/>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29</a:t>
            </a:fld>
            <a:endParaRPr lang="en-US" dirty="0"/>
          </a:p>
        </p:txBody>
      </p:sp>
      <p:sp>
        <p:nvSpPr>
          <p:cNvPr id="7" name="Inhaltsplatzhalter 2"/>
          <p:cNvSpPr txBox="1">
            <a:spLocks/>
          </p:cNvSpPr>
          <p:nvPr/>
        </p:nvSpPr>
        <p:spPr>
          <a:xfrm>
            <a:off x="457200" y="1257300"/>
            <a:ext cx="8382000" cy="1333500"/>
          </a:xfrm>
          <a:prstGeom prst="rect">
            <a:avLst/>
          </a:prstGeom>
          <a:solidFill>
            <a:schemeClr val="bg1">
              <a:lumMod val="85000"/>
            </a:schemeClr>
          </a:solidFill>
        </p:spPr>
        <p:txBody>
          <a:bodyPr vert="horz" lIns="91440" tIns="45720" rIns="91440" bIns="45720" rtlCol="0">
            <a:normAutofit/>
          </a:bodyPr>
          <a:lstStyle>
            <a:lvl1pPr marL="342900" indent="-342900" algn="l" defTabSz="914400" rtl="0" eaLnBrk="1" latinLnBrk="0" hangingPunct="1">
              <a:spcBef>
                <a:spcPct val="20000"/>
              </a:spcBef>
              <a:buSzPct val="70000"/>
              <a:buFont typeface="Webdings" pitchFamily="18" charset="2"/>
              <a:buChar char=""/>
              <a:defRPr sz="2600" kern="1200">
                <a:solidFill>
                  <a:srgbClr val="00800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2B1DE3"/>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2">
                    <a:lumMod val="60000"/>
                    <a:lumOff val="4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ts val="600"/>
              </a:spcAft>
              <a:buNone/>
            </a:pPr>
            <a:r>
              <a:rPr lang="en-US" sz="1600" dirty="0">
                <a:solidFill>
                  <a:srgbClr val="000000"/>
                </a:solidFill>
                <a:ea typeface="Calibri"/>
                <a:cs typeface="Arial"/>
              </a:rPr>
              <a:t>A critical requirement for successful energy efficiency program implementation plan is to build up institutional capacities and to create a focal point for energy efficiency in the municipality.</a:t>
            </a:r>
            <a:r>
              <a:rPr lang="en-US" sz="1600" dirty="0">
                <a:ea typeface="Calibri"/>
                <a:cs typeface="Times New Roman"/>
              </a:rPr>
              <a:t> </a:t>
            </a:r>
          </a:p>
          <a:p>
            <a:pPr marL="0" indent="0">
              <a:spcAft>
                <a:spcPts val="600"/>
              </a:spcAft>
              <a:buNone/>
            </a:pPr>
            <a:r>
              <a:rPr lang="en-US" sz="1600" dirty="0">
                <a:solidFill>
                  <a:srgbClr val="000000"/>
                </a:solidFill>
                <a:ea typeface="Calibri"/>
                <a:cs typeface="Times New Roman"/>
              </a:rPr>
              <a:t>It is recommended to </a:t>
            </a:r>
            <a:r>
              <a:rPr lang="en-US" sz="1600" dirty="0">
                <a:solidFill>
                  <a:srgbClr val="000000"/>
                </a:solidFill>
                <a:ea typeface="Calibri"/>
                <a:cs typeface="Arial"/>
              </a:rPr>
              <a:t>establish a dedicated municipal department for energy efficiency within the municipality.</a:t>
            </a:r>
            <a:endParaRPr lang="en-US" sz="1600" dirty="0"/>
          </a:p>
        </p:txBody>
      </p:sp>
      <p:graphicFrame>
        <p:nvGraphicFramePr>
          <p:cNvPr id="10" name="Diagramm 9"/>
          <p:cNvGraphicFramePr/>
          <p:nvPr>
            <p:extLst>
              <p:ext uri="{D42A27DB-BD31-4B8C-83A1-F6EECF244321}">
                <p14:modId xmlns:p14="http://schemas.microsoft.com/office/powerpoint/2010/main" val="4265268324"/>
              </p:ext>
            </p:extLst>
          </p:nvPr>
        </p:nvGraphicFramePr>
        <p:xfrm>
          <a:off x="457200" y="2743200"/>
          <a:ext cx="83820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92480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57200"/>
            <a:ext cx="8229600" cy="457200"/>
          </a:xfrm>
        </p:spPr>
        <p:txBody>
          <a:bodyPr/>
          <a:lstStyle/>
          <a:p>
            <a:r>
              <a:rPr lang="en-US" noProof="0" dirty="0"/>
              <a:t>Urban Energy and Development Challenges</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3</a:t>
            </a:fld>
            <a:endParaRPr lang="en-US" dirty="0"/>
          </a:p>
        </p:txBody>
      </p:sp>
      <p:sp>
        <p:nvSpPr>
          <p:cNvPr id="7" name="Inhaltsplatzhalter 6"/>
          <p:cNvSpPr>
            <a:spLocks noGrp="1"/>
          </p:cNvSpPr>
          <p:nvPr>
            <p:ph idx="1"/>
          </p:nvPr>
        </p:nvSpPr>
        <p:spPr>
          <a:xfrm>
            <a:off x="533400" y="1143000"/>
            <a:ext cx="3962400" cy="4572000"/>
          </a:xfrm>
          <a:solidFill>
            <a:schemeClr val="accent4">
              <a:lumMod val="20000"/>
              <a:lumOff val="80000"/>
            </a:schemeClr>
          </a:solidFill>
          <a:ln>
            <a:noFill/>
          </a:ln>
        </p:spPr>
        <p:txBody>
          <a:bodyPr>
            <a:noAutofit/>
          </a:bodyPr>
          <a:lstStyle/>
          <a:p>
            <a:pPr marL="0" indent="0" algn="ctr">
              <a:spcAft>
                <a:spcPts val="0"/>
              </a:spcAft>
              <a:buNone/>
            </a:pPr>
            <a:r>
              <a:rPr lang="en-US" sz="1600" b="1" noProof="0" dirty="0">
                <a:solidFill>
                  <a:schemeClr val="tx1"/>
                </a:solidFill>
                <a:ea typeface="Calibri"/>
                <a:cs typeface="Arial"/>
              </a:rPr>
              <a:t>Economic and demographic challenges</a:t>
            </a:r>
            <a:endParaRPr lang="en-US" sz="1600" b="1" noProof="0" dirty="0">
              <a:solidFill>
                <a:schemeClr val="tx1"/>
              </a:solidFill>
              <a:ea typeface="Calibri"/>
              <a:cs typeface="Times New Roman"/>
            </a:endParaRPr>
          </a:p>
          <a:p>
            <a:pPr marL="0" indent="0">
              <a:spcAft>
                <a:spcPts val="0"/>
              </a:spcAft>
              <a:buNone/>
            </a:pPr>
            <a:r>
              <a:rPr lang="en-US" sz="1600" b="1" noProof="0" dirty="0">
                <a:solidFill>
                  <a:schemeClr val="tx1"/>
                </a:solidFill>
                <a:ea typeface="Calibri"/>
                <a:cs typeface="Arial"/>
              </a:rPr>
              <a:t>Increasing: </a:t>
            </a:r>
            <a:endParaRPr lang="en-US" sz="1600" noProof="0" dirty="0">
              <a:solidFill>
                <a:schemeClr val="tx1"/>
              </a:solidFill>
              <a:ea typeface="Calibri"/>
              <a:cs typeface="Times New Roman"/>
            </a:endParaRPr>
          </a:p>
          <a:p>
            <a:pPr lvl="0">
              <a:buFont typeface="Wingdings"/>
              <a:buChar char=""/>
              <a:tabLst>
                <a:tab pos="457200" algn="l"/>
              </a:tabLst>
            </a:pPr>
            <a:r>
              <a:rPr lang="en-US" sz="1600" noProof="0" dirty="0">
                <a:solidFill>
                  <a:schemeClr val="tx1"/>
                </a:solidFill>
                <a:ea typeface="Calibri"/>
                <a:cs typeface="Arial"/>
              </a:rPr>
              <a:t>Population growth</a:t>
            </a:r>
            <a:endParaRPr lang="en-US" sz="1600" noProof="0" dirty="0">
              <a:solidFill>
                <a:schemeClr val="tx1"/>
              </a:solidFill>
              <a:ea typeface="Calibri"/>
              <a:cs typeface="Times New Roman"/>
            </a:endParaRPr>
          </a:p>
          <a:p>
            <a:pPr lvl="0">
              <a:buFont typeface="Wingdings"/>
              <a:buChar char=""/>
              <a:tabLst>
                <a:tab pos="457200" algn="l"/>
              </a:tabLst>
            </a:pPr>
            <a:r>
              <a:rPr lang="en-US" sz="1600" noProof="0" dirty="0">
                <a:solidFill>
                  <a:schemeClr val="tx1"/>
                </a:solidFill>
                <a:ea typeface="Calibri"/>
                <a:cs typeface="Arial"/>
              </a:rPr>
              <a:t>Demand for energy</a:t>
            </a:r>
            <a:endParaRPr lang="en-US" sz="1600" noProof="0" dirty="0">
              <a:solidFill>
                <a:schemeClr val="tx1"/>
              </a:solidFill>
              <a:ea typeface="Calibri"/>
              <a:cs typeface="Times New Roman"/>
            </a:endParaRPr>
          </a:p>
          <a:p>
            <a:pPr lvl="0">
              <a:buFont typeface="Wingdings"/>
              <a:buChar char=""/>
              <a:tabLst>
                <a:tab pos="457200" algn="l"/>
              </a:tabLst>
            </a:pPr>
            <a:r>
              <a:rPr lang="en-US" sz="1600" noProof="0" dirty="0">
                <a:solidFill>
                  <a:schemeClr val="tx1"/>
                </a:solidFill>
                <a:ea typeface="Calibri"/>
                <a:cs typeface="Arial"/>
              </a:rPr>
              <a:t>Demand for municipal services</a:t>
            </a:r>
            <a:endParaRPr lang="en-US" sz="1600" noProof="0" dirty="0">
              <a:solidFill>
                <a:schemeClr val="tx1"/>
              </a:solidFill>
              <a:ea typeface="Calibri"/>
              <a:cs typeface="Times New Roman"/>
            </a:endParaRPr>
          </a:p>
          <a:p>
            <a:pPr lvl="0">
              <a:buFont typeface="Wingdings"/>
              <a:buChar char=""/>
              <a:tabLst>
                <a:tab pos="457200" algn="l"/>
              </a:tabLst>
            </a:pPr>
            <a:r>
              <a:rPr lang="en-US" sz="1600" noProof="0" dirty="0">
                <a:solidFill>
                  <a:schemeClr val="tx1"/>
                </a:solidFill>
                <a:ea typeface="Calibri"/>
                <a:cs typeface="Arial"/>
              </a:rPr>
              <a:t>Maintenance and operations cost</a:t>
            </a:r>
            <a:endParaRPr lang="en-US" sz="1600" noProof="0" dirty="0">
              <a:solidFill>
                <a:schemeClr val="tx1"/>
              </a:solidFill>
              <a:ea typeface="Calibri"/>
              <a:cs typeface="Times New Roman"/>
            </a:endParaRPr>
          </a:p>
          <a:p>
            <a:pPr lvl="0">
              <a:buFont typeface="Wingdings"/>
              <a:buChar char=""/>
              <a:tabLst>
                <a:tab pos="457200" algn="l"/>
              </a:tabLst>
            </a:pPr>
            <a:r>
              <a:rPr lang="en-US" sz="1600" noProof="0" dirty="0">
                <a:solidFill>
                  <a:schemeClr val="tx1"/>
                </a:solidFill>
                <a:ea typeface="Calibri"/>
                <a:cs typeface="Arial"/>
              </a:rPr>
              <a:t>Environmental emissions</a:t>
            </a:r>
            <a:endParaRPr lang="en-US" sz="1600" noProof="0" dirty="0">
              <a:solidFill>
                <a:schemeClr val="tx1"/>
              </a:solidFill>
              <a:ea typeface="Calibri"/>
              <a:cs typeface="Times New Roman"/>
            </a:endParaRPr>
          </a:p>
          <a:p>
            <a:pPr lvl="0">
              <a:buFont typeface="Wingdings"/>
              <a:buChar char=""/>
              <a:tabLst>
                <a:tab pos="457200" algn="l"/>
              </a:tabLst>
            </a:pPr>
            <a:r>
              <a:rPr lang="en-US" sz="1600" noProof="0" dirty="0">
                <a:solidFill>
                  <a:schemeClr val="tx1"/>
                </a:solidFill>
                <a:ea typeface="Calibri"/>
                <a:cs typeface="Arial"/>
              </a:rPr>
              <a:t>Tourism activity in </a:t>
            </a:r>
            <a:r>
              <a:rPr lang="en-US" sz="1600" noProof="0" dirty="0" err="1">
                <a:solidFill>
                  <a:schemeClr val="tx1"/>
                </a:solidFill>
                <a:ea typeface="Calibri"/>
                <a:cs typeface="Arial"/>
              </a:rPr>
              <a:t>Gjirokastra</a:t>
            </a:r>
            <a:endParaRPr lang="en-US" sz="1600" noProof="0" dirty="0">
              <a:solidFill>
                <a:schemeClr val="tx1"/>
              </a:solidFill>
              <a:ea typeface="Calibri"/>
              <a:cs typeface="Arial"/>
            </a:endParaRPr>
          </a:p>
          <a:p>
            <a:pPr lvl="0">
              <a:buFont typeface="Wingdings"/>
              <a:buChar char=""/>
              <a:tabLst>
                <a:tab pos="457200" algn="l"/>
              </a:tabLst>
            </a:pPr>
            <a:endParaRPr lang="en-US" sz="1600" noProof="0" dirty="0">
              <a:solidFill>
                <a:schemeClr val="tx1"/>
              </a:solidFill>
              <a:ea typeface="Calibri"/>
              <a:cs typeface="Times New Roman"/>
            </a:endParaRPr>
          </a:p>
          <a:p>
            <a:endParaRPr lang="en-US" sz="1600" noProof="0" dirty="0">
              <a:solidFill>
                <a:schemeClr val="tx1"/>
              </a:solidFill>
            </a:endParaRPr>
          </a:p>
        </p:txBody>
      </p:sp>
      <p:sp>
        <p:nvSpPr>
          <p:cNvPr id="11" name="Inhaltsplatzhalter 6"/>
          <p:cNvSpPr txBox="1">
            <a:spLocks/>
          </p:cNvSpPr>
          <p:nvPr/>
        </p:nvSpPr>
        <p:spPr>
          <a:xfrm>
            <a:off x="4724400" y="1143000"/>
            <a:ext cx="3886200" cy="4572000"/>
          </a:xfrm>
          <a:prstGeom prst="rect">
            <a:avLst/>
          </a:prstGeom>
          <a:solidFill>
            <a:schemeClr val="accent5">
              <a:lumMod val="40000"/>
              <a:lumOff val="60000"/>
            </a:schemeClr>
          </a:solidFill>
        </p:spPr>
        <p:txBody>
          <a:bodyPr vert="horz" lIns="91440" tIns="45720" rIns="91440" bIns="45720" rtlCol="0">
            <a:noAutofit/>
          </a:bodyPr>
          <a:lstStyle>
            <a:lvl1pPr marL="342900" indent="-342900" algn="l" defTabSz="914400" rtl="0" eaLnBrk="1" latinLnBrk="0" hangingPunct="1">
              <a:spcBef>
                <a:spcPct val="20000"/>
              </a:spcBef>
              <a:buSzPct val="70000"/>
              <a:buFont typeface="Webdings" pitchFamily="18" charset="2"/>
              <a:buChar char=""/>
              <a:defRPr sz="2600" kern="1200">
                <a:solidFill>
                  <a:srgbClr val="00800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2B1DE3"/>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2">
                    <a:lumMod val="60000"/>
                    <a:lumOff val="4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Aft>
                <a:spcPts val="0"/>
              </a:spcAft>
              <a:buNone/>
            </a:pPr>
            <a:r>
              <a:rPr lang="en-US" sz="1600" b="1" dirty="0">
                <a:solidFill>
                  <a:schemeClr val="tx1"/>
                </a:solidFill>
                <a:ea typeface="Calibri"/>
                <a:cs typeface="Arial"/>
              </a:rPr>
              <a:t>Overall municipal level energy challenges</a:t>
            </a:r>
            <a:endParaRPr lang="en-US" sz="1600" b="1" dirty="0">
              <a:solidFill>
                <a:schemeClr val="tx1"/>
              </a:solidFill>
              <a:ea typeface="Calibri"/>
              <a:cs typeface="Times New Roman"/>
            </a:endParaRPr>
          </a:p>
          <a:p>
            <a:pPr lvl="0">
              <a:buClr>
                <a:srgbClr val="000000"/>
              </a:buClr>
              <a:buFont typeface="Wingdings"/>
              <a:buChar char=""/>
            </a:pPr>
            <a:r>
              <a:rPr lang="en-US" sz="1600" dirty="0">
                <a:solidFill>
                  <a:schemeClr val="tx1"/>
                </a:solidFill>
                <a:ea typeface="Calibri"/>
                <a:cs typeface="Arial"/>
              </a:rPr>
              <a:t>Unreliable electricity and water supply challenges and along with increasing urbanization</a:t>
            </a:r>
          </a:p>
          <a:p>
            <a:pPr lvl="0">
              <a:buClr>
                <a:srgbClr val="000000"/>
              </a:buClr>
              <a:buFont typeface="Wingdings"/>
              <a:buChar char=""/>
            </a:pPr>
            <a:r>
              <a:rPr lang="en-US" sz="1600" dirty="0">
                <a:solidFill>
                  <a:schemeClr val="tx1"/>
                </a:solidFill>
                <a:ea typeface="Calibri"/>
                <a:cs typeface="Arial"/>
              </a:rPr>
              <a:t>Limited energy supply and services for public buildings</a:t>
            </a:r>
          </a:p>
          <a:p>
            <a:pPr lvl="0">
              <a:buClr>
                <a:srgbClr val="000000"/>
              </a:buClr>
              <a:buFont typeface="Wingdings"/>
              <a:buChar char=""/>
            </a:pPr>
            <a:r>
              <a:rPr lang="en-US" sz="1600" dirty="0">
                <a:solidFill>
                  <a:schemeClr val="tx1"/>
                </a:solidFill>
                <a:ea typeface="Calibri"/>
                <a:cs typeface="Arial"/>
              </a:rPr>
              <a:t>Limited capacities for preparation and implementation of energy saving and retrofit measures</a:t>
            </a:r>
          </a:p>
          <a:p>
            <a:pPr lvl="0">
              <a:buClr>
                <a:srgbClr val="000000"/>
              </a:buClr>
              <a:buFont typeface="Wingdings"/>
              <a:buChar char=""/>
            </a:pPr>
            <a:r>
              <a:rPr lang="en-US" sz="1600" dirty="0">
                <a:solidFill>
                  <a:schemeClr val="tx1"/>
                </a:solidFill>
                <a:ea typeface="Calibri"/>
                <a:cs typeface="Arial"/>
              </a:rPr>
              <a:t>Limited availability for investment finance</a:t>
            </a:r>
          </a:p>
          <a:p>
            <a:pPr lvl="0">
              <a:buClr>
                <a:srgbClr val="000000"/>
              </a:buClr>
              <a:buFont typeface="Wingdings"/>
              <a:buChar char=""/>
            </a:pPr>
            <a:r>
              <a:rPr lang="en-US" sz="1600" dirty="0">
                <a:solidFill>
                  <a:schemeClr val="tx1"/>
                </a:solidFill>
                <a:ea typeface="Calibri"/>
                <a:cs typeface="Arial"/>
              </a:rPr>
              <a:t>Limited capacities for enforcement of energy performance regulation</a:t>
            </a:r>
            <a:endParaRPr lang="en-US" sz="1600" dirty="0">
              <a:solidFill>
                <a:schemeClr val="tx1"/>
              </a:solidFill>
              <a:ea typeface="Calibri"/>
              <a:cs typeface="Times New Roman"/>
            </a:endParaRPr>
          </a:p>
          <a:p>
            <a:pPr lvl="0">
              <a:buClr>
                <a:srgbClr val="000000"/>
              </a:buClr>
              <a:buFont typeface="Wingdings"/>
              <a:buChar char=""/>
            </a:pPr>
            <a:r>
              <a:rPr lang="en-US" sz="1600" dirty="0">
                <a:solidFill>
                  <a:schemeClr val="tx1"/>
                </a:solidFill>
                <a:ea typeface="Calibri"/>
                <a:cs typeface="Arial"/>
              </a:rPr>
              <a:t>Generally low awareness of energy efficiency opportunities and behavior due to lack of information and low energy tariffs</a:t>
            </a:r>
            <a:endParaRPr lang="en-US" sz="1600" dirty="0">
              <a:solidFill>
                <a:schemeClr val="tx1"/>
              </a:solidFill>
            </a:endParaRPr>
          </a:p>
        </p:txBody>
      </p:sp>
    </p:spTree>
    <p:extLst>
      <p:ext uri="{BB962C8B-B14F-4D97-AF65-F5344CB8AC3E}">
        <p14:creationId xmlns:p14="http://schemas.microsoft.com/office/powerpoint/2010/main" val="38721548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1000"/>
            <a:ext cx="8229600" cy="457200"/>
          </a:xfrm>
        </p:spPr>
        <p:txBody>
          <a:bodyPr/>
          <a:lstStyle/>
          <a:p>
            <a:r>
              <a:rPr lang="en-US" noProof="0" dirty="0">
                <a:latin typeface="Calibri"/>
                <a:cs typeface="Times New Roman"/>
              </a:rPr>
              <a:t>Sustainable Energy Efficiency Financing</a:t>
            </a:r>
            <a:endParaRPr lang="en-US" noProof="0" dirty="0"/>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30</a:t>
            </a:fld>
            <a:endParaRPr lang="en-US" dirty="0"/>
          </a:p>
        </p:txBody>
      </p:sp>
      <p:sp>
        <p:nvSpPr>
          <p:cNvPr id="3" name="Rechteck 2"/>
          <p:cNvSpPr/>
          <p:nvPr/>
        </p:nvSpPr>
        <p:spPr>
          <a:xfrm>
            <a:off x="431800" y="1219200"/>
            <a:ext cx="3530600" cy="4924425"/>
          </a:xfrm>
          <a:prstGeom prst="rect">
            <a:avLst/>
          </a:prstGeom>
        </p:spPr>
        <p:txBody>
          <a:bodyPr wrap="square">
            <a:spAutoFit/>
          </a:bodyPr>
          <a:lstStyle/>
          <a:p>
            <a:pPr>
              <a:spcAft>
                <a:spcPts val="0"/>
              </a:spcAft>
            </a:pPr>
            <a:r>
              <a:rPr lang="en-US" dirty="0">
                <a:solidFill>
                  <a:srgbClr val="000000"/>
                </a:solidFill>
                <a:ea typeface="Times New Roman"/>
                <a:cs typeface="Calibri"/>
              </a:rPr>
              <a:t>Financing solutions can be divided into the following basic categories:</a:t>
            </a:r>
          </a:p>
          <a:p>
            <a:pPr>
              <a:spcAft>
                <a:spcPts val="0"/>
              </a:spcAft>
            </a:pPr>
            <a:endParaRPr lang="en-US" sz="2000" dirty="0">
              <a:ea typeface="Calibri"/>
              <a:cs typeface="Times New Roman"/>
            </a:endParaRPr>
          </a:p>
          <a:p>
            <a:pPr marL="342900" lvl="0" indent="-342900">
              <a:spcAft>
                <a:spcPts val="0"/>
              </a:spcAft>
              <a:buFont typeface="+mj-lt"/>
              <a:buAutoNum type="arabicPeriod"/>
            </a:pPr>
            <a:r>
              <a:rPr lang="en-US" dirty="0">
                <a:solidFill>
                  <a:srgbClr val="000000"/>
                </a:solidFill>
                <a:ea typeface="Times New Roman"/>
                <a:cs typeface="Calibri"/>
              </a:rPr>
              <a:t>budget appropriations, or financing through internal capital budgets,</a:t>
            </a:r>
          </a:p>
          <a:p>
            <a:pPr marL="342900" lvl="0" indent="-342900">
              <a:spcAft>
                <a:spcPts val="0"/>
              </a:spcAft>
              <a:buFont typeface="+mj-lt"/>
              <a:buAutoNum type="arabicPeriod"/>
            </a:pPr>
            <a:endParaRPr lang="en-US" sz="2000" dirty="0">
              <a:ea typeface="Calibri"/>
              <a:cs typeface="Times New Roman"/>
            </a:endParaRPr>
          </a:p>
          <a:p>
            <a:pPr marL="342900" lvl="0" indent="-342900">
              <a:spcAft>
                <a:spcPts val="0"/>
              </a:spcAft>
              <a:buFont typeface="+mj-lt"/>
              <a:buAutoNum type="arabicPeriod"/>
            </a:pPr>
            <a:r>
              <a:rPr lang="en-US" dirty="0">
                <a:solidFill>
                  <a:srgbClr val="000000"/>
                </a:solidFill>
                <a:ea typeface="Times New Roman"/>
                <a:cs typeface="Calibri"/>
              </a:rPr>
              <a:t>grant financing received by public agencies,</a:t>
            </a:r>
          </a:p>
          <a:p>
            <a:pPr marL="342900" lvl="0" indent="-342900">
              <a:spcAft>
                <a:spcPts val="0"/>
              </a:spcAft>
              <a:buFont typeface="+mj-lt"/>
              <a:buAutoNum type="arabicPeriod"/>
            </a:pPr>
            <a:endParaRPr lang="en-US" sz="2000" dirty="0">
              <a:ea typeface="Calibri"/>
              <a:cs typeface="Times New Roman"/>
            </a:endParaRPr>
          </a:p>
          <a:p>
            <a:pPr marL="342900" lvl="0" indent="-342900">
              <a:spcAft>
                <a:spcPts val="0"/>
              </a:spcAft>
              <a:buFont typeface="+mj-lt"/>
              <a:buAutoNum type="arabicPeriod"/>
            </a:pPr>
            <a:r>
              <a:rPr lang="en-US" dirty="0">
                <a:solidFill>
                  <a:srgbClr val="000000"/>
                </a:solidFill>
                <a:ea typeface="Times New Roman"/>
                <a:cs typeface="Calibri"/>
              </a:rPr>
              <a:t>debt financing to public agencies, </a:t>
            </a:r>
          </a:p>
          <a:p>
            <a:pPr marL="342900" lvl="0" indent="-342900">
              <a:spcAft>
                <a:spcPts val="0"/>
              </a:spcAft>
              <a:buFont typeface="+mj-lt"/>
              <a:buAutoNum type="arabicPeriod"/>
            </a:pPr>
            <a:endParaRPr lang="en-US" sz="2000" dirty="0">
              <a:ea typeface="Calibri"/>
              <a:cs typeface="Times New Roman"/>
            </a:endParaRPr>
          </a:p>
          <a:p>
            <a:pPr marL="342900" lvl="0" indent="-342900" algn="just">
              <a:spcAft>
                <a:spcPts val="600"/>
              </a:spcAft>
              <a:buFont typeface="+mj-lt"/>
              <a:buAutoNum type="arabicPeriod"/>
            </a:pPr>
            <a:r>
              <a:rPr lang="en-US" dirty="0">
                <a:solidFill>
                  <a:srgbClr val="000000"/>
                </a:solidFill>
                <a:ea typeface="Times New Roman"/>
                <a:cs typeface="Calibri"/>
              </a:rPr>
              <a:t>Private sector or third party (debt or equity) financing including energy performance contracting.</a:t>
            </a:r>
            <a:endParaRPr lang="en-US" sz="2000" dirty="0">
              <a:effectLst/>
              <a:ea typeface="Calibri"/>
              <a:cs typeface="Times New Roman"/>
            </a:endParaRPr>
          </a:p>
        </p:txBody>
      </p:sp>
      <p:sp>
        <p:nvSpPr>
          <p:cNvPr id="8" name="Rechteck 7"/>
          <p:cNvSpPr/>
          <p:nvPr/>
        </p:nvSpPr>
        <p:spPr>
          <a:xfrm>
            <a:off x="3962400" y="1107728"/>
            <a:ext cx="5029200" cy="338554"/>
          </a:xfrm>
          <a:prstGeom prst="rect">
            <a:avLst/>
          </a:prstGeom>
        </p:spPr>
        <p:txBody>
          <a:bodyPr wrap="square">
            <a:spAutoFit/>
          </a:bodyPr>
          <a:lstStyle/>
          <a:p>
            <a:r>
              <a:rPr lang="de-DE" sz="1600" b="1" dirty="0">
                <a:solidFill>
                  <a:srgbClr val="000000"/>
                </a:solidFill>
                <a:ea typeface="Calibri"/>
              </a:rPr>
              <a:t>Steps </a:t>
            </a:r>
            <a:r>
              <a:rPr lang="de-DE" sz="1600" b="1" dirty="0" err="1">
                <a:solidFill>
                  <a:srgbClr val="000000"/>
                </a:solidFill>
                <a:ea typeface="Calibri"/>
              </a:rPr>
              <a:t>to</a:t>
            </a:r>
            <a:r>
              <a:rPr lang="de-DE" sz="1600" b="1" dirty="0">
                <a:solidFill>
                  <a:srgbClr val="000000"/>
                </a:solidFill>
                <a:ea typeface="Calibri"/>
              </a:rPr>
              <a:t> </a:t>
            </a:r>
            <a:r>
              <a:rPr lang="de-DE" sz="1600" b="1" dirty="0" err="1">
                <a:solidFill>
                  <a:srgbClr val="000000"/>
                </a:solidFill>
                <a:ea typeface="Calibri"/>
              </a:rPr>
              <a:t>develop</a:t>
            </a:r>
            <a:r>
              <a:rPr lang="de-DE" sz="1600" b="1" dirty="0">
                <a:solidFill>
                  <a:srgbClr val="000000"/>
                </a:solidFill>
                <a:ea typeface="Calibri"/>
              </a:rPr>
              <a:t> </a:t>
            </a:r>
            <a:r>
              <a:rPr lang="de-DE" sz="1600" b="1" dirty="0" err="1">
                <a:solidFill>
                  <a:srgbClr val="000000"/>
                </a:solidFill>
                <a:ea typeface="Calibri"/>
              </a:rPr>
              <a:t>projects</a:t>
            </a:r>
            <a:r>
              <a:rPr lang="de-DE" sz="1600" b="1" dirty="0">
                <a:solidFill>
                  <a:srgbClr val="000000"/>
                </a:solidFill>
                <a:ea typeface="Calibri"/>
              </a:rPr>
              <a:t> </a:t>
            </a:r>
            <a:r>
              <a:rPr lang="de-DE" sz="1600" b="1" dirty="0" err="1">
                <a:solidFill>
                  <a:srgbClr val="000000"/>
                </a:solidFill>
                <a:ea typeface="Calibri"/>
              </a:rPr>
              <a:t>for</a:t>
            </a:r>
            <a:r>
              <a:rPr lang="de-DE" sz="1600" b="1" dirty="0">
                <a:solidFill>
                  <a:srgbClr val="000000"/>
                </a:solidFill>
                <a:ea typeface="Calibri"/>
              </a:rPr>
              <a:t> </a:t>
            </a:r>
            <a:r>
              <a:rPr lang="de-DE" sz="1600" b="1" dirty="0" err="1">
                <a:solidFill>
                  <a:srgbClr val="000000"/>
                </a:solidFill>
                <a:ea typeface="Calibri"/>
              </a:rPr>
              <a:t>dedicated</a:t>
            </a:r>
            <a:r>
              <a:rPr lang="de-DE" sz="1600" b="1" dirty="0">
                <a:solidFill>
                  <a:srgbClr val="000000"/>
                </a:solidFill>
                <a:ea typeface="Calibri"/>
              </a:rPr>
              <a:t> </a:t>
            </a:r>
            <a:r>
              <a:rPr lang="de-DE" sz="1600" b="1" dirty="0" err="1">
                <a:solidFill>
                  <a:srgbClr val="000000"/>
                </a:solidFill>
                <a:ea typeface="Calibri"/>
              </a:rPr>
              <a:t>financing</a:t>
            </a:r>
            <a:endParaRPr lang="en-US" sz="2400" b="1" dirty="0"/>
          </a:p>
        </p:txBody>
      </p:sp>
      <p:graphicFrame>
        <p:nvGraphicFramePr>
          <p:cNvPr id="9" name="Diagramm 8"/>
          <p:cNvGraphicFramePr/>
          <p:nvPr>
            <p:extLst>
              <p:ext uri="{D42A27DB-BD31-4B8C-83A1-F6EECF244321}">
                <p14:modId xmlns:p14="http://schemas.microsoft.com/office/powerpoint/2010/main" val="792636902"/>
              </p:ext>
            </p:extLst>
          </p:nvPr>
        </p:nvGraphicFramePr>
        <p:xfrm>
          <a:off x="4114800" y="1471682"/>
          <a:ext cx="4724400" cy="45481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40038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latin typeface="Calibri"/>
                <a:cs typeface="Times New Roman"/>
              </a:rPr>
              <a:t>Timeline for Implementation</a:t>
            </a:r>
            <a:endParaRPr lang="en-US" noProof="0" dirty="0"/>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31</a:t>
            </a:fld>
            <a:endParaRPr lang="en-US" dirty="0"/>
          </a:p>
        </p:txBody>
      </p:sp>
      <p:graphicFrame>
        <p:nvGraphicFramePr>
          <p:cNvPr id="6" name="Tabelle 5"/>
          <p:cNvGraphicFramePr>
            <a:graphicFrameLocks noGrp="1"/>
          </p:cNvGraphicFramePr>
          <p:nvPr>
            <p:extLst>
              <p:ext uri="{D42A27DB-BD31-4B8C-83A1-F6EECF244321}">
                <p14:modId xmlns:p14="http://schemas.microsoft.com/office/powerpoint/2010/main" val="3104676981"/>
              </p:ext>
            </p:extLst>
          </p:nvPr>
        </p:nvGraphicFramePr>
        <p:xfrm>
          <a:off x="304800" y="762000"/>
          <a:ext cx="8536579" cy="5558217"/>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228600">
                  <a:extLst>
                    <a:ext uri="{9D8B030D-6E8A-4147-A177-3AD203B41FA5}">
                      <a16:colId xmlns:a16="http://schemas.microsoft.com/office/drawing/2014/main" val="20001"/>
                    </a:ext>
                  </a:extLst>
                </a:gridCol>
                <a:gridCol w="88804">
                  <a:extLst>
                    <a:ext uri="{9D8B030D-6E8A-4147-A177-3AD203B41FA5}">
                      <a16:colId xmlns:a16="http://schemas.microsoft.com/office/drawing/2014/main" val="20002"/>
                    </a:ext>
                  </a:extLst>
                </a:gridCol>
                <a:gridCol w="1894576">
                  <a:extLst>
                    <a:ext uri="{9D8B030D-6E8A-4147-A177-3AD203B41FA5}">
                      <a16:colId xmlns:a16="http://schemas.microsoft.com/office/drawing/2014/main" val="20003"/>
                    </a:ext>
                  </a:extLst>
                </a:gridCol>
                <a:gridCol w="136860">
                  <a:extLst>
                    <a:ext uri="{9D8B030D-6E8A-4147-A177-3AD203B41FA5}">
                      <a16:colId xmlns:a16="http://schemas.microsoft.com/office/drawing/2014/main" val="20004"/>
                    </a:ext>
                  </a:extLst>
                </a:gridCol>
                <a:gridCol w="3139739">
                  <a:extLst>
                    <a:ext uri="{9D8B030D-6E8A-4147-A177-3AD203B41FA5}">
                      <a16:colId xmlns:a16="http://schemas.microsoft.com/office/drawing/2014/main" val="20005"/>
                    </a:ext>
                  </a:extLst>
                </a:gridCol>
              </a:tblGrid>
              <a:tr h="0">
                <a:tc gridSpan="3">
                  <a:txBody>
                    <a:bodyPr/>
                    <a:lstStyle/>
                    <a:p>
                      <a:pPr algn="ctr">
                        <a:spcAft>
                          <a:spcPts val="0"/>
                        </a:spcAft>
                      </a:pPr>
                      <a:r>
                        <a:rPr lang="en-US" sz="1400" dirty="0">
                          <a:effectLst/>
                        </a:rPr>
                        <a:t>Scaling up municipal energy efficiency investment</a:t>
                      </a:r>
                      <a:endParaRPr lang="en-US" sz="1400" dirty="0">
                        <a:effectLst/>
                        <a:latin typeface="Times New Roman"/>
                        <a:ea typeface="Calibri"/>
                        <a:cs typeface="Times New Roman"/>
                      </a:endParaRPr>
                    </a:p>
                  </a:txBody>
                  <a:tcPr marL="52980" marR="52980" marT="0" marB="0"/>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1400" dirty="0">
                          <a:effectLst/>
                        </a:rPr>
                        <a:t>Promoting sustainable energy efficiency financing</a:t>
                      </a:r>
                      <a:endParaRPr lang="en-US" sz="1400" dirty="0">
                        <a:effectLst/>
                        <a:latin typeface="Times New Roman"/>
                        <a:ea typeface="Calibri"/>
                        <a:cs typeface="Times New Roman"/>
                      </a:endParaRPr>
                    </a:p>
                  </a:txBody>
                  <a:tcPr marL="52980" marR="52980" marT="0" marB="0"/>
                </a:tc>
                <a:tc hMerge="1">
                  <a:txBody>
                    <a:bodyPr/>
                    <a:lstStyle/>
                    <a:p>
                      <a:endParaRPr lang="en-US"/>
                    </a:p>
                  </a:txBody>
                  <a:tcPr/>
                </a:tc>
                <a:tc>
                  <a:txBody>
                    <a:bodyPr/>
                    <a:lstStyle/>
                    <a:p>
                      <a:pPr algn="ctr">
                        <a:spcAft>
                          <a:spcPts val="0"/>
                        </a:spcAft>
                      </a:pPr>
                      <a:r>
                        <a:rPr lang="en-US" sz="1400" dirty="0">
                          <a:effectLst/>
                        </a:rPr>
                        <a:t>Strengthening energy efficiency delivery capacity</a:t>
                      </a:r>
                      <a:endParaRPr lang="en-US" sz="1400" dirty="0">
                        <a:effectLst/>
                        <a:latin typeface="Times New Roman"/>
                        <a:ea typeface="Calibri"/>
                        <a:cs typeface="Times New Roman"/>
                      </a:endParaRPr>
                    </a:p>
                  </a:txBody>
                  <a:tcPr marL="52980" marR="52980" marT="0" marB="0"/>
                </a:tc>
                <a:extLst>
                  <a:ext uri="{0D108BD9-81ED-4DB2-BD59-A6C34878D82A}">
                    <a16:rowId xmlns:a16="http://schemas.microsoft.com/office/drawing/2014/main" val="10000"/>
                  </a:ext>
                </a:extLst>
              </a:tr>
              <a:tr h="117734">
                <a:tc gridSpan="6">
                  <a:txBody>
                    <a:bodyPr/>
                    <a:lstStyle/>
                    <a:p>
                      <a:pPr>
                        <a:spcAft>
                          <a:spcPts val="0"/>
                        </a:spcAft>
                      </a:pPr>
                      <a:r>
                        <a:rPr lang="en-US" sz="1300" dirty="0">
                          <a:effectLst/>
                        </a:rPr>
                        <a:t>Tasks within next 12 months</a:t>
                      </a:r>
                      <a:endParaRPr lang="en-US" sz="1300" dirty="0">
                        <a:effectLst/>
                        <a:latin typeface="Times New Roman"/>
                        <a:ea typeface="Calibri"/>
                        <a:cs typeface="Times New Roman"/>
                      </a:endParaRPr>
                    </a:p>
                  </a:txBody>
                  <a:tcPr marL="52980" marR="529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1356360">
                <a:tc gridSpan="2">
                  <a:txBody>
                    <a:bodyPr/>
                    <a:lstStyle/>
                    <a:p>
                      <a:pPr marL="342900" lvl="0" indent="-342900">
                        <a:spcAft>
                          <a:spcPts val="0"/>
                        </a:spcAft>
                        <a:buFont typeface="Wingdings"/>
                        <a:buChar char=""/>
                      </a:pPr>
                      <a:r>
                        <a:rPr lang="en-US" sz="1300" b="1" dirty="0">
                          <a:solidFill>
                            <a:srgbClr val="FF0000"/>
                          </a:solidFill>
                          <a:effectLst/>
                        </a:rPr>
                        <a:t>Adoption</a:t>
                      </a:r>
                      <a:r>
                        <a:rPr lang="en-US" sz="1300" dirty="0">
                          <a:effectLst/>
                        </a:rPr>
                        <a:t> of the energy efficiency program by municipal council </a:t>
                      </a:r>
                    </a:p>
                    <a:p>
                      <a:pPr marL="342900" lvl="0" indent="-342900">
                        <a:spcAft>
                          <a:spcPts val="0"/>
                        </a:spcAft>
                        <a:buFont typeface="Wingdings"/>
                        <a:buChar char=""/>
                      </a:pPr>
                      <a:r>
                        <a:rPr lang="en-US" sz="1300" dirty="0">
                          <a:effectLst/>
                        </a:rPr>
                        <a:t>Preparation of a targeted </a:t>
                      </a:r>
                      <a:r>
                        <a:rPr lang="en-US" sz="1300" dirty="0">
                          <a:solidFill>
                            <a:srgbClr val="FF0000"/>
                          </a:solidFill>
                          <a:effectLst/>
                        </a:rPr>
                        <a:t>EE </a:t>
                      </a:r>
                      <a:r>
                        <a:rPr lang="en-US" sz="1300" b="1" dirty="0">
                          <a:solidFill>
                            <a:srgbClr val="FF0000"/>
                          </a:solidFill>
                          <a:effectLst/>
                        </a:rPr>
                        <a:t>investment program </a:t>
                      </a:r>
                    </a:p>
                    <a:p>
                      <a:pPr marL="342900" lvl="0" indent="-342900">
                        <a:spcAft>
                          <a:spcPts val="0"/>
                        </a:spcAft>
                        <a:buFont typeface="Wingdings"/>
                        <a:buChar char=""/>
                      </a:pPr>
                      <a:r>
                        <a:rPr lang="en-US" sz="1300" dirty="0">
                          <a:effectLst/>
                        </a:rPr>
                        <a:t>Implementation supervision, completion and commissioning of </a:t>
                      </a:r>
                      <a:r>
                        <a:rPr lang="en-US" sz="1300" b="1" dirty="0">
                          <a:solidFill>
                            <a:srgbClr val="FF0000"/>
                          </a:solidFill>
                          <a:effectLst/>
                        </a:rPr>
                        <a:t>pilot projects</a:t>
                      </a:r>
                      <a:r>
                        <a:rPr lang="en-US" sz="1300" b="1" dirty="0">
                          <a:effectLst/>
                        </a:rPr>
                        <a:t> </a:t>
                      </a:r>
                    </a:p>
                    <a:p>
                      <a:pPr marL="342900" lvl="0" indent="-342900">
                        <a:spcAft>
                          <a:spcPts val="0"/>
                        </a:spcAft>
                        <a:buFont typeface="Wingdings"/>
                        <a:buChar char=""/>
                      </a:pPr>
                      <a:r>
                        <a:rPr lang="en-US" sz="1300" dirty="0">
                          <a:effectLst/>
                        </a:rPr>
                        <a:t>Awareness raising and </a:t>
                      </a:r>
                      <a:r>
                        <a:rPr lang="en-US" sz="1300" b="1" dirty="0">
                          <a:solidFill>
                            <a:srgbClr val="FF0000"/>
                          </a:solidFill>
                          <a:effectLst/>
                        </a:rPr>
                        <a:t>EE promotion programs</a:t>
                      </a:r>
                      <a:endParaRPr lang="en-US" sz="1300" b="1" dirty="0">
                        <a:solidFill>
                          <a:srgbClr val="FF0000"/>
                        </a:solidFill>
                        <a:effectLst/>
                        <a:latin typeface="Times New Roman"/>
                        <a:ea typeface="Calibri"/>
                        <a:cs typeface="Times New Roman"/>
                      </a:endParaRPr>
                    </a:p>
                  </a:txBody>
                  <a:tcPr marL="52980" marR="52980" marT="69659" marB="0"/>
                </a:tc>
                <a:tc hMerge="1">
                  <a:txBody>
                    <a:bodyPr/>
                    <a:lstStyle/>
                    <a:p>
                      <a:endParaRPr lang="en-US"/>
                    </a:p>
                  </a:txBody>
                  <a:tcPr/>
                </a:tc>
                <a:tc gridSpan="2">
                  <a:txBody>
                    <a:bodyPr/>
                    <a:lstStyle/>
                    <a:p>
                      <a:pPr marL="342900" lvl="0" indent="-342900">
                        <a:spcAft>
                          <a:spcPts val="0"/>
                        </a:spcAft>
                        <a:buFont typeface="Wingdings"/>
                        <a:buChar char=""/>
                      </a:pPr>
                      <a:r>
                        <a:rPr lang="en-US" sz="1300" dirty="0">
                          <a:effectLst/>
                        </a:rPr>
                        <a:t>Life-cycle cost assessment and </a:t>
                      </a:r>
                      <a:r>
                        <a:rPr lang="en-US" sz="1300" b="1" dirty="0">
                          <a:solidFill>
                            <a:srgbClr val="FF0000"/>
                          </a:solidFill>
                          <a:effectLst/>
                        </a:rPr>
                        <a:t>procurement guidelines</a:t>
                      </a:r>
                      <a:endParaRPr lang="en-US" sz="1300" b="1" dirty="0">
                        <a:solidFill>
                          <a:srgbClr val="FF0000"/>
                        </a:solidFill>
                        <a:effectLst/>
                        <a:latin typeface="Times New Roman"/>
                        <a:ea typeface="Calibri"/>
                        <a:cs typeface="Times New Roman"/>
                      </a:endParaRPr>
                    </a:p>
                  </a:txBody>
                  <a:tcPr marL="52980" marR="52980" marT="69659" marB="0"/>
                </a:tc>
                <a:tc hMerge="1">
                  <a:txBody>
                    <a:bodyPr/>
                    <a:lstStyle/>
                    <a:p>
                      <a:pPr marL="342900" lvl="0" indent="-342900">
                        <a:spcAft>
                          <a:spcPts val="0"/>
                        </a:spcAft>
                        <a:buFont typeface="Wingdings"/>
                        <a:buChar char=""/>
                      </a:pPr>
                      <a:endParaRPr lang="en-US" sz="1300" b="1" dirty="0">
                        <a:effectLst/>
                        <a:latin typeface="Times New Roman"/>
                        <a:ea typeface="Calibri"/>
                        <a:cs typeface="Times New Roman"/>
                      </a:endParaRPr>
                    </a:p>
                  </a:txBody>
                  <a:tcPr marL="52980" marR="52980" marT="69659" marB="0"/>
                </a:tc>
                <a:tc gridSpan="2">
                  <a:txBody>
                    <a:bodyPr/>
                    <a:lstStyle/>
                    <a:p>
                      <a:pPr marL="342900" lvl="0" indent="-342900">
                        <a:spcAft>
                          <a:spcPts val="0"/>
                        </a:spcAft>
                        <a:buFont typeface="Wingdings"/>
                        <a:buChar char=""/>
                      </a:pPr>
                      <a:r>
                        <a:rPr lang="en-US" sz="1300" dirty="0">
                          <a:effectLst/>
                        </a:rPr>
                        <a:t>Designation of </a:t>
                      </a:r>
                      <a:r>
                        <a:rPr lang="en-US" sz="1300" b="1" dirty="0">
                          <a:solidFill>
                            <a:srgbClr val="FF0000"/>
                          </a:solidFill>
                          <a:effectLst/>
                        </a:rPr>
                        <a:t>responsible staff </a:t>
                      </a:r>
                      <a:r>
                        <a:rPr lang="en-US" sz="1300" dirty="0">
                          <a:effectLst/>
                        </a:rPr>
                        <a:t>for implementation of energy efficiency program </a:t>
                      </a:r>
                    </a:p>
                    <a:p>
                      <a:pPr marL="342900" lvl="0" indent="-342900">
                        <a:spcAft>
                          <a:spcPts val="0"/>
                        </a:spcAft>
                        <a:buFont typeface="Wingdings"/>
                        <a:buChar char=""/>
                      </a:pPr>
                      <a:r>
                        <a:rPr lang="en-US" sz="1300" dirty="0">
                          <a:effectLst/>
                        </a:rPr>
                        <a:t>Establishment of Municipal energy efficiency </a:t>
                      </a:r>
                      <a:r>
                        <a:rPr lang="en-US" sz="1300" b="1" dirty="0">
                          <a:solidFill>
                            <a:srgbClr val="FF0000"/>
                          </a:solidFill>
                          <a:effectLst/>
                        </a:rPr>
                        <a:t>service department or energy office </a:t>
                      </a:r>
                    </a:p>
                    <a:p>
                      <a:pPr marL="342900" lvl="0" indent="-342900">
                        <a:spcAft>
                          <a:spcPts val="0"/>
                        </a:spcAft>
                        <a:buFont typeface="Wingdings"/>
                        <a:buChar char=""/>
                      </a:pPr>
                      <a:r>
                        <a:rPr lang="en-US" sz="1300" dirty="0">
                          <a:effectLst/>
                        </a:rPr>
                        <a:t>Designation of an energy efficiency </a:t>
                      </a:r>
                      <a:r>
                        <a:rPr lang="en-US" sz="1300" b="1" dirty="0">
                          <a:solidFill>
                            <a:srgbClr val="FF0000"/>
                          </a:solidFill>
                          <a:effectLst/>
                        </a:rPr>
                        <a:t>task force</a:t>
                      </a:r>
                      <a:r>
                        <a:rPr lang="en-US" sz="1300" b="1" dirty="0">
                          <a:effectLst/>
                        </a:rPr>
                        <a:t> </a:t>
                      </a:r>
                      <a:r>
                        <a:rPr lang="en-US" sz="1300" dirty="0">
                          <a:effectLst/>
                        </a:rPr>
                        <a:t>and facility energy managers </a:t>
                      </a:r>
                    </a:p>
                    <a:p>
                      <a:pPr marL="342900" lvl="0" indent="-342900">
                        <a:spcAft>
                          <a:spcPts val="0"/>
                        </a:spcAft>
                        <a:buFont typeface="Wingdings"/>
                        <a:buChar char=""/>
                      </a:pPr>
                      <a:r>
                        <a:rPr lang="en-US" sz="1300" dirty="0">
                          <a:effectLst/>
                        </a:rPr>
                        <a:t>Development of a municipal </a:t>
                      </a:r>
                      <a:r>
                        <a:rPr lang="en-US" sz="1300" b="1" dirty="0">
                          <a:solidFill>
                            <a:srgbClr val="FF0000"/>
                          </a:solidFill>
                          <a:effectLst/>
                        </a:rPr>
                        <a:t>building inventory</a:t>
                      </a:r>
                      <a:endParaRPr lang="en-US" sz="1300" b="1" dirty="0">
                        <a:solidFill>
                          <a:srgbClr val="FF0000"/>
                        </a:solidFill>
                        <a:effectLst/>
                        <a:latin typeface="Times New Roman"/>
                        <a:ea typeface="Calibri"/>
                        <a:cs typeface="Times New Roman"/>
                      </a:endParaRPr>
                    </a:p>
                  </a:txBody>
                  <a:tcPr marL="52980" marR="52980" marT="69659" marB="0"/>
                </a:tc>
                <a:tc hMerge="1">
                  <a:txBody>
                    <a:bodyPr/>
                    <a:lstStyle/>
                    <a:p>
                      <a:pPr marL="342900" lvl="0" indent="-342900">
                        <a:spcAft>
                          <a:spcPts val="0"/>
                        </a:spcAft>
                        <a:buFont typeface="Wingdings"/>
                        <a:buChar char=""/>
                      </a:pPr>
                      <a:endParaRPr lang="en-US" sz="1400" dirty="0">
                        <a:effectLst/>
                        <a:latin typeface="Times New Roman"/>
                        <a:ea typeface="Calibri"/>
                        <a:cs typeface="Times New Roman"/>
                      </a:endParaRPr>
                    </a:p>
                  </a:txBody>
                  <a:tcPr marL="52980" marR="52980" marT="69659" marB="0"/>
                </a:tc>
                <a:extLst>
                  <a:ext uri="{0D108BD9-81ED-4DB2-BD59-A6C34878D82A}">
                    <a16:rowId xmlns:a16="http://schemas.microsoft.com/office/drawing/2014/main" val="10002"/>
                  </a:ext>
                </a:extLst>
              </a:tr>
              <a:tr h="117734">
                <a:tc gridSpan="6">
                  <a:txBody>
                    <a:bodyPr/>
                    <a:lstStyle/>
                    <a:p>
                      <a:pPr marL="180340" indent="-180340">
                        <a:spcAft>
                          <a:spcPts val="0"/>
                        </a:spcAft>
                      </a:pPr>
                      <a:r>
                        <a:rPr lang="en-US" sz="1300" dirty="0">
                          <a:effectLst/>
                        </a:rPr>
                        <a:t>Tasks within year 2-3</a:t>
                      </a:r>
                      <a:endParaRPr lang="en-US" sz="1300" dirty="0">
                        <a:effectLst/>
                        <a:latin typeface="Times New Roman"/>
                        <a:ea typeface="Calibri"/>
                        <a:cs typeface="Times New Roman"/>
                      </a:endParaRPr>
                    </a:p>
                  </a:txBody>
                  <a:tcPr marL="52980" marR="529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1048878">
                <a:tc>
                  <a:txBody>
                    <a:bodyPr/>
                    <a:lstStyle/>
                    <a:p>
                      <a:pPr marL="342900" lvl="0" indent="-342900">
                        <a:spcAft>
                          <a:spcPts val="600"/>
                        </a:spcAft>
                        <a:buFont typeface="Wingdings"/>
                        <a:buChar char=""/>
                      </a:pPr>
                      <a:r>
                        <a:rPr lang="en-US" sz="1300" dirty="0">
                          <a:effectLst/>
                        </a:rPr>
                        <a:t>Implementation </a:t>
                      </a:r>
                      <a:r>
                        <a:rPr lang="en-US" sz="1300" b="1" dirty="0">
                          <a:effectLst/>
                        </a:rPr>
                        <a:t>investment programs </a:t>
                      </a:r>
                    </a:p>
                    <a:p>
                      <a:pPr marL="342900" lvl="0" indent="-342900">
                        <a:spcAft>
                          <a:spcPts val="600"/>
                        </a:spcAft>
                        <a:buFont typeface="Wingdings"/>
                        <a:buChar char=""/>
                      </a:pPr>
                      <a:r>
                        <a:rPr lang="en-US" sz="1300" dirty="0">
                          <a:effectLst/>
                        </a:rPr>
                        <a:t>Elaboration of </a:t>
                      </a:r>
                      <a:r>
                        <a:rPr lang="en-US" sz="1300" b="1" dirty="0">
                          <a:effectLst/>
                        </a:rPr>
                        <a:t>feasibility studies </a:t>
                      </a:r>
                      <a:r>
                        <a:rPr lang="en-US" sz="1300" dirty="0">
                          <a:effectLst/>
                        </a:rPr>
                        <a:t>for investment projects which have a realistic chance for financing</a:t>
                      </a:r>
                      <a:endParaRPr lang="en-US" sz="1300" dirty="0">
                        <a:effectLst/>
                        <a:latin typeface="Calibri"/>
                        <a:ea typeface="Calibri"/>
                        <a:cs typeface="Times New Roman"/>
                      </a:endParaRPr>
                    </a:p>
                  </a:txBody>
                  <a:tcPr marL="52980" marR="52980" marT="69659" marB="0"/>
                </a:tc>
                <a:tc gridSpan="3">
                  <a:txBody>
                    <a:bodyPr/>
                    <a:lstStyle/>
                    <a:p>
                      <a:pPr marL="342900" lvl="0" indent="-342900">
                        <a:spcAft>
                          <a:spcPts val="0"/>
                        </a:spcAft>
                        <a:buFont typeface="Wingdings"/>
                        <a:buChar char=""/>
                      </a:pPr>
                      <a:r>
                        <a:rPr lang="en-US" sz="1300" b="1" dirty="0">
                          <a:effectLst/>
                        </a:rPr>
                        <a:t>Apply for funds </a:t>
                      </a:r>
                      <a:r>
                        <a:rPr lang="en-US" sz="1300" dirty="0">
                          <a:effectLst/>
                        </a:rPr>
                        <a:t>(grants and loans) from national and international sources very targeted, prepared and justified</a:t>
                      </a:r>
                      <a:endParaRPr lang="en-US" sz="1300" dirty="0">
                        <a:effectLst/>
                        <a:latin typeface="Times New Roman"/>
                        <a:ea typeface="Calibri"/>
                        <a:cs typeface="Times New Roman"/>
                      </a:endParaRPr>
                    </a:p>
                  </a:txBody>
                  <a:tcPr marL="52980" marR="52980" marT="69659" marB="0"/>
                </a:tc>
                <a:tc hMerge="1">
                  <a:txBody>
                    <a:bodyPr/>
                    <a:lstStyle/>
                    <a:p>
                      <a:endParaRPr lang="en-US"/>
                    </a:p>
                  </a:txBody>
                  <a:tcPr/>
                </a:tc>
                <a:tc hMerge="1">
                  <a:txBody>
                    <a:bodyPr/>
                    <a:lstStyle/>
                    <a:p>
                      <a:pPr marL="342900" lvl="0" indent="-342900">
                        <a:spcAft>
                          <a:spcPts val="0"/>
                        </a:spcAft>
                        <a:buFont typeface="Wingdings"/>
                        <a:buChar char=""/>
                      </a:pPr>
                      <a:endParaRPr lang="en-US" sz="1300" dirty="0">
                        <a:effectLst/>
                        <a:latin typeface="Times New Roman"/>
                        <a:ea typeface="Calibri"/>
                        <a:cs typeface="Times New Roman"/>
                      </a:endParaRPr>
                    </a:p>
                  </a:txBody>
                  <a:tcPr marL="52980" marR="52980" marT="69659" marB="0"/>
                </a:tc>
                <a:tc gridSpan="2">
                  <a:txBody>
                    <a:bodyPr/>
                    <a:lstStyle/>
                    <a:p>
                      <a:pPr marL="342900" lvl="0" indent="-342900">
                        <a:spcAft>
                          <a:spcPts val="600"/>
                        </a:spcAft>
                        <a:buFont typeface="Wingdings"/>
                        <a:buChar char=""/>
                      </a:pPr>
                      <a:r>
                        <a:rPr lang="en-US" sz="1300" b="1" dirty="0">
                          <a:effectLst/>
                        </a:rPr>
                        <a:t>capacities</a:t>
                      </a:r>
                      <a:r>
                        <a:rPr lang="en-US" sz="1300" dirty="0">
                          <a:effectLst/>
                        </a:rPr>
                        <a:t> </a:t>
                      </a:r>
                      <a:r>
                        <a:rPr lang="en-US" sz="1300" b="1" dirty="0">
                          <a:effectLst/>
                        </a:rPr>
                        <a:t>for the implementation </a:t>
                      </a:r>
                      <a:r>
                        <a:rPr lang="en-US" sz="1300" dirty="0">
                          <a:effectLst/>
                        </a:rPr>
                        <a:t>and monitoring and verification of the program;</a:t>
                      </a:r>
                    </a:p>
                    <a:p>
                      <a:pPr marL="342900" lvl="0" indent="-342900">
                        <a:spcAft>
                          <a:spcPts val="600"/>
                        </a:spcAft>
                        <a:buFont typeface="Wingdings"/>
                        <a:buChar char=""/>
                      </a:pPr>
                      <a:r>
                        <a:rPr lang="en-US" sz="1300" dirty="0">
                          <a:effectLst/>
                        </a:rPr>
                        <a:t>Setting and monitoring of EE targets in public facilities, with mandatory submission of annual plans </a:t>
                      </a:r>
                      <a:endParaRPr lang="en-US" sz="1300" dirty="0">
                        <a:effectLst/>
                        <a:latin typeface="Times New Roman"/>
                        <a:ea typeface="Calibri"/>
                        <a:cs typeface="Times New Roman"/>
                      </a:endParaRPr>
                    </a:p>
                  </a:txBody>
                  <a:tcPr marL="52980" marR="52980" marT="69659" marB="0"/>
                </a:tc>
                <a:tc hMerge="1">
                  <a:txBody>
                    <a:bodyPr/>
                    <a:lstStyle/>
                    <a:p>
                      <a:pPr marL="342900" lvl="0" indent="-342900">
                        <a:spcAft>
                          <a:spcPts val="600"/>
                        </a:spcAft>
                        <a:buFont typeface="Wingdings"/>
                        <a:buChar char=""/>
                      </a:pPr>
                      <a:endParaRPr lang="en-US" sz="1300" dirty="0">
                        <a:effectLst/>
                        <a:latin typeface="Times New Roman"/>
                        <a:ea typeface="Calibri"/>
                        <a:cs typeface="Times New Roman"/>
                      </a:endParaRPr>
                    </a:p>
                  </a:txBody>
                  <a:tcPr marL="52980" marR="52980" marT="69659" marB="0"/>
                </a:tc>
                <a:extLst>
                  <a:ext uri="{0D108BD9-81ED-4DB2-BD59-A6C34878D82A}">
                    <a16:rowId xmlns:a16="http://schemas.microsoft.com/office/drawing/2014/main" val="10004"/>
                  </a:ext>
                </a:extLst>
              </a:tr>
              <a:tr h="117734">
                <a:tc gridSpan="6">
                  <a:txBody>
                    <a:bodyPr/>
                    <a:lstStyle/>
                    <a:p>
                      <a:pPr marL="180340" indent="-180340">
                        <a:spcAft>
                          <a:spcPts val="0"/>
                        </a:spcAft>
                      </a:pPr>
                      <a:r>
                        <a:rPr lang="en-US" sz="1300" dirty="0">
                          <a:effectLst/>
                        </a:rPr>
                        <a:t>Tasks within years 4-10</a:t>
                      </a:r>
                      <a:endParaRPr lang="en-US" sz="1300" dirty="0">
                        <a:effectLst/>
                        <a:latin typeface="Times New Roman"/>
                        <a:ea typeface="Calibri"/>
                        <a:cs typeface="Times New Roman"/>
                      </a:endParaRPr>
                    </a:p>
                  </a:txBody>
                  <a:tcPr marL="52980" marR="529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5"/>
                  </a:ext>
                </a:extLst>
              </a:tr>
              <a:tr h="776063">
                <a:tc gridSpan="3">
                  <a:txBody>
                    <a:bodyPr/>
                    <a:lstStyle/>
                    <a:p>
                      <a:pPr marL="342900" lvl="0" indent="-342900">
                        <a:spcAft>
                          <a:spcPts val="600"/>
                        </a:spcAft>
                        <a:buFont typeface="Wingdings"/>
                        <a:buChar char=""/>
                      </a:pPr>
                      <a:r>
                        <a:rPr lang="en-US" sz="1300" dirty="0">
                          <a:effectLst/>
                        </a:rPr>
                        <a:t>Periodic </a:t>
                      </a:r>
                      <a:r>
                        <a:rPr lang="en-US" sz="1300" b="1" dirty="0">
                          <a:effectLst/>
                        </a:rPr>
                        <a:t>energy audits </a:t>
                      </a:r>
                      <a:r>
                        <a:rPr lang="en-US" sz="1300" dirty="0">
                          <a:effectLst/>
                        </a:rPr>
                        <a:t>to identify cost-effective energy efficiency measures </a:t>
                      </a:r>
                    </a:p>
                    <a:p>
                      <a:pPr marL="342900" lvl="0" indent="-342900">
                        <a:spcAft>
                          <a:spcPts val="600"/>
                        </a:spcAft>
                        <a:buFont typeface="Wingdings"/>
                        <a:buChar char=""/>
                      </a:pPr>
                      <a:r>
                        <a:rPr lang="en-US" sz="1300" b="1" dirty="0">
                          <a:effectLst/>
                        </a:rPr>
                        <a:t>Extension of the pipeline </a:t>
                      </a:r>
                      <a:r>
                        <a:rPr lang="en-US" sz="1300" dirty="0">
                          <a:effectLst/>
                        </a:rPr>
                        <a:t>for energy efficiency investment projects</a:t>
                      </a:r>
                      <a:endParaRPr lang="en-US" sz="1300" dirty="0">
                        <a:effectLst/>
                        <a:latin typeface="Times New Roman"/>
                        <a:ea typeface="Calibri"/>
                        <a:cs typeface="Times New Roman"/>
                      </a:endParaRPr>
                    </a:p>
                  </a:txBody>
                  <a:tcPr marL="52980" marR="52980" marT="69659" marB="0"/>
                </a:tc>
                <a:tc hMerge="1">
                  <a:txBody>
                    <a:bodyPr/>
                    <a:lstStyle/>
                    <a:p>
                      <a:endParaRPr lang="en-US"/>
                    </a:p>
                  </a:txBody>
                  <a:tcPr/>
                </a:tc>
                <a:tc hMerge="1">
                  <a:txBody>
                    <a:bodyPr/>
                    <a:lstStyle/>
                    <a:p>
                      <a:endParaRPr lang="en-US"/>
                    </a:p>
                  </a:txBody>
                  <a:tcPr/>
                </a:tc>
                <a:tc gridSpan="2">
                  <a:txBody>
                    <a:bodyPr/>
                    <a:lstStyle/>
                    <a:p>
                      <a:pPr marL="342900" lvl="0" indent="-342900">
                        <a:spcAft>
                          <a:spcPts val="0"/>
                        </a:spcAft>
                        <a:buFont typeface="Wingdings"/>
                        <a:buChar char=""/>
                      </a:pPr>
                      <a:endParaRPr lang="en-US" sz="1300" dirty="0">
                        <a:effectLst/>
                      </a:endParaRPr>
                    </a:p>
                  </a:txBody>
                  <a:tcPr marL="52980" marR="52980" marT="69659" marB="0"/>
                </a:tc>
                <a:tc hMerge="1">
                  <a:txBody>
                    <a:bodyPr/>
                    <a:lstStyle/>
                    <a:p>
                      <a:endParaRPr lang="en-US"/>
                    </a:p>
                  </a:txBody>
                  <a:tcPr/>
                </a:tc>
                <a:tc>
                  <a:txBody>
                    <a:bodyPr/>
                    <a:lstStyle/>
                    <a:p>
                      <a:pPr marL="342900" lvl="0" indent="-342900">
                        <a:spcAft>
                          <a:spcPts val="600"/>
                        </a:spcAft>
                        <a:buFont typeface="Wingdings"/>
                        <a:buChar char=""/>
                      </a:pPr>
                      <a:r>
                        <a:rPr lang="en-US" sz="1300" dirty="0">
                          <a:effectLst/>
                        </a:rPr>
                        <a:t>Cross sector </a:t>
                      </a:r>
                      <a:r>
                        <a:rPr lang="en-US" sz="1300" b="1" dirty="0">
                          <a:effectLst/>
                        </a:rPr>
                        <a:t>information and awareness raising</a:t>
                      </a:r>
                      <a:r>
                        <a:rPr lang="en-US" sz="1300" dirty="0">
                          <a:effectLst/>
                        </a:rPr>
                        <a:t> on energy efficiency. </a:t>
                      </a:r>
                      <a:endParaRPr lang="en-US" sz="1300" dirty="0">
                        <a:effectLst/>
                        <a:latin typeface="Times New Roman"/>
                        <a:ea typeface="Calibri"/>
                        <a:cs typeface="Times New Roman"/>
                      </a:endParaRPr>
                    </a:p>
                  </a:txBody>
                  <a:tcPr marL="52980" marR="52980" marT="69659"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4007331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7200"/>
          </a:xfrm>
        </p:spPr>
        <p:txBody>
          <a:bodyPr/>
          <a:lstStyle/>
          <a:p>
            <a:r>
              <a:rPr lang="en-US" noProof="0" dirty="0"/>
              <a:t>Questions and next steps</a:t>
            </a:r>
          </a:p>
        </p:txBody>
      </p:sp>
      <p:sp>
        <p:nvSpPr>
          <p:cNvPr id="5" name="Slide Number Placeholder 4"/>
          <p:cNvSpPr>
            <a:spLocks noGrp="1"/>
          </p:cNvSpPr>
          <p:nvPr>
            <p:ph type="sldNum" sz="quarter" idx="12"/>
          </p:nvPr>
        </p:nvSpPr>
        <p:spPr/>
        <p:txBody>
          <a:bodyPr/>
          <a:lstStyle/>
          <a:p>
            <a:fld id="{166BF244-95AD-4204-80E5-6E367B00C6DF}" type="slidenum">
              <a:rPr lang="en-US" smtClean="0"/>
              <a:pPr/>
              <a:t>32</a:t>
            </a:fld>
            <a:endParaRPr lang="en-US"/>
          </a:p>
        </p:txBody>
      </p:sp>
      <p:sp>
        <p:nvSpPr>
          <p:cNvPr id="6" name="Rectangle 5"/>
          <p:cNvSpPr/>
          <p:nvPr/>
        </p:nvSpPr>
        <p:spPr>
          <a:xfrm>
            <a:off x="456819" y="1066800"/>
            <a:ext cx="8306181" cy="4524315"/>
          </a:xfrm>
          <a:prstGeom prst="rect">
            <a:avLst/>
          </a:prstGeom>
        </p:spPr>
        <p:txBody>
          <a:bodyPr wrap="square">
            <a:spAutoFit/>
          </a:bodyPr>
          <a:lstStyle/>
          <a:p>
            <a:pPr lvl="1" indent="-457200"/>
            <a:r>
              <a:rPr lang="en-US" sz="1600" b="1" dirty="0"/>
              <a:t>DECISIONS</a:t>
            </a:r>
          </a:p>
          <a:p>
            <a:pPr marL="742950" lvl="2" indent="-285750">
              <a:buFont typeface="Arial" panose="020B0604020202020204" pitchFamily="34" charset="0"/>
              <a:buChar char="•"/>
            </a:pPr>
            <a:r>
              <a:rPr lang="en-US" sz="1600" dirty="0"/>
              <a:t>Sector priorities</a:t>
            </a:r>
          </a:p>
          <a:p>
            <a:pPr marL="742950" lvl="2" indent="-285750">
              <a:buFont typeface="Arial" panose="020B0604020202020204" pitchFamily="34" charset="0"/>
              <a:buChar char="•"/>
            </a:pPr>
            <a:r>
              <a:rPr lang="en-US" sz="1600" dirty="0"/>
              <a:t>Preliminary list of EE measure</a:t>
            </a:r>
          </a:p>
          <a:p>
            <a:pPr marL="742950" lvl="2" indent="-285750">
              <a:buFont typeface="Arial" panose="020B0604020202020204" pitchFamily="34" charset="0"/>
              <a:buChar char="•"/>
            </a:pPr>
            <a:r>
              <a:rPr lang="en-US" sz="1600" dirty="0"/>
              <a:t>EE targets</a:t>
            </a:r>
          </a:p>
          <a:p>
            <a:pPr marL="742950" lvl="2" indent="-285750">
              <a:buFont typeface="Arial" panose="020B0604020202020204" pitchFamily="34" charset="0"/>
              <a:buChar char="•"/>
            </a:pPr>
            <a:r>
              <a:rPr lang="en-US" sz="1600" dirty="0"/>
              <a:t>Set-up of municipal energy management</a:t>
            </a:r>
          </a:p>
          <a:p>
            <a:endParaRPr lang="en-US" sz="1600" b="1" dirty="0"/>
          </a:p>
          <a:p>
            <a:r>
              <a:rPr lang="en-US" sz="1600" b="1" dirty="0"/>
              <a:t>NEXT STEPS</a:t>
            </a:r>
            <a:r>
              <a:rPr lang="en-US" sz="1600" dirty="0"/>
              <a:t>  </a:t>
            </a:r>
          </a:p>
          <a:p>
            <a:pPr lvl="1"/>
            <a:r>
              <a:rPr lang="en-US" sz="1600" u="sng" dirty="0"/>
              <a:t>WBG team: </a:t>
            </a:r>
          </a:p>
          <a:p>
            <a:pPr marL="742950" lvl="1" indent="-285750">
              <a:buFont typeface="Arial" panose="020B0604020202020204" pitchFamily="34" charset="0"/>
              <a:buChar char="•"/>
            </a:pPr>
            <a:r>
              <a:rPr lang="en-US" sz="1600" dirty="0"/>
              <a:t>Review of the catalogue of EE measures (according to todays decisions)</a:t>
            </a:r>
          </a:p>
          <a:p>
            <a:pPr marL="742950" lvl="1" indent="-285750">
              <a:buFont typeface="Arial" panose="020B0604020202020204" pitchFamily="34" charset="0"/>
              <a:buChar char="•"/>
            </a:pPr>
            <a:r>
              <a:rPr lang="en-US" sz="1600" dirty="0"/>
              <a:t>Completion of EE plan</a:t>
            </a:r>
          </a:p>
          <a:p>
            <a:pPr marL="742950" lvl="1" indent="-285750">
              <a:buFont typeface="Arial" panose="020B0604020202020204" pitchFamily="34" charset="0"/>
              <a:buChar char="•"/>
            </a:pPr>
            <a:r>
              <a:rPr lang="en-US" sz="1600" dirty="0">
                <a:ea typeface="Calibri"/>
                <a:cs typeface="Times New Roman"/>
              </a:rPr>
              <a:t>Pre-feasibility analysis of selected EE measures (street lighting)</a:t>
            </a:r>
          </a:p>
          <a:p>
            <a:pPr marL="742950" lvl="1" indent="-285750">
              <a:buFont typeface="Arial" panose="020B0604020202020204" pitchFamily="34" charset="0"/>
              <a:buChar char="•"/>
            </a:pPr>
            <a:endParaRPr lang="en-US" sz="1600" dirty="0">
              <a:ea typeface="Calibri"/>
              <a:cs typeface="Times New Roman"/>
            </a:endParaRPr>
          </a:p>
          <a:p>
            <a:pPr lvl="1"/>
            <a:r>
              <a:rPr lang="en-US" sz="1600" u="sng" dirty="0">
                <a:ea typeface="Calibri"/>
                <a:cs typeface="Times New Roman"/>
              </a:rPr>
              <a:t>Municipality of </a:t>
            </a:r>
            <a:r>
              <a:rPr lang="en-US" sz="1600" u="sng" dirty="0" err="1">
                <a:ea typeface="Calibri"/>
                <a:cs typeface="Times New Roman"/>
              </a:rPr>
              <a:t>Gjirokastra</a:t>
            </a:r>
            <a:r>
              <a:rPr lang="en-US" sz="1600" u="sng" dirty="0">
                <a:ea typeface="Calibri"/>
                <a:cs typeface="Times New Roman"/>
              </a:rPr>
              <a:t>:</a:t>
            </a:r>
          </a:p>
          <a:p>
            <a:pPr marL="742950" lvl="1" indent="-285750">
              <a:buFont typeface="Arial" panose="020B0604020202020204" pitchFamily="34" charset="0"/>
              <a:buChar char="•"/>
            </a:pPr>
            <a:r>
              <a:rPr lang="en-US" sz="1600" dirty="0">
                <a:ea typeface="Calibri"/>
                <a:cs typeface="Times New Roman"/>
              </a:rPr>
              <a:t>Confirmation of ownership of the municipal EE plan, preparation for adoption by Municipal Council</a:t>
            </a:r>
          </a:p>
          <a:p>
            <a:pPr marL="742950" lvl="1" indent="-285750">
              <a:buFont typeface="Arial" panose="020B0604020202020204" pitchFamily="34" charset="0"/>
              <a:buChar char="•"/>
            </a:pPr>
            <a:r>
              <a:rPr lang="en-US" sz="1600" dirty="0">
                <a:ea typeface="Calibri"/>
                <a:cs typeface="Times New Roman"/>
              </a:rPr>
              <a:t>Institutional set-up of EE department</a:t>
            </a:r>
          </a:p>
          <a:p>
            <a:pPr lvl="1"/>
            <a:endParaRPr lang="en-US" sz="1600" dirty="0">
              <a:solidFill>
                <a:schemeClr val="tx1">
                  <a:lumMod val="50000"/>
                </a:schemeClr>
              </a:solidFill>
            </a:endParaRPr>
          </a:p>
          <a:p>
            <a:pPr lvl="1" indent="-457200"/>
            <a:r>
              <a:rPr lang="en-US" sz="1600" b="1" dirty="0">
                <a:solidFill>
                  <a:schemeClr val="tx1">
                    <a:lumMod val="50000"/>
                  </a:schemeClr>
                </a:solidFill>
              </a:rPr>
              <a:t>OPEN QUESTIONS</a:t>
            </a:r>
          </a:p>
        </p:txBody>
      </p:sp>
    </p:spTree>
    <p:extLst>
      <p:ext uri="{BB962C8B-B14F-4D97-AF65-F5344CB8AC3E}">
        <p14:creationId xmlns:p14="http://schemas.microsoft.com/office/powerpoint/2010/main" val="40785068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52400" y="990600"/>
            <a:ext cx="8229600" cy="1676400"/>
          </a:xfrm>
          <a:prstGeom prst="rect">
            <a:avLst/>
          </a:prstGeom>
        </p:spPr>
        <p:txBody>
          <a:bodyPr vert="horz" lIns="91440" tIns="45720" rIns="91440" bIns="45720" rtlCol="0" anchor="b">
            <a:normAutofit/>
          </a:bodyPr>
          <a:lstStyle>
            <a:lvl1pPr marL="0" indent="0" algn="r" defTabSz="914400" rtl="0" eaLnBrk="1" latinLnBrk="0" hangingPunct="1">
              <a:spcBef>
                <a:spcPct val="20000"/>
              </a:spcBef>
              <a:buSzPct val="70000"/>
              <a:buFont typeface="Webdings" pitchFamily="18" charset="2"/>
              <a:buNone/>
              <a:defRPr sz="2200" b="0" kern="1200" cap="small" baseline="0">
                <a:solidFill>
                  <a:schemeClr val="accent3"/>
                </a:solidFill>
                <a:latin typeface="+mn-lt"/>
                <a:ea typeface="+mn-ea"/>
                <a:cs typeface="+mn-cs"/>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r>
              <a:rPr lang="en-US" b="1" i="1" dirty="0">
                <a:solidFill>
                  <a:schemeClr val="tx1">
                    <a:lumMod val="50000"/>
                  </a:schemeClr>
                </a:solidFill>
              </a:rPr>
              <a:t>Thanks to all members of the municipal administration and service utility team who contributed to the successful completion </a:t>
            </a:r>
          </a:p>
          <a:p>
            <a:pPr algn="ctr"/>
            <a:endParaRPr lang="en-US" b="1" i="1" dirty="0">
              <a:solidFill>
                <a:schemeClr val="tx1">
                  <a:lumMod val="50000"/>
                </a:schemeClr>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en-US" noProof="0" dirty="0"/>
          </a:p>
        </p:txBody>
      </p:sp>
      <p:sp>
        <p:nvSpPr>
          <p:cNvPr id="3" name="Inhaltsplatzhalter 2"/>
          <p:cNvSpPr>
            <a:spLocks noGrp="1"/>
          </p:cNvSpPr>
          <p:nvPr>
            <p:ph idx="1"/>
          </p:nvPr>
        </p:nvSpPr>
        <p:spPr/>
        <p:txBody>
          <a:bodyPr>
            <a:normAutofit/>
          </a:bodyPr>
          <a:lstStyle/>
          <a:p>
            <a:pPr marL="0" indent="0" algn="ctr">
              <a:buNone/>
            </a:pPr>
            <a:r>
              <a:rPr lang="en-US" sz="8800" dirty="0"/>
              <a:t>ADDITIONAL</a:t>
            </a:r>
            <a:r>
              <a:rPr lang="en-US" sz="8800" noProof="0" dirty="0"/>
              <a:t> SLIDES</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34</a:t>
            </a:fld>
            <a:endParaRPr lang="en-US" dirty="0"/>
          </a:p>
        </p:txBody>
      </p:sp>
      <p:sp>
        <p:nvSpPr>
          <p:cNvPr id="6" name="Textplatzhalter 5"/>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7314084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Municipal Energy Efficiency Plan </a:t>
            </a:r>
          </a:p>
        </p:txBody>
      </p:sp>
      <p:sp>
        <p:nvSpPr>
          <p:cNvPr id="3" name="Inhaltsplatzhalter 2"/>
          <p:cNvSpPr>
            <a:spLocks noGrp="1"/>
          </p:cNvSpPr>
          <p:nvPr>
            <p:ph idx="1"/>
          </p:nvPr>
        </p:nvSpPr>
        <p:spPr>
          <a:xfrm>
            <a:off x="304800" y="1219200"/>
            <a:ext cx="5029200" cy="5181600"/>
          </a:xfrm>
        </p:spPr>
        <p:txBody>
          <a:bodyPr>
            <a:normAutofit lnSpcReduction="10000"/>
          </a:bodyPr>
          <a:lstStyle/>
          <a:p>
            <a:pPr marL="0" indent="0">
              <a:buNone/>
            </a:pPr>
            <a:r>
              <a:rPr lang="en-US" sz="1600" noProof="0" dirty="0">
                <a:solidFill>
                  <a:schemeClr val="tx1">
                    <a:lumMod val="50000"/>
                  </a:schemeClr>
                </a:solidFill>
              </a:rPr>
              <a:t>Following </a:t>
            </a:r>
            <a:r>
              <a:rPr lang="en-US" sz="1600" b="1" noProof="0" dirty="0">
                <a:solidFill>
                  <a:schemeClr val="tx1">
                    <a:lumMod val="50000"/>
                  </a:schemeClr>
                </a:solidFill>
              </a:rPr>
              <a:t>assumptions</a:t>
            </a:r>
            <a:r>
              <a:rPr lang="en-US" sz="1600" noProof="0" dirty="0">
                <a:solidFill>
                  <a:schemeClr val="tx1">
                    <a:lumMod val="50000"/>
                  </a:schemeClr>
                </a:solidFill>
              </a:rPr>
              <a:t> have been taken for the preliminary assessment of EE measures</a:t>
            </a:r>
          </a:p>
          <a:p>
            <a:pPr lvl="0"/>
            <a:r>
              <a:rPr lang="en-US" sz="1600" i="1" noProof="0" dirty="0">
                <a:solidFill>
                  <a:schemeClr val="tx1">
                    <a:lumMod val="50000"/>
                  </a:schemeClr>
                </a:solidFill>
              </a:rPr>
              <a:t>Investment costs</a:t>
            </a:r>
            <a:r>
              <a:rPr lang="en-US" sz="1600" noProof="0" dirty="0">
                <a:solidFill>
                  <a:schemeClr val="tx1">
                    <a:lumMod val="50000"/>
                  </a:schemeClr>
                </a:solidFill>
              </a:rPr>
              <a:t> at the level of 2016 prices, including import duties (on demand), installation, using the currency exchange rate of December 31, 2015 (1 USD = 115 ALL)  </a:t>
            </a:r>
          </a:p>
          <a:p>
            <a:pPr lvl="0"/>
            <a:endParaRPr lang="en-US" sz="1600" noProof="0" dirty="0">
              <a:solidFill>
                <a:schemeClr val="tx1">
                  <a:lumMod val="50000"/>
                </a:schemeClr>
              </a:solidFill>
            </a:endParaRPr>
          </a:p>
          <a:p>
            <a:pPr lvl="0"/>
            <a:r>
              <a:rPr lang="en-US" sz="1600" noProof="0" dirty="0">
                <a:solidFill>
                  <a:schemeClr val="tx1">
                    <a:lumMod val="50000"/>
                  </a:schemeClr>
                </a:solidFill>
              </a:rPr>
              <a:t>Emission factors for primary energy carriers</a:t>
            </a:r>
          </a:p>
          <a:p>
            <a:pPr lvl="0"/>
            <a:endParaRPr lang="en-US" sz="1600" noProof="0" dirty="0">
              <a:solidFill>
                <a:schemeClr val="tx1">
                  <a:lumMod val="50000"/>
                </a:schemeClr>
              </a:solidFill>
            </a:endParaRPr>
          </a:p>
          <a:p>
            <a:pPr lvl="0"/>
            <a:r>
              <a:rPr lang="en-US" sz="1600" i="1" noProof="0" dirty="0">
                <a:solidFill>
                  <a:schemeClr val="tx1">
                    <a:lumMod val="50000"/>
                  </a:schemeClr>
                </a:solidFill>
              </a:rPr>
              <a:t>Payback</a:t>
            </a:r>
            <a:r>
              <a:rPr lang="en-US" sz="1600" noProof="0" dirty="0">
                <a:solidFill>
                  <a:schemeClr val="tx1">
                    <a:lumMod val="50000"/>
                  </a:schemeClr>
                </a:solidFill>
              </a:rPr>
              <a:t> is preliminarily calculated on the basis of annually saved energy costs. For this purpose the 15-year average tariff of the respective final energy carrier is used for the period 2015 to 2020 (annual escalation rates of 3 % in average)</a:t>
            </a:r>
          </a:p>
          <a:p>
            <a:pPr lvl="0"/>
            <a:endParaRPr lang="en-US" sz="1600" noProof="0" dirty="0">
              <a:solidFill>
                <a:schemeClr val="tx1">
                  <a:lumMod val="50000"/>
                </a:schemeClr>
              </a:solidFill>
            </a:endParaRPr>
          </a:p>
          <a:p>
            <a:r>
              <a:rPr lang="en-US" sz="1600" noProof="0" dirty="0">
                <a:solidFill>
                  <a:schemeClr val="tx1">
                    <a:lumMod val="50000"/>
                  </a:schemeClr>
                </a:solidFill>
              </a:rPr>
              <a:t>The </a:t>
            </a:r>
            <a:r>
              <a:rPr lang="en-US" sz="1600" i="1" noProof="0" dirty="0">
                <a:solidFill>
                  <a:schemeClr val="tx1">
                    <a:lumMod val="50000"/>
                  </a:schemeClr>
                </a:solidFill>
              </a:rPr>
              <a:t>implementation period </a:t>
            </a:r>
            <a:r>
              <a:rPr lang="en-US" sz="1600" noProof="0" dirty="0">
                <a:solidFill>
                  <a:schemeClr val="tx1">
                    <a:lumMod val="50000"/>
                  </a:schemeClr>
                </a:solidFill>
              </a:rPr>
              <a:t>of the EE measure starts in 2017, with delivery of EE benefits in the year 2018 the earliest. Each EE measure is completed in 2025 (depending on the complexity of each measure) EE benefits become valid in the energy balance of 2025.</a:t>
            </a:r>
          </a:p>
          <a:p>
            <a:endParaRPr lang="en-US" sz="1400" noProof="0" dirty="0">
              <a:solidFill>
                <a:schemeClr val="tx1">
                  <a:lumMod val="50000"/>
                </a:schemeClr>
              </a:solidFill>
            </a:endParaRP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35</a:t>
            </a:fld>
            <a:endParaRPr lang="en-US" dirty="0"/>
          </a:p>
        </p:txBody>
      </p:sp>
      <p:sp>
        <p:nvSpPr>
          <p:cNvPr id="6" name="Textplatzhalter 5"/>
          <p:cNvSpPr>
            <a:spLocks noGrp="1"/>
          </p:cNvSpPr>
          <p:nvPr>
            <p:ph type="body" sz="quarter" idx="14"/>
          </p:nvPr>
        </p:nvSpPr>
        <p:spPr/>
        <p:txBody>
          <a:bodyPr/>
          <a:lstStyle/>
          <a:p>
            <a:r>
              <a:rPr lang="en-US" noProof="0" dirty="0">
                <a:latin typeface="+mn-lt"/>
              </a:rPr>
              <a:t>Key assumptions </a:t>
            </a:r>
            <a:r>
              <a:rPr lang="en-US" noProof="0" dirty="0"/>
              <a:t>and Projection of energy tariffs/costs</a:t>
            </a:r>
          </a:p>
          <a:p>
            <a:endParaRPr lang="en-US" noProof="0" dirty="0"/>
          </a:p>
          <a:p>
            <a:endParaRPr lang="en-US" noProof="0" dirty="0">
              <a:latin typeface="+mn-lt"/>
            </a:endParaRPr>
          </a:p>
          <a:p>
            <a:endParaRPr lang="en-US" noProof="0" dirty="0"/>
          </a:p>
        </p:txBody>
      </p:sp>
      <p:graphicFrame>
        <p:nvGraphicFramePr>
          <p:cNvPr id="7" name="Diagramm 6"/>
          <p:cNvGraphicFramePr/>
          <p:nvPr>
            <p:extLst>
              <p:ext uri="{D42A27DB-BD31-4B8C-83A1-F6EECF244321}">
                <p14:modId xmlns:p14="http://schemas.microsoft.com/office/powerpoint/2010/main" val="2063481625"/>
              </p:ext>
            </p:extLst>
          </p:nvPr>
        </p:nvGraphicFramePr>
        <p:xfrm>
          <a:off x="5334000" y="1143001"/>
          <a:ext cx="3657600" cy="2362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Diagramm 7"/>
          <p:cNvGraphicFramePr/>
          <p:nvPr>
            <p:extLst>
              <p:ext uri="{D42A27DB-BD31-4B8C-83A1-F6EECF244321}">
                <p14:modId xmlns:p14="http://schemas.microsoft.com/office/powerpoint/2010/main" val="2781436831"/>
              </p:ext>
            </p:extLst>
          </p:nvPr>
        </p:nvGraphicFramePr>
        <p:xfrm>
          <a:off x="5410200" y="3657600"/>
          <a:ext cx="3505200" cy="2590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860921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Municipal energy diagnostic</a:t>
            </a:r>
          </a:p>
        </p:txBody>
      </p:sp>
      <p:sp>
        <p:nvSpPr>
          <p:cNvPr id="3" name="Inhaltsplatzhalter 2"/>
          <p:cNvSpPr>
            <a:spLocks noGrp="1"/>
          </p:cNvSpPr>
          <p:nvPr>
            <p:ph idx="1"/>
          </p:nvPr>
        </p:nvSpPr>
        <p:spPr>
          <a:xfrm>
            <a:off x="43043" y="2282272"/>
            <a:ext cx="2644875" cy="3419410"/>
          </a:xfrm>
        </p:spPr>
        <p:txBody>
          <a:bodyPr>
            <a:normAutofit/>
          </a:bodyPr>
          <a:lstStyle/>
          <a:p>
            <a:pPr marL="0" indent="0">
              <a:buNone/>
            </a:pPr>
            <a:r>
              <a:rPr lang="en-US" sz="1800" noProof="0" dirty="0">
                <a:solidFill>
                  <a:schemeClr val="tx1"/>
                </a:solidFill>
              </a:rPr>
              <a:t>The initial phase of the program is guided by and feedback from the municipality enabled the team to draft an energy efficiency (EE) program </a:t>
            </a:r>
          </a:p>
          <a:p>
            <a:pPr marL="0" indent="0">
              <a:buNone/>
            </a:pPr>
            <a:endParaRPr lang="en-US" sz="1800" noProof="0" dirty="0">
              <a:solidFill>
                <a:schemeClr val="tx1"/>
              </a:solidFill>
            </a:endParaRPr>
          </a:p>
          <a:p>
            <a:pPr marL="0" indent="0">
              <a:buNone/>
            </a:pPr>
            <a:endParaRPr lang="en-US" sz="1800" noProof="0" dirty="0">
              <a:solidFill>
                <a:schemeClr val="tx1"/>
              </a:solidFill>
            </a:endParaRP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36</a:t>
            </a:fld>
            <a:endParaRPr lang="en-US" dirty="0"/>
          </a:p>
        </p:txBody>
      </p:sp>
      <p:sp>
        <p:nvSpPr>
          <p:cNvPr id="6" name="Textplatzhalter 5"/>
          <p:cNvSpPr>
            <a:spLocks noGrp="1"/>
          </p:cNvSpPr>
          <p:nvPr>
            <p:ph type="body" sz="quarter" idx="14"/>
          </p:nvPr>
        </p:nvSpPr>
        <p:spPr/>
        <p:txBody>
          <a:bodyPr/>
          <a:lstStyle/>
          <a:p>
            <a:r>
              <a:rPr lang="en-US" noProof="0" dirty="0"/>
              <a:t>TRACE - </a:t>
            </a:r>
            <a:r>
              <a:rPr lang="en-US" i="1" noProof="0" dirty="0"/>
              <a:t>Tool for Rapid Assessment of City Energy</a:t>
            </a:r>
            <a:r>
              <a:rPr lang="en-US" noProof="0" dirty="0"/>
              <a:t> </a:t>
            </a:r>
          </a:p>
          <a:p>
            <a:endParaRPr lang="en-US" noProof="0" dirty="0"/>
          </a:p>
        </p:txBody>
      </p:sp>
      <p:graphicFrame>
        <p:nvGraphicFramePr>
          <p:cNvPr id="7" name="Diagramm 3"/>
          <p:cNvGraphicFramePr/>
          <p:nvPr>
            <p:extLst>
              <p:ext uri="{D42A27DB-BD31-4B8C-83A1-F6EECF244321}">
                <p14:modId xmlns:p14="http://schemas.microsoft.com/office/powerpoint/2010/main" val="2704377862"/>
              </p:ext>
            </p:extLst>
          </p:nvPr>
        </p:nvGraphicFramePr>
        <p:xfrm>
          <a:off x="457200" y="1075251"/>
          <a:ext cx="8424936" cy="775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659559" y="1930933"/>
            <a:ext cx="6408241" cy="3580154"/>
          </a:xfrm>
          <a:prstGeom prst="rect">
            <a:avLst/>
          </a:prstGeom>
        </p:spPr>
      </p:pic>
      <p:grpSp>
        <p:nvGrpSpPr>
          <p:cNvPr id="9" name="Group 1"/>
          <p:cNvGrpSpPr/>
          <p:nvPr/>
        </p:nvGrpSpPr>
        <p:grpSpPr>
          <a:xfrm>
            <a:off x="2229139" y="5582352"/>
            <a:ext cx="6652997" cy="632958"/>
            <a:chOff x="-1" y="5586047"/>
            <a:chExt cx="7312268" cy="726830"/>
          </a:xfrm>
        </p:grpSpPr>
        <p:sp>
          <p:nvSpPr>
            <p:cNvPr id="10" name="Rectangle 25"/>
            <p:cNvSpPr/>
            <p:nvPr/>
          </p:nvSpPr>
          <p:spPr>
            <a:xfrm>
              <a:off x="1072662" y="5586047"/>
              <a:ext cx="6239605" cy="7268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11" name="TextBox 9"/>
            <p:cNvSpPr txBox="1"/>
            <p:nvPr/>
          </p:nvSpPr>
          <p:spPr>
            <a:xfrm>
              <a:off x="2364389" y="5862584"/>
              <a:ext cx="526106" cy="276999"/>
            </a:xfrm>
            <a:prstGeom prst="rect">
              <a:avLst/>
            </a:prstGeom>
            <a:noFill/>
            <a:ln>
              <a:noFill/>
            </a:ln>
          </p:spPr>
          <p:txBody>
            <a:bodyPr wrap="none" rtlCol="0">
              <a:spAutoFit/>
            </a:bodyPr>
            <a:lstStyle/>
            <a:p>
              <a:r>
                <a:rPr lang="en-US" sz="1200" b="1" dirty="0">
                  <a:solidFill>
                    <a:schemeClr val="accent3">
                      <a:lumMod val="75000"/>
                    </a:schemeClr>
                  </a:solidFill>
                </a:rPr>
                <a:t>Done</a:t>
              </a:r>
            </a:p>
          </p:txBody>
        </p:sp>
        <p:sp>
          <p:nvSpPr>
            <p:cNvPr id="12" name="TextBox 18"/>
            <p:cNvSpPr txBox="1"/>
            <p:nvPr/>
          </p:nvSpPr>
          <p:spPr>
            <a:xfrm>
              <a:off x="4337265" y="5863040"/>
              <a:ext cx="1300053" cy="276999"/>
            </a:xfrm>
            <a:prstGeom prst="rect">
              <a:avLst/>
            </a:prstGeom>
            <a:noFill/>
            <a:ln>
              <a:noFill/>
            </a:ln>
          </p:spPr>
          <p:txBody>
            <a:bodyPr wrap="square" rtlCol="0">
              <a:spAutoFit/>
            </a:bodyPr>
            <a:lstStyle/>
            <a:p>
              <a:r>
                <a:rPr lang="en-US" sz="1200" b="1" dirty="0">
                  <a:solidFill>
                    <a:schemeClr val="accent3">
                      <a:lumMod val="75000"/>
                    </a:schemeClr>
                  </a:solidFill>
                </a:rPr>
                <a:t>Done</a:t>
              </a:r>
            </a:p>
          </p:txBody>
        </p:sp>
        <p:sp>
          <p:nvSpPr>
            <p:cNvPr id="13" name="Rectangle 3"/>
            <p:cNvSpPr/>
            <p:nvPr/>
          </p:nvSpPr>
          <p:spPr>
            <a:xfrm>
              <a:off x="1807536" y="5828245"/>
              <a:ext cx="471482" cy="3165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0"/>
            <p:cNvSpPr/>
            <p:nvPr/>
          </p:nvSpPr>
          <p:spPr>
            <a:xfrm>
              <a:off x="-1" y="5586047"/>
              <a:ext cx="1107831" cy="726830"/>
            </a:xfrm>
            <a:prstGeom prst="rect">
              <a:avLst/>
            </a:prstGeom>
            <a:solidFill>
              <a:schemeClr val="accent6">
                <a:lumMod val="40000"/>
                <a:lumOff val="6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Level of Activity </a:t>
              </a:r>
            </a:p>
            <a:p>
              <a:pPr algn="ctr"/>
              <a:r>
                <a:rPr lang="en-US" sz="1400" dirty="0">
                  <a:solidFill>
                    <a:schemeClr val="tx1"/>
                  </a:solidFill>
                </a:rPr>
                <a:t>Progress</a:t>
              </a:r>
            </a:p>
          </p:txBody>
        </p:sp>
        <p:sp>
          <p:nvSpPr>
            <p:cNvPr id="15" name="Rectangle 22"/>
            <p:cNvSpPr/>
            <p:nvPr/>
          </p:nvSpPr>
          <p:spPr>
            <a:xfrm>
              <a:off x="3841110" y="5853480"/>
              <a:ext cx="471482" cy="3165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24"/>
            <p:cNvGrpSpPr/>
            <p:nvPr/>
          </p:nvGrpSpPr>
          <p:grpSpPr>
            <a:xfrm>
              <a:off x="3977054" y="5723075"/>
              <a:ext cx="378070" cy="341831"/>
              <a:chOff x="1011114" y="6031523"/>
              <a:chExt cx="677009" cy="606668"/>
            </a:xfrm>
          </p:grpSpPr>
          <p:cxnSp>
            <p:nvCxnSpPr>
              <p:cNvPr id="25" name="Straight Connector 26"/>
              <p:cNvCxnSpPr/>
              <p:nvPr/>
            </p:nvCxnSpPr>
            <p:spPr>
              <a:xfrm>
                <a:off x="1011114" y="6515099"/>
                <a:ext cx="79131" cy="123092"/>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7"/>
              <p:cNvCxnSpPr/>
              <p:nvPr/>
            </p:nvCxnSpPr>
            <p:spPr>
              <a:xfrm flipV="1">
                <a:off x="1090246" y="6031523"/>
                <a:ext cx="597877" cy="580292"/>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oup 6"/>
            <p:cNvGrpSpPr/>
            <p:nvPr/>
          </p:nvGrpSpPr>
          <p:grpSpPr>
            <a:xfrm>
              <a:off x="1943480" y="5735963"/>
              <a:ext cx="378070" cy="326969"/>
              <a:chOff x="1011114" y="6099179"/>
              <a:chExt cx="677009" cy="580291"/>
            </a:xfrm>
          </p:grpSpPr>
          <p:cxnSp>
            <p:nvCxnSpPr>
              <p:cNvPr id="23" name="Straight Connector 7"/>
              <p:cNvCxnSpPr/>
              <p:nvPr/>
            </p:nvCxnSpPr>
            <p:spPr>
              <a:xfrm>
                <a:off x="1011114" y="6515099"/>
                <a:ext cx="79131" cy="123092"/>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11"/>
              <p:cNvCxnSpPr/>
              <p:nvPr/>
            </p:nvCxnSpPr>
            <p:spPr>
              <a:xfrm flipV="1">
                <a:off x="1090247" y="6099179"/>
                <a:ext cx="597876" cy="580291"/>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8" name="TextBox 19"/>
            <p:cNvSpPr txBox="1"/>
            <p:nvPr/>
          </p:nvSpPr>
          <p:spPr>
            <a:xfrm>
              <a:off x="6345168" y="5864514"/>
              <a:ext cx="827990" cy="276999"/>
            </a:xfrm>
            <a:prstGeom prst="rect">
              <a:avLst/>
            </a:prstGeom>
            <a:noFill/>
            <a:ln>
              <a:noFill/>
            </a:ln>
          </p:spPr>
          <p:txBody>
            <a:bodyPr wrap="square" rtlCol="0">
              <a:spAutoFit/>
            </a:bodyPr>
            <a:lstStyle/>
            <a:p>
              <a:r>
                <a:rPr lang="en-US" sz="1200" b="1" dirty="0">
                  <a:solidFill>
                    <a:schemeClr val="accent3">
                      <a:lumMod val="75000"/>
                    </a:schemeClr>
                  </a:solidFill>
                </a:rPr>
                <a:t>Done</a:t>
              </a:r>
            </a:p>
          </p:txBody>
        </p:sp>
        <p:sp>
          <p:nvSpPr>
            <p:cNvPr id="19" name="Rectangle 20"/>
            <p:cNvSpPr/>
            <p:nvPr/>
          </p:nvSpPr>
          <p:spPr>
            <a:xfrm>
              <a:off x="5849012" y="5854954"/>
              <a:ext cx="471482" cy="3165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21"/>
            <p:cNvGrpSpPr/>
            <p:nvPr/>
          </p:nvGrpSpPr>
          <p:grpSpPr>
            <a:xfrm>
              <a:off x="5984956" y="5724549"/>
              <a:ext cx="378070" cy="341831"/>
              <a:chOff x="1011114" y="6031523"/>
              <a:chExt cx="677009" cy="606668"/>
            </a:xfrm>
          </p:grpSpPr>
          <p:cxnSp>
            <p:nvCxnSpPr>
              <p:cNvPr id="21" name="Straight Connector 29"/>
              <p:cNvCxnSpPr/>
              <p:nvPr/>
            </p:nvCxnSpPr>
            <p:spPr>
              <a:xfrm>
                <a:off x="1011114" y="6515099"/>
                <a:ext cx="79131" cy="123092"/>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30"/>
              <p:cNvCxnSpPr/>
              <p:nvPr/>
            </p:nvCxnSpPr>
            <p:spPr>
              <a:xfrm flipV="1">
                <a:off x="1090246" y="6031523"/>
                <a:ext cx="597877" cy="580292"/>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0781852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57200"/>
            <a:ext cx="8229600" cy="457200"/>
          </a:xfrm>
        </p:spPr>
        <p:txBody>
          <a:bodyPr/>
          <a:lstStyle/>
          <a:p>
            <a:r>
              <a:rPr lang="en-US" noProof="0" dirty="0"/>
              <a:t>City Authority Control</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37</a:t>
            </a:fld>
            <a:endParaRPr lang="en-US" dirty="0"/>
          </a:p>
        </p:txBody>
      </p:sp>
      <p:graphicFrame>
        <p:nvGraphicFramePr>
          <p:cNvPr id="7" name="Tabelle 6"/>
          <p:cNvGraphicFramePr>
            <a:graphicFrameLocks noGrp="1"/>
          </p:cNvGraphicFramePr>
          <p:nvPr>
            <p:extLst>
              <p:ext uri="{D42A27DB-BD31-4B8C-83A1-F6EECF244321}">
                <p14:modId xmlns:p14="http://schemas.microsoft.com/office/powerpoint/2010/main" val="88964752"/>
              </p:ext>
            </p:extLst>
          </p:nvPr>
        </p:nvGraphicFramePr>
        <p:xfrm>
          <a:off x="457200" y="1981200"/>
          <a:ext cx="8229599" cy="2926080"/>
        </p:xfrm>
        <a:graphic>
          <a:graphicData uri="http://schemas.openxmlformats.org/drawingml/2006/table">
            <a:tbl>
              <a:tblPr firstRow="1" firstCol="1" bandRow="1">
                <a:tableStyleId>{5C22544A-7EE6-4342-B048-85BDC9FD1C3A}</a:tableStyleId>
              </a:tblPr>
              <a:tblGrid>
                <a:gridCol w="2667000">
                  <a:extLst>
                    <a:ext uri="{9D8B030D-6E8A-4147-A177-3AD203B41FA5}">
                      <a16:colId xmlns:a16="http://schemas.microsoft.com/office/drawing/2014/main" val="20000"/>
                    </a:ext>
                  </a:extLst>
                </a:gridCol>
                <a:gridCol w="1981200">
                  <a:extLst>
                    <a:ext uri="{9D8B030D-6E8A-4147-A177-3AD203B41FA5}">
                      <a16:colId xmlns:a16="http://schemas.microsoft.com/office/drawing/2014/main" val="20001"/>
                    </a:ext>
                  </a:extLst>
                </a:gridCol>
                <a:gridCol w="1752600">
                  <a:extLst>
                    <a:ext uri="{9D8B030D-6E8A-4147-A177-3AD203B41FA5}">
                      <a16:colId xmlns:a16="http://schemas.microsoft.com/office/drawing/2014/main" val="20002"/>
                    </a:ext>
                  </a:extLst>
                </a:gridCol>
                <a:gridCol w="1828799">
                  <a:extLst>
                    <a:ext uri="{9D8B030D-6E8A-4147-A177-3AD203B41FA5}">
                      <a16:colId xmlns:a16="http://schemas.microsoft.com/office/drawing/2014/main" val="20003"/>
                    </a:ext>
                  </a:extLst>
                </a:gridCol>
              </a:tblGrid>
              <a:tr h="0">
                <a:tc rowSpan="2">
                  <a:txBody>
                    <a:bodyPr/>
                    <a:lstStyle/>
                    <a:p>
                      <a:pPr algn="just">
                        <a:spcAft>
                          <a:spcPts val="0"/>
                        </a:spcAft>
                      </a:pPr>
                      <a:r>
                        <a:rPr lang="en-US" sz="1600" dirty="0">
                          <a:effectLst/>
                        </a:rPr>
                        <a:t>Sector</a:t>
                      </a:r>
                      <a:endParaRPr lang="en-US" sz="2400" dirty="0">
                        <a:solidFill>
                          <a:srgbClr val="2B1DE3"/>
                        </a:solidFill>
                        <a:effectLst/>
                        <a:latin typeface="Times New Roman"/>
                        <a:ea typeface="Calibri"/>
                        <a:cs typeface="Times New Roman"/>
                      </a:endParaRPr>
                    </a:p>
                  </a:txBody>
                  <a:tcPr marL="68580" marR="68580" marT="0" marB="0" anchor="ctr"/>
                </a:tc>
                <a:tc gridSpan="3">
                  <a:txBody>
                    <a:bodyPr/>
                    <a:lstStyle/>
                    <a:p>
                      <a:pPr algn="ctr">
                        <a:spcAft>
                          <a:spcPts val="0"/>
                        </a:spcAft>
                      </a:pPr>
                      <a:r>
                        <a:rPr lang="en-US" sz="1600" dirty="0">
                          <a:effectLst/>
                        </a:rPr>
                        <a:t>Municipality authority level of power</a:t>
                      </a:r>
                      <a:endParaRPr lang="en-US" sz="2400" dirty="0">
                        <a:solidFill>
                          <a:srgbClr val="2B1DE3"/>
                        </a:solidFill>
                        <a:effectLst/>
                        <a:latin typeface="Times New Roman"/>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0">
                <a:tc vMerge="1">
                  <a:txBody>
                    <a:bodyPr/>
                    <a:lstStyle/>
                    <a:p>
                      <a:endParaRPr lang="en-US"/>
                    </a:p>
                  </a:txBody>
                  <a:tcPr/>
                </a:tc>
                <a:tc>
                  <a:txBody>
                    <a:bodyPr/>
                    <a:lstStyle/>
                    <a:p>
                      <a:pPr algn="ctr">
                        <a:spcAft>
                          <a:spcPts val="0"/>
                        </a:spcAft>
                      </a:pPr>
                      <a:r>
                        <a:rPr lang="en-US" sz="1600" dirty="0">
                          <a:effectLst/>
                        </a:rPr>
                        <a:t>Regulatory</a:t>
                      </a:r>
                      <a:endParaRPr lang="en-US" sz="2400" b="1"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Budget control</a:t>
                      </a:r>
                      <a:endParaRPr lang="en-US" sz="2400" b="1"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Influence &amp; enforcement</a:t>
                      </a:r>
                      <a:endParaRPr lang="en-US" sz="2400" b="1" dirty="0">
                        <a:solidFill>
                          <a:srgbClr val="2B1DE3"/>
                        </a:solidFill>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1"/>
                  </a:ext>
                </a:extLst>
              </a:tr>
              <a:tr h="30480">
                <a:tc>
                  <a:txBody>
                    <a:bodyPr/>
                    <a:lstStyle/>
                    <a:p>
                      <a:pPr algn="just">
                        <a:spcAft>
                          <a:spcPts val="0"/>
                        </a:spcAft>
                      </a:pPr>
                      <a:r>
                        <a:rPr lang="en-US" sz="1600" b="0" dirty="0">
                          <a:effectLst/>
                        </a:rPr>
                        <a:t>Public transport</a:t>
                      </a:r>
                      <a:endParaRPr lang="en-US" sz="2400" b="0"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MEDIUM</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MEDIUM</a:t>
                      </a:r>
                      <a:endParaRPr lang="en-US" sz="2400" dirty="0">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2"/>
                  </a:ext>
                </a:extLst>
              </a:tr>
              <a:tr h="0">
                <a:tc>
                  <a:txBody>
                    <a:bodyPr/>
                    <a:lstStyle/>
                    <a:p>
                      <a:pPr algn="just">
                        <a:spcAft>
                          <a:spcPts val="0"/>
                        </a:spcAft>
                      </a:pPr>
                      <a:r>
                        <a:rPr lang="en-US" sz="1600" b="0" dirty="0">
                          <a:effectLst/>
                        </a:rPr>
                        <a:t>Private transport</a:t>
                      </a:r>
                      <a:endParaRPr lang="en-US" sz="2400" b="0"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3"/>
                  </a:ext>
                </a:extLst>
              </a:tr>
              <a:tr h="0">
                <a:tc>
                  <a:txBody>
                    <a:bodyPr/>
                    <a:lstStyle/>
                    <a:p>
                      <a:pPr algn="just">
                        <a:spcAft>
                          <a:spcPts val="0"/>
                        </a:spcAft>
                      </a:pPr>
                      <a:r>
                        <a:rPr lang="en-US" sz="1600" b="0" dirty="0">
                          <a:effectLst/>
                        </a:rPr>
                        <a:t>Public, municipal buildings</a:t>
                      </a:r>
                      <a:endParaRPr lang="en-US" sz="2400" b="0"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HIGH</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a:effectLst/>
                        </a:rPr>
                        <a:t>HIGH</a:t>
                      </a:r>
                      <a:endParaRPr lang="en-US" sz="2400">
                        <a:effectLst/>
                        <a:latin typeface="Times New Roman"/>
                        <a:ea typeface="Calibri"/>
                        <a:cs typeface="Times New Roman"/>
                      </a:endParaRPr>
                    </a:p>
                  </a:txBody>
                  <a:tcPr marL="68580" marR="68580" marT="0" marB="0" anchor="ctr"/>
                </a:tc>
                <a:tc>
                  <a:txBody>
                    <a:bodyPr/>
                    <a:lstStyle/>
                    <a:p>
                      <a:pPr algn="ctr">
                        <a:spcAft>
                          <a:spcPts val="0"/>
                        </a:spcAft>
                      </a:pPr>
                      <a:r>
                        <a:rPr lang="en-US" sz="1600">
                          <a:effectLst/>
                        </a:rPr>
                        <a:t>HIGH</a:t>
                      </a:r>
                      <a:endParaRPr lang="en-US" sz="2400">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4"/>
                  </a:ext>
                </a:extLst>
              </a:tr>
              <a:tr h="0">
                <a:tc>
                  <a:txBody>
                    <a:bodyPr/>
                    <a:lstStyle/>
                    <a:p>
                      <a:pPr algn="just">
                        <a:spcAft>
                          <a:spcPts val="0"/>
                        </a:spcAft>
                      </a:pPr>
                      <a:r>
                        <a:rPr lang="en-US" sz="1600" b="0" dirty="0">
                          <a:effectLst/>
                        </a:rPr>
                        <a:t>Street lighting</a:t>
                      </a:r>
                      <a:endParaRPr lang="en-US" sz="2400" b="0"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HIGH</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HIGH</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a:effectLst/>
                        </a:rPr>
                        <a:t>HIGH</a:t>
                      </a:r>
                      <a:endParaRPr lang="en-US" sz="2400">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5"/>
                  </a:ext>
                </a:extLst>
              </a:tr>
              <a:tr h="0">
                <a:tc>
                  <a:txBody>
                    <a:bodyPr/>
                    <a:lstStyle/>
                    <a:p>
                      <a:pPr algn="just">
                        <a:spcAft>
                          <a:spcPts val="0"/>
                        </a:spcAft>
                      </a:pPr>
                      <a:r>
                        <a:rPr lang="en-US" sz="1600" b="0" dirty="0">
                          <a:effectLst/>
                        </a:rPr>
                        <a:t>Potable water / waste water</a:t>
                      </a:r>
                      <a:endParaRPr lang="en-US" sz="2400" b="0"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a:effectLst/>
                        </a:rPr>
                        <a:t>HIGH</a:t>
                      </a:r>
                      <a:endParaRPr lang="en-US" sz="240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HIGH</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HIGH</a:t>
                      </a:r>
                      <a:endParaRPr lang="en-US" sz="2400" dirty="0">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6"/>
                  </a:ext>
                </a:extLst>
              </a:tr>
              <a:tr h="0">
                <a:tc>
                  <a:txBody>
                    <a:bodyPr/>
                    <a:lstStyle/>
                    <a:p>
                      <a:pPr algn="just">
                        <a:spcAft>
                          <a:spcPts val="0"/>
                        </a:spcAft>
                      </a:pPr>
                      <a:r>
                        <a:rPr lang="en-US" sz="1600" b="0" dirty="0">
                          <a:effectLst/>
                        </a:rPr>
                        <a:t>Solid waste</a:t>
                      </a:r>
                      <a:endParaRPr lang="en-US" sz="2400" b="0"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a:effectLst/>
                        </a:rPr>
                        <a:t>HIGH</a:t>
                      </a:r>
                      <a:endParaRPr lang="en-US" sz="2400">
                        <a:effectLst/>
                        <a:latin typeface="Times New Roman"/>
                        <a:ea typeface="Calibri"/>
                        <a:cs typeface="Times New Roman"/>
                      </a:endParaRPr>
                    </a:p>
                  </a:txBody>
                  <a:tcPr marL="68580" marR="68580" marT="0" marB="0" anchor="ctr"/>
                </a:tc>
                <a:tc>
                  <a:txBody>
                    <a:bodyPr/>
                    <a:lstStyle/>
                    <a:p>
                      <a:pPr algn="ctr">
                        <a:spcAft>
                          <a:spcPts val="0"/>
                        </a:spcAft>
                      </a:pPr>
                      <a:r>
                        <a:rPr lang="en-US" sz="1600">
                          <a:effectLst/>
                        </a:rPr>
                        <a:t>HIGH</a:t>
                      </a:r>
                      <a:endParaRPr lang="en-US" sz="240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HIGH</a:t>
                      </a:r>
                      <a:endParaRPr lang="en-US" sz="2400" dirty="0">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7"/>
                  </a:ext>
                </a:extLst>
              </a:tr>
              <a:tr h="0">
                <a:tc>
                  <a:txBody>
                    <a:bodyPr/>
                    <a:lstStyle/>
                    <a:p>
                      <a:pPr algn="just">
                        <a:spcAft>
                          <a:spcPts val="0"/>
                        </a:spcAft>
                      </a:pPr>
                      <a:r>
                        <a:rPr lang="en-US" sz="1600" b="0" dirty="0">
                          <a:effectLst/>
                        </a:rPr>
                        <a:t>Power supply</a:t>
                      </a:r>
                      <a:endParaRPr lang="en-US" sz="2400" b="0"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a:effectLst/>
                        </a:rPr>
                        <a:t>LOW</a:t>
                      </a:r>
                      <a:endParaRPr lang="en-US" sz="240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8"/>
                  </a:ext>
                </a:extLst>
              </a:tr>
              <a:tr h="0">
                <a:tc>
                  <a:txBody>
                    <a:bodyPr/>
                    <a:lstStyle/>
                    <a:p>
                      <a:pPr algn="just">
                        <a:spcAft>
                          <a:spcPts val="0"/>
                        </a:spcAft>
                      </a:pPr>
                      <a:r>
                        <a:rPr lang="en-US" sz="1600" b="0" kern="1200" dirty="0">
                          <a:effectLst/>
                        </a:rPr>
                        <a:t>Residential sector</a:t>
                      </a:r>
                      <a:endParaRPr lang="en-US" sz="2400" b="0"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MEDIUM</a:t>
                      </a:r>
                      <a:endParaRPr lang="en-US" sz="2400" dirty="0">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09"/>
                  </a:ext>
                </a:extLst>
              </a:tr>
              <a:tr h="0">
                <a:tc>
                  <a:txBody>
                    <a:bodyPr/>
                    <a:lstStyle/>
                    <a:p>
                      <a:pPr algn="just">
                        <a:spcAft>
                          <a:spcPts val="0"/>
                        </a:spcAft>
                      </a:pPr>
                      <a:r>
                        <a:rPr lang="en-US" sz="1600" b="0" kern="1200" dirty="0">
                          <a:effectLst/>
                        </a:rPr>
                        <a:t>Commercial sector</a:t>
                      </a:r>
                      <a:endParaRPr lang="en-US" sz="2400" b="0" dirty="0">
                        <a:solidFill>
                          <a:srgbClr val="2B1DE3"/>
                        </a:solidFill>
                        <a:effectLst/>
                        <a:latin typeface="Times New Roman"/>
                        <a:ea typeface="Calibri"/>
                        <a:cs typeface="Times New Roman"/>
                      </a:endParaRPr>
                    </a:p>
                  </a:txBody>
                  <a:tcPr marL="68580" marR="68580" marT="0" marB="0" anchor="ctr"/>
                </a:tc>
                <a:tc>
                  <a:txBody>
                    <a:bodyPr/>
                    <a:lstStyle/>
                    <a:p>
                      <a:pPr algn="ctr">
                        <a:spcAft>
                          <a:spcPts val="0"/>
                        </a:spcAft>
                      </a:pPr>
                      <a:r>
                        <a:rPr lang="en-US" sz="1600">
                          <a:effectLst/>
                        </a:rPr>
                        <a:t>LOW</a:t>
                      </a:r>
                      <a:endParaRPr lang="en-US" sz="240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LOW</a:t>
                      </a:r>
                      <a:endParaRPr lang="en-US" sz="2400" dirty="0">
                        <a:effectLst/>
                        <a:latin typeface="Times New Roman"/>
                        <a:ea typeface="Calibri"/>
                        <a:cs typeface="Times New Roman"/>
                      </a:endParaRPr>
                    </a:p>
                  </a:txBody>
                  <a:tcPr marL="68580" marR="68580" marT="0" marB="0"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493854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Objectives and Methodology</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4</a:t>
            </a:fld>
            <a:endParaRPr lang="en-US" dirty="0"/>
          </a:p>
        </p:txBody>
      </p:sp>
      <p:sp>
        <p:nvSpPr>
          <p:cNvPr id="7" name="Content Placeholder 2"/>
          <p:cNvSpPr>
            <a:spLocks noGrp="1"/>
          </p:cNvSpPr>
          <p:nvPr>
            <p:ph idx="1"/>
          </p:nvPr>
        </p:nvSpPr>
        <p:spPr>
          <a:xfrm>
            <a:off x="914400" y="904997"/>
            <a:ext cx="3428999" cy="3927670"/>
          </a:xfrm>
          <a:solidFill>
            <a:schemeClr val="accent6">
              <a:lumMod val="40000"/>
              <a:lumOff val="60000"/>
            </a:schemeClr>
          </a:solidFill>
        </p:spPr>
        <p:txBody>
          <a:bodyPr>
            <a:normAutofit/>
          </a:bodyPr>
          <a:lstStyle/>
          <a:p>
            <a:pPr marL="0" indent="0" algn="ctr">
              <a:buNone/>
            </a:pPr>
            <a:r>
              <a:rPr lang="en-US" sz="1800" b="1" u="sng" noProof="0" dirty="0">
                <a:solidFill>
                  <a:schemeClr val="tx1">
                    <a:lumMod val="50000"/>
                  </a:schemeClr>
                </a:solidFill>
                <a:latin typeface="+mn-lt"/>
              </a:rPr>
              <a:t>City Energy Efficiency Transformation</a:t>
            </a:r>
          </a:p>
          <a:p>
            <a:r>
              <a:rPr lang="en-US" sz="1600" noProof="0" dirty="0">
                <a:solidFill>
                  <a:schemeClr val="tx1">
                    <a:lumMod val="50000"/>
                  </a:schemeClr>
                </a:solidFill>
              </a:rPr>
              <a:t>Energy Efficiency Improvement perspective for 10 -15  years</a:t>
            </a:r>
          </a:p>
          <a:p>
            <a:r>
              <a:rPr lang="en-US" sz="1600" noProof="0" dirty="0">
                <a:solidFill>
                  <a:schemeClr val="tx1">
                    <a:lumMod val="50000"/>
                  </a:schemeClr>
                </a:solidFill>
              </a:rPr>
              <a:t>Solutions to achieve </a:t>
            </a:r>
            <a:r>
              <a:rPr lang="en-US" sz="1600" b="1" noProof="0" dirty="0">
                <a:solidFill>
                  <a:schemeClr val="tx1">
                    <a:lumMod val="50000"/>
                  </a:schemeClr>
                </a:solidFill>
              </a:rPr>
              <a:t>set </a:t>
            </a:r>
            <a:r>
              <a:rPr lang="en-US" sz="1600" noProof="0" dirty="0">
                <a:solidFill>
                  <a:schemeClr val="tx1">
                    <a:lumMod val="50000"/>
                  </a:schemeClr>
                </a:solidFill>
              </a:rPr>
              <a:t>targets: Reduction of energy consumption </a:t>
            </a:r>
          </a:p>
          <a:p>
            <a:r>
              <a:rPr lang="en-US" sz="1600" noProof="0" dirty="0">
                <a:solidFill>
                  <a:schemeClr val="tx1">
                    <a:lumMod val="50000"/>
                  </a:schemeClr>
                </a:solidFill>
              </a:rPr>
              <a:t>Meet the requirement of the energy law: Set-up municipal energy management</a:t>
            </a:r>
          </a:p>
          <a:p>
            <a:r>
              <a:rPr lang="en-US" sz="1600" noProof="0" dirty="0">
                <a:solidFill>
                  <a:schemeClr val="tx1">
                    <a:lumMod val="50000"/>
                  </a:schemeClr>
                </a:solidFill>
              </a:rPr>
              <a:t>Reduction of energy costs</a:t>
            </a:r>
          </a:p>
          <a:p>
            <a:r>
              <a:rPr lang="en-US" sz="1600" noProof="0" dirty="0">
                <a:solidFill>
                  <a:schemeClr val="tx1">
                    <a:lumMod val="50000"/>
                  </a:schemeClr>
                </a:solidFill>
              </a:rPr>
              <a:t>Increase of comfort meeting actual needs</a:t>
            </a:r>
          </a:p>
          <a:p>
            <a:r>
              <a:rPr lang="en-US" sz="1600" noProof="0" dirty="0">
                <a:solidFill>
                  <a:schemeClr val="tx1">
                    <a:lumMod val="50000"/>
                  </a:schemeClr>
                </a:solidFill>
              </a:rPr>
              <a:t>Delivery mechanisms</a:t>
            </a:r>
          </a:p>
        </p:txBody>
      </p:sp>
      <p:sp>
        <p:nvSpPr>
          <p:cNvPr id="9" name="Content Placeholder 2"/>
          <p:cNvSpPr txBox="1">
            <a:spLocks/>
          </p:cNvSpPr>
          <p:nvPr/>
        </p:nvSpPr>
        <p:spPr bwMode="auto">
          <a:xfrm>
            <a:off x="4419600" y="904996"/>
            <a:ext cx="3493368" cy="3927671"/>
          </a:xfrm>
          <a:prstGeom prst="rect">
            <a:avLst/>
          </a:prstGeom>
          <a:solidFill>
            <a:schemeClr val="accent1">
              <a:lumMod val="20000"/>
              <a:lumOff val="80000"/>
            </a:schemeClr>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charset="0"/>
              <a:buNone/>
            </a:pPr>
            <a:r>
              <a:rPr lang="en-US" sz="1800" b="1" u="sng" dirty="0"/>
              <a:t>Decision Workshop</a:t>
            </a:r>
          </a:p>
          <a:p>
            <a:r>
              <a:rPr lang="en-US" sz="1600" dirty="0"/>
              <a:t>Overview of key challenges and opportunities </a:t>
            </a:r>
          </a:p>
          <a:p>
            <a:r>
              <a:rPr lang="en-US" sz="1600" dirty="0"/>
              <a:t>Discussion and setting of priorities and targets</a:t>
            </a:r>
          </a:p>
          <a:p>
            <a:r>
              <a:rPr lang="en-US" sz="1600" dirty="0"/>
              <a:t>Discussion of appropriate EE measures </a:t>
            </a:r>
          </a:p>
          <a:p>
            <a:r>
              <a:rPr lang="en-US" sz="1600" dirty="0"/>
              <a:t>Decision of appropriate EE measures for transformation program</a:t>
            </a:r>
          </a:p>
          <a:p>
            <a:r>
              <a:rPr lang="en-US" sz="1600" dirty="0"/>
              <a:t>Outlook on the municipal EE plan</a:t>
            </a:r>
          </a:p>
          <a:p>
            <a:r>
              <a:rPr lang="en-US" sz="1600" dirty="0"/>
              <a:t>Discussion of delivery mechanism and institutional set-up</a:t>
            </a:r>
            <a:endParaRPr lang="uk-UA" sz="1600" dirty="0"/>
          </a:p>
        </p:txBody>
      </p:sp>
      <p:graphicFrame>
        <p:nvGraphicFramePr>
          <p:cNvPr id="10" name="Diagramm 9"/>
          <p:cNvGraphicFramePr/>
          <p:nvPr>
            <p:extLst>
              <p:ext uri="{D42A27DB-BD31-4B8C-83A1-F6EECF244321}">
                <p14:modId xmlns:p14="http://schemas.microsoft.com/office/powerpoint/2010/main" val="4066987487"/>
              </p:ext>
            </p:extLst>
          </p:nvPr>
        </p:nvGraphicFramePr>
        <p:xfrm>
          <a:off x="381000" y="4648200"/>
          <a:ext cx="8610600" cy="1644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25864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33400"/>
            <a:ext cx="8229600" cy="457200"/>
          </a:xfrm>
        </p:spPr>
        <p:txBody>
          <a:bodyPr/>
          <a:lstStyle/>
          <a:p>
            <a:r>
              <a:rPr lang="en-US" noProof="0" dirty="0"/>
              <a:t>Turning Challenges into Opportunities</a:t>
            </a:r>
          </a:p>
        </p:txBody>
      </p:sp>
      <p:sp>
        <p:nvSpPr>
          <p:cNvPr id="3" name="Inhaltsplatzhalter 2"/>
          <p:cNvSpPr>
            <a:spLocks noGrp="1"/>
          </p:cNvSpPr>
          <p:nvPr>
            <p:ph idx="1"/>
          </p:nvPr>
        </p:nvSpPr>
        <p:spPr>
          <a:xfrm>
            <a:off x="457200" y="1219200"/>
            <a:ext cx="8229600" cy="4876800"/>
          </a:xfrm>
        </p:spPr>
        <p:txBody>
          <a:bodyPr>
            <a:noAutofit/>
          </a:bodyPr>
          <a:lstStyle/>
          <a:p>
            <a:pPr marL="0" indent="0">
              <a:buNone/>
            </a:pPr>
            <a:r>
              <a:rPr lang="en-US" sz="1800" noProof="0" dirty="0">
                <a:solidFill>
                  <a:schemeClr val="tx1"/>
                </a:solidFill>
              </a:rPr>
              <a:t>The current Energy Efficiency Law number 124 dated 12.11.2015; requests Albanian municipalities to</a:t>
            </a:r>
          </a:p>
          <a:p>
            <a:pPr marL="857250" lvl="1" indent="-457200">
              <a:buFont typeface="+mj-lt"/>
              <a:buAutoNum type="alphaLcParenR"/>
            </a:pPr>
            <a:r>
              <a:rPr lang="en-US" sz="1600" noProof="0" dirty="0"/>
              <a:t>prepare municipal </a:t>
            </a:r>
            <a:r>
              <a:rPr lang="en-US" sz="1600" b="1" noProof="0" dirty="0"/>
              <a:t>energy efficiency plans </a:t>
            </a:r>
            <a:r>
              <a:rPr lang="en-US" sz="1600" noProof="0" dirty="0"/>
              <a:t>(article 7)  </a:t>
            </a:r>
          </a:p>
          <a:p>
            <a:pPr marL="857250" lvl="1" indent="-457200">
              <a:buFont typeface="+mj-lt"/>
              <a:buAutoNum type="alphaLcParenR"/>
            </a:pPr>
            <a:r>
              <a:rPr lang="en-US" sz="1600" noProof="0" dirty="0"/>
              <a:t>establish a municipal </a:t>
            </a:r>
            <a:r>
              <a:rPr lang="en-US" sz="1600" b="1" noProof="0" dirty="0"/>
              <a:t>energy management department </a:t>
            </a:r>
            <a:r>
              <a:rPr lang="en-US" sz="1600" noProof="0" dirty="0"/>
              <a:t>(article 25) </a:t>
            </a:r>
          </a:p>
          <a:p>
            <a:pPr marL="0" indent="0">
              <a:buNone/>
            </a:pPr>
            <a:endParaRPr lang="en-US" sz="1800" noProof="0" dirty="0">
              <a:solidFill>
                <a:schemeClr val="tx1"/>
              </a:solidFill>
              <a:ea typeface="Calibri"/>
              <a:cs typeface="Arial"/>
            </a:endParaRPr>
          </a:p>
          <a:p>
            <a:pPr marL="0" indent="0">
              <a:buNone/>
            </a:pPr>
            <a:r>
              <a:rPr lang="en-US" sz="1800" noProof="0" dirty="0">
                <a:solidFill>
                  <a:schemeClr val="tx1"/>
                </a:solidFill>
                <a:ea typeface="Calibri"/>
                <a:cs typeface="Arial"/>
              </a:rPr>
              <a:t>Create  a momentum to commit to achieving EU energy and climate related targets at local levels </a:t>
            </a:r>
          </a:p>
          <a:p>
            <a:pPr lvl="1" indent="-342900"/>
            <a:r>
              <a:rPr lang="en-US" sz="1600" noProof="0" dirty="0">
                <a:ea typeface="Calibri"/>
                <a:cs typeface="Arial"/>
              </a:rPr>
              <a:t>participation in the EU Covenant of Mayors initiative (</a:t>
            </a:r>
            <a:r>
              <a:rPr lang="en-US" sz="1600" noProof="0" dirty="0" err="1">
                <a:ea typeface="Calibri"/>
                <a:cs typeface="Arial"/>
              </a:rPr>
              <a:t>CoM</a:t>
            </a:r>
            <a:r>
              <a:rPr lang="en-US" sz="1600" noProof="0" dirty="0">
                <a:ea typeface="Calibri"/>
                <a:cs typeface="Arial"/>
              </a:rPr>
              <a:t>) </a:t>
            </a:r>
            <a:br>
              <a:rPr lang="en-US" sz="1600" noProof="0" dirty="0">
                <a:ea typeface="Calibri"/>
                <a:cs typeface="Arial"/>
              </a:rPr>
            </a:br>
            <a:r>
              <a:rPr lang="en-US" sz="1600" noProof="0" dirty="0">
                <a:ea typeface="Calibri"/>
                <a:cs typeface="Arial"/>
                <a:sym typeface="Wingdings" panose="05000000000000000000" pitchFamily="2" charset="2"/>
              </a:rPr>
              <a:t> </a:t>
            </a:r>
            <a:r>
              <a:rPr lang="en-US" sz="1600" noProof="0" dirty="0">
                <a:ea typeface="Calibri"/>
                <a:cs typeface="Arial"/>
              </a:rPr>
              <a:t>elaboration of a Sustainable Energy Action Plan (SEAP). </a:t>
            </a:r>
          </a:p>
          <a:p>
            <a:pPr lvl="1" indent="-342900"/>
            <a:r>
              <a:rPr lang="en-US" sz="1600" noProof="0" dirty="0">
                <a:ea typeface="Calibri"/>
                <a:cs typeface="Arial"/>
              </a:rPr>
              <a:t>opportunities to exchange experience, gain related know-how, build capacities </a:t>
            </a:r>
            <a:br>
              <a:rPr lang="en-US" sz="1600" noProof="0" dirty="0">
                <a:ea typeface="Calibri"/>
                <a:cs typeface="Arial"/>
              </a:rPr>
            </a:br>
            <a:r>
              <a:rPr lang="en-US" sz="1600" noProof="0" dirty="0">
                <a:ea typeface="Calibri"/>
                <a:cs typeface="Arial"/>
                <a:sym typeface="Wingdings" panose="05000000000000000000" pitchFamily="2" charset="2"/>
              </a:rPr>
              <a:t> </a:t>
            </a:r>
            <a:r>
              <a:rPr lang="en-US" sz="1600" noProof="0" dirty="0">
                <a:ea typeface="Calibri"/>
                <a:cs typeface="Arial"/>
              </a:rPr>
              <a:t>acquire financial support from EU pre-accession programs</a:t>
            </a:r>
          </a:p>
          <a:p>
            <a:pPr marL="0" indent="0">
              <a:buNone/>
            </a:pPr>
            <a:endParaRPr lang="en-US" sz="1800" noProof="0" dirty="0">
              <a:solidFill>
                <a:schemeClr val="tx1"/>
              </a:solidFill>
              <a:cs typeface="Arial"/>
            </a:endParaRPr>
          </a:p>
          <a:p>
            <a:pPr marL="0" indent="0">
              <a:buNone/>
            </a:pPr>
            <a:r>
              <a:rPr lang="en-US" sz="1800" noProof="0" dirty="0">
                <a:solidFill>
                  <a:schemeClr val="tx1"/>
                </a:solidFill>
                <a:cs typeface="Arial"/>
              </a:rPr>
              <a:t>Development of EE investment projects  and raising of external funding</a:t>
            </a:r>
          </a:p>
          <a:p>
            <a:pPr lvl="1" indent="-342900"/>
            <a:r>
              <a:rPr lang="en-US" sz="1600" noProof="0" dirty="0"/>
              <a:t>Targeted approach to available, IFI lending mechanisms in EE and urban sector </a:t>
            </a:r>
          </a:p>
          <a:p>
            <a:pPr lvl="1" indent="-342900"/>
            <a:r>
              <a:rPr lang="en-US" sz="1600" noProof="0" dirty="0"/>
              <a:t>Application of external financing with dedicated loan applications based on pre-feasibility studies</a:t>
            </a:r>
          </a:p>
          <a:p>
            <a:pPr lvl="1" indent="-342900"/>
            <a:endParaRPr lang="en-US" sz="1600" noProof="0" dirty="0"/>
          </a:p>
          <a:p>
            <a:pPr marL="400050" lvl="1" indent="0">
              <a:buNone/>
            </a:pPr>
            <a:endParaRPr lang="en-US" sz="1600" noProof="0" dirty="0"/>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5</a:t>
            </a:fld>
            <a:endParaRPr lang="en-US" dirty="0"/>
          </a:p>
        </p:txBody>
      </p:sp>
    </p:spTree>
    <p:extLst>
      <p:ext uri="{BB962C8B-B14F-4D97-AF65-F5344CB8AC3E}">
        <p14:creationId xmlns:p14="http://schemas.microsoft.com/office/powerpoint/2010/main" val="33670827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1000"/>
            <a:ext cx="8229600" cy="457200"/>
          </a:xfrm>
        </p:spPr>
        <p:txBody>
          <a:bodyPr/>
          <a:lstStyle/>
          <a:p>
            <a:r>
              <a:rPr lang="en-US" noProof="0" dirty="0"/>
              <a:t>The Multiple Benefits of Energy Efficiency</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6</a:t>
            </a:fld>
            <a:endParaRPr lang="en-US" dirty="0"/>
          </a:p>
        </p:txBody>
      </p:sp>
      <p:graphicFrame>
        <p:nvGraphicFramePr>
          <p:cNvPr id="7" name="Tabelle 6"/>
          <p:cNvGraphicFramePr>
            <a:graphicFrameLocks noGrp="1"/>
          </p:cNvGraphicFramePr>
          <p:nvPr>
            <p:extLst>
              <p:ext uri="{D42A27DB-BD31-4B8C-83A1-F6EECF244321}">
                <p14:modId xmlns:p14="http://schemas.microsoft.com/office/powerpoint/2010/main" val="1144189198"/>
              </p:ext>
            </p:extLst>
          </p:nvPr>
        </p:nvGraphicFramePr>
        <p:xfrm>
          <a:off x="457200" y="1066800"/>
          <a:ext cx="8229600" cy="4844527"/>
        </p:xfrm>
        <a:graphic>
          <a:graphicData uri="http://schemas.openxmlformats.org/drawingml/2006/table">
            <a:tbl>
              <a:tblPr>
                <a:tableStyleId>{00A15C55-8517-42AA-B614-E9B94910E393}</a:tableStyleId>
              </a:tblPr>
              <a:tblGrid>
                <a:gridCol w="1172171">
                  <a:extLst>
                    <a:ext uri="{9D8B030D-6E8A-4147-A177-3AD203B41FA5}">
                      <a16:colId xmlns:a16="http://schemas.microsoft.com/office/drawing/2014/main" val="20000"/>
                    </a:ext>
                  </a:extLst>
                </a:gridCol>
                <a:gridCol w="3552229">
                  <a:extLst>
                    <a:ext uri="{9D8B030D-6E8A-4147-A177-3AD203B41FA5}">
                      <a16:colId xmlns:a16="http://schemas.microsoft.com/office/drawing/2014/main" val="20001"/>
                    </a:ext>
                  </a:extLst>
                </a:gridCol>
                <a:gridCol w="3505200">
                  <a:extLst>
                    <a:ext uri="{9D8B030D-6E8A-4147-A177-3AD203B41FA5}">
                      <a16:colId xmlns:a16="http://schemas.microsoft.com/office/drawing/2014/main" val="20002"/>
                    </a:ext>
                  </a:extLst>
                </a:gridCol>
              </a:tblGrid>
              <a:tr h="147918">
                <a:tc>
                  <a:txBody>
                    <a:bodyPr/>
                    <a:lstStyle/>
                    <a:p>
                      <a:pPr algn="ctr">
                        <a:spcAft>
                          <a:spcPts val="0"/>
                        </a:spcAft>
                      </a:pPr>
                      <a:r>
                        <a:rPr lang="en-US" sz="1400" b="1" kern="1200" dirty="0">
                          <a:solidFill>
                            <a:schemeClr val="tx1">
                              <a:lumMod val="50000"/>
                            </a:schemeClr>
                          </a:solidFill>
                          <a:effectLst/>
                        </a:rPr>
                        <a:t>Sector</a:t>
                      </a:r>
                      <a:endParaRPr lang="en-US" sz="1400" b="1" dirty="0">
                        <a:solidFill>
                          <a:schemeClr val="tx1">
                            <a:lumMod val="50000"/>
                          </a:schemeClr>
                        </a:solidFill>
                        <a:effectLst/>
                        <a:latin typeface="Times New Roman"/>
                        <a:ea typeface="Calibri"/>
                        <a:cs typeface="Times New Roman"/>
                      </a:endParaRP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n-US" sz="1400" b="1" kern="1200" dirty="0">
                          <a:solidFill>
                            <a:schemeClr val="tx1">
                              <a:lumMod val="50000"/>
                            </a:schemeClr>
                          </a:solidFill>
                          <a:effectLst/>
                        </a:rPr>
                        <a:t>Example of energy efficiency measures</a:t>
                      </a:r>
                      <a:endParaRPr lang="en-US" sz="1400" b="1" dirty="0">
                        <a:solidFill>
                          <a:schemeClr val="tx1">
                            <a:lumMod val="50000"/>
                          </a:schemeClr>
                        </a:solidFill>
                        <a:effectLst/>
                        <a:latin typeface="Times New Roman"/>
                        <a:ea typeface="Calibri"/>
                        <a:cs typeface="Times New Roman"/>
                      </a:endParaRP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n-US" sz="1400" b="1" kern="1200" dirty="0">
                          <a:solidFill>
                            <a:schemeClr val="tx1">
                              <a:lumMod val="50000"/>
                            </a:schemeClr>
                          </a:solidFill>
                          <a:effectLst/>
                        </a:rPr>
                        <a:t>Multiple benefits</a:t>
                      </a:r>
                      <a:endParaRPr lang="en-US" sz="1400" b="1" dirty="0">
                        <a:solidFill>
                          <a:schemeClr val="tx1">
                            <a:lumMod val="50000"/>
                          </a:schemeClr>
                        </a:solidFill>
                        <a:effectLst/>
                        <a:latin typeface="Times New Roman"/>
                        <a:ea typeface="Calibri"/>
                        <a:cs typeface="Times New Roman"/>
                      </a:endParaRP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val="10000"/>
                  </a:ext>
                </a:extLst>
              </a:tr>
              <a:tr h="941294">
                <a:tc>
                  <a:txBody>
                    <a:bodyPr/>
                    <a:lstStyle/>
                    <a:p>
                      <a:pPr algn="l">
                        <a:spcAft>
                          <a:spcPts val="0"/>
                        </a:spcAft>
                      </a:pPr>
                      <a:r>
                        <a:rPr lang="en-US" sz="1400" b="1" kern="1200" dirty="0">
                          <a:solidFill>
                            <a:schemeClr val="tx1">
                              <a:lumMod val="50000"/>
                            </a:schemeClr>
                          </a:solidFill>
                          <a:effectLst/>
                        </a:rPr>
                        <a:t>Municipal public buildings</a:t>
                      </a:r>
                      <a:endParaRPr lang="en-US" sz="1400" b="1" dirty="0">
                        <a:solidFill>
                          <a:schemeClr val="tx1">
                            <a:lumMod val="50000"/>
                          </a:schemeClr>
                        </a:solidFill>
                        <a:effectLst/>
                        <a:latin typeface="Times New Roman"/>
                        <a:ea typeface="Calibri"/>
                        <a:cs typeface="Times New Roman"/>
                      </a:endParaRP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87313" lvl="0" indent="-87313" algn="l" defTabSz="914400" rtl="0" eaLnBrk="1" latinLnBrk="0" hangingPunct="1">
                        <a:spcAft>
                          <a:spcPts val="0"/>
                        </a:spcAft>
                        <a:buFont typeface="Arial"/>
                        <a:buChar char="•"/>
                      </a:pPr>
                      <a:r>
                        <a:rPr lang="en-US" sz="1200" b="1" kern="1200" dirty="0">
                          <a:solidFill>
                            <a:schemeClr val="tx1">
                              <a:lumMod val="50000"/>
                            </a:schemeClr>
                          </a:solidFill>
                          <a:effectLst/>
                          <a:latin typeface="+mn-lt"/>
                          <a:ea typeface="+mn-ea"/>
                          <a:cs typeface="+mn-cs"/>
                        </a:rPr>
                        <a:t>Retrofit</a:t>
                      </a:r>
                      <a:r>
                        <a:rPr lang="en-US" sz="1200" kern="1200" dirty="0">
                          <a:solidFill>
                            <a:schemeClr val="tx1">
                              <a:lumMod val="50000"/>
                            </a:schemeClr>
                          </a:solidFill>
                          <a:effectLst/>
                          <a:latin typeface="+mn-lt"/>
                          <a:ea typeface="+mn-ea"/>
                          <a:cs typeface="+mn-cs"/>
                        </a:rPr>
                        <a:t> of public buildings such as schools, kindergartens and administrative buildings</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Improved building energy </a:t>
                      </a:r>
                      <a:r>
                        <a:rPr lang="en-US" sz="1200" b="1" kern="1200" dirty="0">
                          <a:solidFill>
                            <a:schemeClr val="tx1">
                              <a:lumMod val="50000"/>
                            </a:schemeClr>
                          </a:solidFill>
                          <a:effectLst/>
                          <a:latin typeface="+mn-lt"/>
                          <a:ea typeface="+mn-ea"/>
                          <a:cs typeface="+mn-cs"/>
                        </a:rPr>
                        <a:t>management</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Increased room </a:t>
                      </a:r>
                      <a:r>
                        <a:rPr lang="en-US" sz="1200" b="1" kern="1200" dirty="0">
                          <a:solidFill>
                            <a:schemeClr val="tx1">
                              <a:lumMod val="50000"/>
                            </a:schemeClr>
                          </a:solidFill>
                          <a:effectLst/>
                          <a:latin typeface="+mn-lt"/>
                          <a:ea typeface="+mn-ea"/>
                          <a:cs typeface="+mn-cs"/>
                        </a:rPr>
                        <a:t>comfort and health </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Improved </a:t>
                      </a:r>
                      <a:r>
                        <a:rPr lang="en-US" sz="1200" b="1" kern="1200" dirty="0">
                          <a:solidFill>
                            <a:schemeClr val="tx1">
                              <a:lumMod val="50000"/>
                            </a:schemeClr>
                          </a:solidFill>
                          <a:effectLst/>
                          <a:latin typeface="+mn-lt"/>
                          <a:ea typeface="+mn-ea"/>
                          <a:cs typeface="+mn-cs"/>
                        </a:rPr>
                        <a:t>learning environment </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Increased </a:t>
                      </a:r>
                      <a:r>
                        <a:rPr lang="en-US" sz="1200" b="1" kern="1200" dirty="0">
                          <a:solidFill>
                            <a:schemeClr val="tx1">
                              <a:lumMod val="50000"/>
                            </a:schemeClr>
                          </a:solidFill>
                          <a:effectLst/>
                          <a:latin typeface="+mn-lt"/>
                          <a:ea typeface="+mn-ea"/>
                          <a:cs typeface="+mn-cs"/>
                        </a:rPr>
                        <a:t>lifetime and attractiveness </a:t>
                      </a:r>
                      <a:r>
                        <a:rPr lang="en-US" sz="1200" kern="1200" dirty="0">
                          <a:solidFill>
                            <a:schemeClr val="tx1">
                              <a:lumMod val="50000"/>
                            </a:schemeClr>
                          </a:solidFill>
                          <a:effectLst/>
                          <a:latin typeface="+mn-lt"/>
                          <a:ea typeface="+mn-ea"/>
                          <a:cs typeface="+mn-cs"/>
                        </a:rPr>
                        <a:t>of historic buildings</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37882">
                <a:tc>
                  <a:txBody>
                    <a:bodyPr/>
                    <a:lstStyle/>
                    <a:p>
                      <a:pPr algn="l">
                        <a:spcAft>
                          <a:spcPts val="0"/>
                        </a:spcAft>
                      </a:pPr>
                      <a:r>
                        <a:rPr lang="en-US" sz="1400" b="1" kern="1200" dirty="0">
                          <a:solidFill>
                            <a:schemeClr val="tx1">
                              <a:lumMod val="50000"/>
                            </a:schemeClr>
                          </a:solidFill>
                          <a:effectLst/>
                        </a:rPr>
                        <a:t>Street </a:t>
                      </a:r>
                      <a:br>
                        <a:rPr lang="en-US" sz="1400" b="1" kern="1200" dirty="0">
                          <a:solidFill>
                            <a:schemeClr val="tx1">
                              <a:lumMod val="50000"/>
                            </a:schemeClr>
                          </a:solidFill>
                          <a:effectLst/>
                        </a:rPr>
                      </a:br>
                      <a:r>
                        <a:rPr lang="en-US" sz="1400" b="1" kern="1200" dirty="0">
                          <a:solidFill>
                            <a:schemeClr val="tx1">
                              <a:lumMod val="50000"/>
                            </a:schemeClr>
                          </a:solidFill>
                          <a:effectLst/>
                        </a:rPr>
                        <a:t>lighting</a:t>
                      </a:r>
                      <a:endParaRPr lang="en-US" sz="1400" b="1" dirty="0">
                        <a:solidFill>
                          <a:schemeClr val="tx1">
                            <a:lumMod val="50000"/>
                          </a:schemeClr>
                        </a:solidFill>
                        <a:effectLst/>
                        <a:latin typeface="Times New Roman"/>
                        <a:ea typeface="Calibri"/>
                        <a:cs typeface="Times New Roman"/>
                      </a:endParaRP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Upgrade of street lighting to </a:t>
                      </a:r>
                      <a:r>
                        <a:rPr lang="en-US" sz="1200" b="1" kern="1200" dirty="0">
                          <a:solidFill>
                            <a:schemeClr val="tx1">
                              <a:lumMod val="50000"/>
                            </a:schemeClr>
                          </a:solidFill>
                          <a:effectLst/>
                          <a:latin typeface="+mn-lt"/>
                          <a:ea typeface="+mn-ea"/>
                          <a:cs typeface="+mn-cs"/>
                        </a:rPr>
                        <a:t>LEDs</a:t>
                      </a:r>
                    </a:p>
                    <a:p>
                      <a:pPr marL="87313" lvl="0" indent="-87313" algn="l" defTabSz="914400" rtl="0" eaLnBrk="1" latinLnBrk="0" hangingPunct="1">
                        <a:spcAft>
                          <a:spcPts val="0"/>
                        </a:spcAft>
                        <a:buFont typeface="Arial"/>
                        <a:buChar char="•"/>
                      </a:pPr>
                      <a:r>
                        <a:rPr lang="en-US" sz="1200" b="1" kern="1200" dirty="0">
                          <a:solidFill>
                            <a:schemeClr val="tx1">
                              <a:lumMod val="50000"/>
                            </a:schemeClr>
                          </a:solidFill>
                          <a:effectLst/>
                          <a:latin typeface="+mn-lt"/>
                          <a:ea typeface="+mn-ea"/>
                          <a:cs typeface="+mn-cs"/>
                        </a:rPr>
                        <a:t>Extension</a:t>
                      </a:r>
                      <a:r>
                        <a:rPr lang="en-US" sz="1200" kern="1200" dirty="0">
                          <a:solidFill>
                            <a:schemeClr val="tx1">
                              <a:lumMod val="50000"/>
                            </a:schemeClr>
                          </a:solidFill>
                          <a:effectLst/>
                          <a:latin typeface="+mn-lt"/>
                          <a:ea typeface="+mn-ea"/>
                          <a:cs typeface="+mn-cs"/>
                        </a:rPr>
                        <a:t> of street lighting including illumination of sidewalks, promenades, parks, etc.</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Increased </a:t>
                      </a:r>
                      <a:r>
                        <a:rPr lang="en-US" sz="1200" b="1" kern="1200" dirty="0">
                          <a:solidFill>
                            <a:schemeClr val="tx1">
                              <a:lumMod val="50000"/>
                            </a:schemeClr>
                          </a:solidFill>
                          <a:effectLst/>
                          <a:latin typeface="+mn-lt"/>
                          <a:ea typeface="+mn-ea"/>
                          <a:cs typeface="+mn-cs"/>
                        </a:rPr>
                        <a:t>traffic safety</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Increased safety for predestines</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Improved </a:t>
                      </a:r>
                      <a:r>
                        <a:rPr lang="en-US" sz="1200" b="1" kern="1200" dirty="0">
                          <a:solidFill>
                            <a:schemeClr val="tx1">
                              <a:lumMod val="50000"/>
                            </a:schemeClr>
                          </a:solidFill>
                          <a:effectLst/>
                          <a:latin typeface="+mn-lt"/>
                          <a:ea typeface="+mn-ea"/>
                          <a:cs typeface="+mn-cs"/>
                        </a:rPr>
                        <a:t>attractiveness of sites for tourists </a:t>
                      </a:r>
                      <a:r>
                        <a:rPr lang="en-US" sz="1200" kern="1200" dirty="0">
                          <a:solidFill>
                            <a:schemeClr val="tx1">
                              <a:lumMod val="50000"/>
                            </a:schemeClr>
                          </a:solidFill>
                          <a:effectLst/>
                          <a:latin typeface="+mn-lt"/>
                          <a:ea typeface="+mn-ea"/>
                          <a:cs typeface="+mn-cs"/>
                        </a:rPr>
                        <a:t>and residents </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210235">
                <a:tc>
                  <a:txBody>
                    <a:bodyPr/>
                    <a:lstStyle/>
                    <a:p>
                      <a:pPr algn="l">
                        <a:spcAft>
                          <a:spcPts val="0"/>
                        </a:spcAft>
                      </a:pPr>
                      <a:r>
                        <a:rPr lang="en-US" sz="1400" b="1" kern="1200" dirty="0">
                          <a:solidFill>
                            <a:schemeClr val="tx1">
                              <a:lumMod val="50000"/>
                            </a:schemeClr>
                          </a:solidFill>
                          <a:effectLst/>
                        </a:rPr>
                        <a:t>Water supply and sanitation</a:t>
                      </a:r>
                      <a:endParaRPr lang="en-US" sz="1400" b="1" dirty="0">
                        <a:solidFill>
                          <a:schemeClr val="tx1">
                            <a:lumMod val="50000"/>
                          </a:schemeClr>
                        </a:solidFill>
                        <a:effectLst/>
                        <a:latin typeface="Times New Roman"/>
                        <a:ea typeface="Calibri"/>
                        <a:cs typeface="Times New Roman"/>
                      </a:endParaRP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87313" lvl="0" indent="-87313" algn="l" defTabSz="914400" rtl="0" eaLnBrk="1" latinLnBrk="0" hangingPunct="1">
                        <a:spcAft>
                          <a:spcPts val="0"/>
                        </a:spcAft>
                        <a:buFont typeface="Arial"/>
                        <a:buChar char="•"/>
                      </a:pPr>
                      <a:r>
                        <a:rPr lang="en-US" sz="1200" b="1" kern="1200" dirty="0">
                          <a:solidFill>
                            <a:schemeClr val="tx1">
                              <a:lumMod val="50000"/>
                            </a:schemeClr>
                          </a:solidFill>
                          <a:effectLst/>
                          <a:latin typeface="+mn-lt"/>
                          <a:ea typeface="+mn-ea"/>
                          <a:cs typeface="+mn-cs"/>
                        </a:rPr>
                        <a:t>Retrofit</a:t>
                      </a:r>
                      <a:r>
                        <a:rPr lang="en-US" sz="1200" kern="1200" dirty="0">
                          <a:solidFill>
                            <a:schemeClr val="tx1">
                              <a:lumMod val="50000"/>
                            </a:schemeClr>
                          </a:solidFill>
                          <a:effectLst/>
                          <a:latin typeface="+mn-lt"/>
                          <a:ea typeface="+mn-ea"/>
                          <a:cs typeface="+mn-cs"/>
                        </a:rPr>
                        <a:t> of potable water supply network </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Introduction of water </a:t>
                      </a:r>
                      <a:r>
                        <a:rPr lang="en-US" sz="1200" b="1" kern="1200" dirty="0">
                          <a:solidFill>
                            <a:schemeClr val="tx1">
                              <a:lumMod val="50000"/>
                            </a:schemeClr>
                          </a:solidFill>
                          <a:effectLst/>
                          <a:latin typeface="+mn-lt"/>
                          <a:ea typeface="+mn-ea"/>
                          <a:cs typeface="+mn-cs"/>
                        </a:rPr>
                        <a:t>metering</a:t>
                      </a:r>
                      <a:r>
                        <a:rPr lang="en-US" sz="1200" kern="1200" dirty="0">
                          <a:solidFill>
                            <a:schemeClr val="tx1">
                              <a:lumMod val="50000"/>
                            </a:schemeClr>
                          </a:solidFill>
                          <a:effectLst/>
                          <a:latin typeface="+mn-lt"/>
                          <a:ea typeface="+mn-ea"/>
                          <a:cs typeface="+mn-cs"/>
                        </a:rPr>
                        <a:t> for all consumers</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Rehabilitation of water </a:t>
                      </a:r>
                      <a:r>
                        <a:rPr lang="en-US" sz="1200" b="1" kern="1200" dirty="0">
                          <a:solidFill>
                            <a:schemeClr val="tx1">
                              <a:lumMod val="50000"/>
                            </a:schemeClr>
                          </a:solidFill>
                          <a:effectLst/>
                          <a:latin typeface="+mn-lt"/>
                          <a:ea typeface="+mn-ea"/>
                          <a:cs typeface="+mn-cs"/>
                        </a:rPr>
                        <a:t>pumping stations</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Introduction of active </a:t>
                      </a:r>
                      <a:r>
                        <a:rPr lang="en-US" sz="1200" b="1" kern="1200" dirty="0">
                          <a:solidFill>
                            <a:schemeClr val="tx1">
                              <a:lumMod val="50000"/>
                            </a:schemeClr>
                          </a:solidFill>
                          <a:effectLst/>
                          <a:latin typeface="+mn-lt"/>
                          <a:ea typeface="+mn-ea"/>
                          <a:cs typeface="+mn-cs"/>
                        </a:rPr>
                        <a:t>leak detection </a:t>
                      </a:r>
                      <a:r>
                        <a:rPr lang="en-US" sz="1200" kern="1200" dirty="0">
                          <a:solidFill>
                            <a:schemeClr val="tx1">
                              <a:lumMod val="50000"/>
                            </a:schemeClr>
                          </a:solidFill>
                          <a:effectLst/>
                          <a:latin typeface="+mn-lt"/>
                          <a:ea typeface="+mn-ea"/>
                          <a:cs typeface="+mn-cs"/>
                        </a:rPr>
                        <a:t>and pressure management to reduce water losses</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Increased </a:t>
                      </a:r>
                      <a:r>
                        <a:rPr lang="en-US" sz="1200" b="1" kern="1200" dirty="0">
                          <a:solidFill>
                            <a:schemeClr val="tx1">
                              <a:lumMod val="50000"/>
                            </a:schemeClr>
                          </a:solidFill>
                          <a:effectLst/>
                          <a:latin typeface="+mn-lt"/>
                          <a:ea typeface="+mn-ea"/>
                          <a:cs typeface="+mn-cs"/>
                        </a:rPr>
                        <a:t>sanitary comfort</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More continuous </a:t>
                      </a:r>
                      <a:r>
                        <a:rPr lang="en-US" sz="1200" b="1" kern="1200" dirty="0">
                          <a:solidFill>
                            <a:schemeClr val="tx1">
                              <a:lumMod val="50000"/>
                            </a:schemeClr>
                          </a:solidFill>
                          <a:effectLst/>
                          <a:latin typeface="+mn-lt"/>
                          <a:ea typeface="+mn-ea"/>
                          <a:cs typeface="+mn-cs"/>
                        </a:rPr>
                        <a:t>water supply </a:t>
                      </a:r>
                      <a:r>
                        <a:rPr lang="en-US" sz="1200" kern="1200" dirty="0">
                          <a:solidFill>
                            <a:schemeClr val="tx1">
                              <a:lumMod val="50000"/>
                            </a:schemeClr>
                          </a:solidFill>
                          <a:effectLst/>
                          <a:latin typeface="+mn-lt"/>
                          <a:ea typeface="+mn-ea"/>
                          <a:cs typeface="+mn-cs"/>
                        </a:rPr>
                        <a:t>at adequate pressure</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Higher water </a:t>
                      </a:r>
                      <a:r>
                        <a:rPr lang="en-US" sz="1200" b="1" kern="1200" dirty="0">
                          <a:solidFill>
                            <a:schemeClr val="tx1">
                              <a:lumMod val="50000"/>
                            </a:schemeClr>
                          </a:solidFill>
                          <a:effectLst/>
                          <a:latin typeface="+mn-lt"/>
                          <a:ea typeface="+mn-ea"/>
                          <a:cs typeface="+mn-cs"/>
                        </a:rPr>
                        <a:t>availability</a:t>
                      </a:r>
                      <a:r>
                        <a:rPr lang="en-US" sz="1200" kern="1200" dirty="0">
                          <a:solidFill>
                            <a:schemeClr val="tx1">
                              <a:lumMod val="50000"/>
                            </a:schemeClr>
                          </a:solidFill>
                          <a:effectLst/>
                          <a:latin typeface="+mn-lt"/>
                          <a:ea typeface="+mn-ea"/>
                          <a:cs typeface="+mn-cs"/>
                        </a:rPr>
                        <a:t> to </a:t>
                      </a:r>
                      <a:r>
                        <a:rPr lang="en-US" sz="1200" b="1" kern="1200" dirty="0">
                          <a:solidFill>
                            <a:schemeClr val="tx1">
                              <a:lumMod val="50000"/>
                            </a:schemeClr>
                          </a:solidFill>
                          <a:effectLst/>
                          <a:latin typeface="+mn-lt"/>
                          <a:ea typeface="+mn-ea"/>
                          <a:cs typeface="+mn-cs"/>
                        </a:rPr>
                        <a:t>connect new customers</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806824">
                <a:tc>
                  <a:txBody>
                    <a:bodyPr/>
                    <a:lstStyle/>
                    <a:p>
                      <a:pPr algn="l">
                        <a:spcAft>
                          <a:spcPts val="0"/>
                        </a:spcAft>
                      </a:pPr>
                      <a:r>
                        <a:rPr lang="en-US" sz="1400" b="1" kern="1200" dirty="0">
                          <a:solidFill>
                            <a:schemeClr val="tx1">
                              <a:lumMod val="50000"/>
                            </a:schemeClr>
                          </a:solidFill>
                          <a:effectLst/>
                        </a:rPr>
                        <a:t>Solid waste</a:t>
                      </a:r>
                      <a:endParaRPr lang="en-US" sz="1400" b="1" dirty="0">
                        <a:solidFill>
                          <a:schemeClr val="tx1">
                            <a:lumMod val="50000"/>
                          </a:schemeClr>
                        </a:solidFill>
                        <a:effectLst/>
                        <a:latin typeface="Times New Roman"/>
                        <a:ea typeface="Calibri"/>
                        <a:cs typeface="Times New Roman"/>
                      </a:endParaRP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Optimization of </a:t>
                      </a:r>
                      <a:r>
                        <a:rPr lang="en-US" sz="1200" b="1" kern="1200" dirty="0">
                          <a:solidFill>
                            <a:schemeClr val="tx1">
                              <a:lumMod val="50000"/>
                            </a:schemeClr>
                          </a:solidFill>
                          <a:effectLst/>
                          <a:latin typeface="+mn-lt"/>
                          <a:ea typeface="+mn-ea"/>
                          <a:cs typeface="+mn-cs"/>
                        </a:rPr>
                        <a:t>waste collection routes </a:t>
                      </a:r>
                      <a:r>
                        <a:rPr lang="en-US" sz="1200" kern="1200" dirty="0">
                          <a:solidFill>
                            <a:schemeClr val="tx1">
                              <a:lumMod val="50000"/>
                            </a:schemeClr>
                          </a:solidFill>
                          <a:effectLst/>
                          <a:latin typeface="+mn-lt"/>
                          <a:ea typeface="+mn-ea"/>
                          <a:cs typeface="+mn-cs"/>
                        </a:rPr>
                        <a:t>and upgrade of collection vehicles</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Construction of </a:t>
                      </a:r>
                      <a:r>
                        <a:rPr lang="en-US" sz="1200" b="1" kern="1200" dirty="0">
                          <a:solidFill>
                            <a:schemeClr val="tx1">
                              <a:lumMod val="50000"/>
                            </a:schemeClr>
                          </a:solidFill>
                          <a:effectLst/>
                          <a:latin typeface="+mn-lt"/>
                          <a:ea typeface="+mn-ea"/>
                          <a:cs typeface="+mn-cs"/>
                        </a:rPr>
                        <a:t>waste transfer sorting</a:t>
                      </a:r>
                      <a:r>
                        <a:rPr lang="en-US" sz="1200" kern="1200" dirty="0">
                          <a:solidFill>
                            <a:schemeClr val="tx1">
                              <a:lumMod val="50000"/>
                            </a:schemeClr>
                          </a:solidFill>
                          <a:effectLst/>
                          <a:latin typeface="+mn-lt"/>
                          <a:ea typeface="+mn-ea"/>
                          <a:cs typeface="+mn-cs"/>
                        </a:rPr>
                        <a:t>, recycling and composting stations</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Reduction of local </a:t>
                      </a:r>
                      <a:r>
                        <a:rPr lang="en-US" sz="1200" b="1" kern="1200" dirty="0">
                          <a:solidFill>
                            <a:schemeClr val="tx1">
                              <a:lumMod val="50000"/>
                            </a:schemeClr>
                          </a:solidFill>
                          <a:effectLst/>
                          <a:latin typeface="+mn-lt"/>
                          <a:ea typeface="+mn-ea"/>
                          <a:cs typeface="+mn-cs"/>
                        </a:rPr>
                        <a:t>air pollution</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Additional </a:t>
                      </a:r>
                      <a:r>
                        <a:rPr lang="en-US" sz="1200" b="1" kern="1200" dirty="0">
                          <a:solidFill>
                            <a:schemeClr val="tx1">
                              <a:lumMod val="50000"/>
                            </a:schemeClr>
                          </a:solidFill>
                          <a:effectLst/>
                          <a:latin typeface="+mn-lt"/>
                          <a:ea typeface="+mn-ea"/>
                          <a:cs typeface="+mn-cs"/>
                        </a:rPr>
                        <a:t>revenues from sale </a:t>
                      </a:r>
                      <a:r>
                        <a:rPr lang="en-US" sz="1200" kern="1200" dirty="0">
                          <a:solidFill>
                            <a:schemeClr val="tx1">
                              <a:lumMod val="50000"/>
                            </a:schemeClr>
                          </a:solidFill>
                          <a:effectLst/>
                          <a:latin typeface="+mn-lt"/>
                          <a:ea typeface="+mn-ea"/>
                          <a:cs typeface="+mn-cs"/>
                        </a:rPr>
                        <a:t>of recycled products </a:t>
                      </a:r>
                    </a:p>
                    <a:p>
                      <a:pPr marL="87313" lvl="0" indent="-87313" algn="l" defTabSz="914400" rtl="0" eaLnBrk="1" latinLnBrk="0" hangingPunct="1">
                        <a:spcAft>
                          <a:spcPts val="0"/>
                        </a:spcAft>
                        <a:buFont typeface="Arial"/>
                        <a:buChar char="•"/>
                      </a:pPr>
                      <a:r>
                        <a:rPr lang="en-US" sz="1200" b="1" kern="1200" dirty="0">
                          <a:solidFill>
                            <a:schemeClr val="tx1">
                              <a:lumMod val="50000"/>
                            </a:schemeClr>
                          </a:solidFill>
                          <a:effectLst/>
                          <a:latin typeface="+mn-lt"/>
                          <a:ea typeface="+mn-ea"/>
                          <a:cs typeface="+mn-cs"/>
                        </a:rPr>
                        <a:t>Compliance</a:t>
                      </a:r>
                      <a:r>
                        <a:rPr lang="en-US" sz="1200" kern="1200" dirty="0">
                          <a:solidFill>
                            <a:schemeClr val="tx1">
                              <a:lumMod val="50000"/>
                            </a:schemeClr>
                          </a:solidFill>
                          <a:effectLst/>
                          <a:latin typeface="+mn-lt"/>
                          <a:ea typeface="+mn-ea"/>
                          <a:cs typeface="+mn-cs"/>
                        </a:rPr>
                        <a:t> with EU norms</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941294">
                <a:tc>
                  <a:txBody>
                    <a:bodyPr/>
                    <a:lstStyle/>
                    <a:p>
                      <a:pPr algn="l">
                        <a:spcAft>
                          <a:spcPts val="0"/>
                        </a:spcAft>
                      </a:pPr>
                      <a:r>
                        <a:rPr lang="en-US" sz="1400" b="1" kern="1200" dirty="0">
                          <a:solidFill>
                            <a:schemeClr val="tx1">
                              <a:lumMod val="50000"/>
                            </a:schemeClr>
                          </a:solidFill>
                          <a:effectLst/>
                        </a:rPr>
                        <a:t>Transport </a:t>
                      </a:r>
                      <a:endParaRPr lang="en-US" sz="1400" b="1" dirty="0">
                        <a:solidFill>
                          <a:schemeClr val="tx1">
                            <a:lumMod val="50000"/>
                          </a:schemeClr>
                        </a:solidFill>
                        <a:effectLst/>
                        <a:latin typeface="Times New Roman"/>
                        <a:ea typeface="Calibri"/>
                        <a:cs typeface="Times New Roman"/>
                      </a:endParaRP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Up-grade of public busses to </a:t>
                      </a:r>
                      <a:r>
                        <a:rPr lang="en-US" sz="1200" b="1" kern="1200" dirty="0">
                          <a:solidFill>
                            <a:schemeClr val="tx1">
                              <a:lumMod val="50000"/>
                            </a:schemeClr>
                          </a:solidFill>
                          <a:effectLst/>
                          <a:latin typeface="+mn-lt"/>
                          <a:ea typeface="+mn-ea"/>
                          <a:cs typeface="+mn-cs"/>
                        </a:rPr>
                        <a:t>low emission vehicles</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Promotion of </a:t>
                      </a:r>
                      <a:r>
                        <a:rPr lang="en-US" sz="1200" b="1" kern="1200" dirty="0">
                          <a:solidFill>
                            <a:schemeClr val="tx1">
                              <a:lumMod val="50000"/>
                            </a:schemeClr>
                          </a:solidFill>
                          <a:effectLst/>
                          <a:latin typeface="+mn-lt"/>
                          <a:ea typeface="+mn-ea"/>
                          <a:cs typeface="+mn-cs"/>
                        </a:rPr>
                        <a:t>cycling paths </a:t>
                      </a:r>
                      <a:r>
                        <a:rPr lang="en-US" sz="1200" kern="1200" dirty="0">
                          <a:solidFill>
                            <a:schemeClr val="tx1">
                              <a:lumMod val="50000"/>
                            </a:schemeClr>
                          </a:solidFill>
                          <a:effectLst/>
                          <a:latin typeface="+mn-lt"/>
                          <a:ea typeface="+mn-ea"/>
                          <a:cs typeface="+mn-cs"/>
                        </a:rPr>
                        <a:t>and establishment of </a:t>
                      </a:r>
                      <a:r>
                        <a:rPr lang="en-US" sz="1200" b="1" kern="1200" dirty="0">
                          <a:solidFill>
                            <a:schemeClr val="tx1">
                              <a:lumMod val="50000"/>
                            </a:schemeClr>
                          </a:solidFill>
                          <a:effectLst/>
                          <a:latin typeface="+mn-lt"/>
                          <a:ea typeface="+mn-ea"/>
                          <a:cs typeface="+mn-cs"/>
                        </a:rPr>
                        <a:t>bike</a:t>
                      </a:r>
                      <a:r>
                        <a:rPr lang="en-US" sz="1200" kern="1200" dirty="0">
                          <a:solidFill>
                            <a:schemeClr val="tx1">
                              <a:lumMod val="50000"/>
                            </a:schemeClr>
                          </a:solidFill>
                          <a:effectLst/>
                          <a:latin typeface="+mn-lt"/>
                          <a:ea typeface="+mn-ea"/>
                          <a:cs typeface="+mn-cs"/>
                        </a:rPr>
                        <a:t> renting system </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Historic site </a:t>
                      </a:r>
                      <a:r>
                        <a:rPr lang="en-US" sz="1200" b="1" kern="1200" dirty="0">
                          <a:solidFill>
                            <a:schemeClr val="tx1">
                              <a:lumMod val="50000"/>
                            </a:schemeClr>
                          </a:solidFill>
                          <a:effectLst/>
                          <a:latin typeface="+mn-lt"/>
                          <a:ea typeface="+mn-ea"/>
                          <a:cs typeface="+mn-cs"/>
                        </a:rPr>
                        <a:t>shuttle-bus service</a:t>
                      </a:r>
                      <a:r>
                        <a:rPr lang="en-US" sz="1200" kern="1200" dirty="0">
                          <a:solidFill>
                            <a:schemeClr val="tx1">
                              <a:lumMod val="50000"/>
                            </a:schemeClr>
                          </a:solidFill>
                          <a:effectLst/>
                          <a:latin typeface="+mn-lt"/>
                          <a:ea typeface="+mn-ea"/>
                          <a:cs typeface="+mn-cs"/>
                        </a:rPr>
                        <a:t>, mobility stations or a bus terminal with central parking</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Reduced local air pollution</a:t>
                      </a:r>
                    </a:p>
                    <a:p>
                      <a:pPr marL="87313" lvl="0" indent="-87313" algn="l" defTabSz="914400" rtl="0" eaLnBrk="1" latinLnBrk="0" hangingPunct="1">
                        <a:spcAft>
                          <a:spcPts val="0"/>
                        </a:spcAft>
                        <a:buFont typeface="Arial"/>
                        <a:buChar char="•"/>
                      </a:pPr>
                      <a:r>
                        <a:rPr lang="en-US" sz="1200" kern="1200" dirty="0">
                          <a:solidFill>
                            <a:schemeClr val="tx1">
                              <a:lumMod val="50000"/>
                            </a:schemeClr>
                          </a:solidFill>
                          <a:effectLst/>
                          <a:latin typeface="+mn-lt"/>
                          <a:ea typeface="+mn-ea"/>
                          <a:cs typeface="+mn-cs"/>
                        </a:rPr>
                        <a:t>Improvement of </a:t>
                      </a:r>
                      <a:r>
                        <a:rPr lang="en-US" sz="1200" b="1" kern="1200" dirty="0">
                          <a:solidFill>
                            <a:schemeClr val="tx1">
                              <a:lumMod val="50000"/>
                            </a:schemeClr>
                          </a:solidFill>
                          <a:effectLst/>
                          <a:latin typeface="+mn-lt"/>
                          <a:ea typeface="+mn-ea"/>
                          <a:cs typeface="+mn-cs"/>
                        </a:rPr>
                        <a:t>passenger comfort</a:t>
                      </a:r>
                    </a:p>
                    <a:p>
                      <a:pPr marL="87313" lvl="0" indent="-87313" algn="l" defTabSz="914400" rtl="0" eaLnBrk="1" latinLnBrk="0" hangingPunct="1">
                        <a:spcAft>
                          <a:spcPts val="0"/>
                        </a:spcAft>
                        <a:buFont typeface="Arial"/>
                        <a:buChar char="•"/>
                      </a:pPr>
                      <a:r>
                        <a:rPr lang="en-US" sz="1200" b="1" kern="1200" dirty="0">
                          <a:solidFill>
                            <a:schemeClr val="tx1">
                              <a:lumMod val="50000"/>
                            </a:schemeClr>
                          </a:solidFill>
                          <a:effectLst/>
                          <a:latin typeface="+mn-lt"/>
                          <a:ea typeface="+mn-ea"/>
                          <a:cs typeface="+mn-cs"/>
                        </a:rPr>
                        <a:t>Reduced individual motorized </a:t>
                      </a:r>
                      <a:r>
                        <a:rPr lang="en-US" sz="1200" kern="1200" dirty="0">
                          <a:solidFill>
                            <a:schemeClr val="tx1">
                              <a:lumMod val="50000"/>
                            </a:schemeClr>
                          </a:solidFill>
                          <a:effectLst/>
                          <a:latin typeface="+mn-lt"/>
                          <a:ea typeface="+mn-ea"/>
                          <a:cs typeface="+mn-cs"/>
                        </a:rPr>
                        <a:t>transport in the city center</a:t>
                      </a:r>
                    </a:p>
                    <a:p>
                      <a:pPr marL="87313" lvl="0" indent="-87313" algn="l" defTabSz="914400" rtl="0" eaLnBrk="1" latinLnBrk="0" hangingPunct="1">
                        <a:spcAft>
                          <a:spcPts val="0"/>
                        </a:spcAft>
                        <a:buFont typeface="Arial"/>
                        <a:buChar char="•"/>
                      </a:pPr>
                      <a:r>
                        <a:rPr lang="en-US" sz="1200" b="1" kern="1200" dirty="0">
                          <a:solidFill>
                            <a:schemeClr val="tx1">
                              <a:lumMod val="50000"/>
                            </a:schemeClr>
                          </a:solidFill>
                          <a:effectLst/>
                          <a:latin typeface="+mn-lt"/>
                          <a:ea typeface="+mn-ea"/>
                          <a:cs typeface="+mn-cs"/>
                        </a:rPr>
                        <a:t>Better access </a:t>
                      </a:r>
                      <a:r>
                        <a:rPr lang="en-US" sz="1200" kern="1200" dirty="0">
                          <a:solidFill>
                            <a:schemeClr val="tx1">
                              <a:lumMod val="50000"/>
                            </a:schemeClr>
                          </a:solidFill>
                          <a:effectLst/>
                          <a:latin typeface="+mn-lt"/>
                          <a:ea typeface="+mn-ea"/>
                          <a:cs typeface="+mn-cs"/>
                        </a:rPr>
                        <a:t>to historic sites for tourists and citizens</a:t>
                      </a:r>
                    </a:p>
                  </a:txBody>
                  <a:tcPr marL="60512" marR="605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0999193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09600"/>
            <a:ext cx="8229600" cy="457200"/>
          </a:xfrm>
        </p:spPr>
        <p:txBody>
          <a:bodyPr/>
          <a:lstStyle/>
          <a:p>
            <a:r>
              <a:rPr lang="en-US" noProof="0" dirty="0"/>
              <a:t>Findings from Municipal Energy Diagnostics</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7</a:t>
            </a:fld>
            <a:endParaRPr lang="en-US" dirty="0"/>
          </a:p>
        </p:txBody>
      </p:sp>
      <p:graphicFrame>
        <p:nvGraphicFramePr>
          <p:cNvPr id="7" name="Tabelle 6"/>
          <p:cNvGraphicFramePr>
            <a:graphicFrameLocks noGrp="1"/>
          </p:cNvGraphicFramePr>
          <p:nvPr>
            <p:extLst>
              <p:ext uri="{D42A27DB-BD31-4B8C-83A1-F6EECF244321}">
                <p14:modId xmlns:p14="http://schemas.microsoft.com/office/powerpoint/2010/main" val="3480440809"/>
              </p:ext>
            </p:extLst>
          </p:nvPr>
        </p:nvGraphicFramePr>
        <p:xfrm>
          <a:off x="381000" y="1143000"/>
          <a:ext cx="8209664" cy="2329408"/>
        </p:xfrm>
        <a:graphic>
          <a:graphicData uri="http://schemas.openxmlformats.org/drawingml/2006/table">
            <a:tbl>
              <a:tblPr firstRow="1">
                <a:tableStyleId>{5C22544A-7EE6-4342-B048-85BDC9FD1C3A}</a:tableStyleId>
              </a:tblPr>
              <a:tblGrid>
                <a:gridCol w="4856865">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2362199">
                  <a:extLst>
                    <a:ext uri="{9D8B030D-6E8A-4147-A177-3AD203B41FA5}">
                      <a16:colId xmlns:a16="http://schemas.microsoft.com/office/drawing/2014/main" val="20002"/>
                    </a:ext>
                  </a:extLst>
                </a:gridCol>
              </a:tblGrid>
              <a:tr h="14382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effectLst/>
                        </a:rPr>
                        <a:t>Key Performance Indicators (TRACE)</a:t>
                      </a:r>
                      <a:endParaRPr lang="de-DE" sz="1800" dirty="0">
                        <a:solidFill>
                          <a:srgbClr val="2B1DE3"/>
                        </a:solidFill>
                        <a:effectLst/>
                        <a:latin typeface="+mn-lt"/>
                        <a:ea typeface="Times New Roman"/>
                        <a:cs typeface="Times New Roman"/>
                      </a:endParaRPr>
                    </a:p>
                    <a:p>
                      <a:pPr algn="ctr">
                        <a:spcAft>
                          <a:spcPts val="0"/>
                        </a:spcAft>
                      </a:pPr>
                      <a:endParaRPr lang="de-DE" sz="1800" dirty="0">
                        <a:solidFill>
                          <a:srgbClr val="2B1DE3"/>
                        </a:solidFill>
                        <a:effectLst/>
                        <a:latin typeface="+mn-lt"/>
                        <a:ea typeface="Times New Roman"/>
                        <a:cs typeface="Times New Roman"/>
                      </a:endParaRPr>
                    </a:p>
                  </a:txBody>
                  <a:tcPr marL="68580" marR="68580" marT="0" marB="0" anchor="ct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0"/>
                  </a:ext>
                </a:extLst>
              </a:tr>
              <a:tr h="374213">
                <a:tc>
                  <a:txBody>
                    <a:bodyPr/>
                    <a:lstStyle/>
                    <a:p>
                      <a:pPr>
                        <a:lnSpc>
                          <a:spcPct val="115000"/>
                        </a:lnSpc>
                        <a:spcAft>
                          <a:spcPts val="0"/>
                        </a:spcAft>
                      </a:pPr>
                      <a:r>
                        <a:rPr lang="en-US" sz="1600" dirty="0">
                          <a:effectLst/>
                        </a:rPr>
                        <a:t>Primary energy consumption per capita</a:t>
                      </a:r>
                      <a:endParaRPr lang="en-US" sz="1600" dirty="0">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600" dirty="0">
                          <a:effectLst/>
                        </a:rPr>
                        <a:t>2,690</a:t>
                      </a:r>
                      <a:endParaRPr lang="en-US" sz="1600" dirty="0">
                        <a:effectLst/>
                        <a:latin typeface="+mn-lt"/>
                        <a:ea typeface="Calibri"/>
                        <a:cs typeface="Times New Roman"/>
                      </a:endParaRPr>
                    </a:p>
                  </a:txBody>
                  <a:tcPr marL="68580" marR="68580" marT="0" marB="0" anchor="ctr"/>
                </a:tc>
                <a:tc>
                  <a:txBody>
                    <a:bodyPr/>
                    <a:lstStyle/>
                    <a:p>
                      <a:pPr>
                        <a:lnSpc>
                          <a:spcPct val="115000"/>
                        </a:lnSpc>
                        <a:spcAft>
                          <a:spcPts val="0"/>
                        </a:spcAft>
                      </a:pPr>
                      <a:r>
                        <a:rPr lang="en-US" sz="1600" dirty="0">
                          <a:effectLst/>
                        </a:rPr>
                        <a:t>kWh/capita/year</a:t>
                      </a:r>
                      <a:endParaRPr lang="en-US"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1"/>
                  </a:ext>
                </a:extLst>
              </a:tr>
              <a:tr h="374213">
                <a:tc>
                  <a:txBody>
                    <a:bodyPr/>
                    <a:lstStyle/>
                    <a:p>
                      <a:pPr>
                        <a:lnSpc>
                          <a:spcPct val="115000"/>
                        </a:lnSpc>
                        <a:spcAft>
                          <a:spcPts val="0"/>
                        </a:spcAft>
                      </a:pPr>
                      <a:r>
                        <a:rPr lang="en-US" sz="1600" dirty="0">
                          <a:effectLst/>
                        </a:rPr>
                        <a:t>Electricity consumption per capita</a:t>
                      </a:r>
                      <a:endParaRPr lang="en-US" sz="1600" dirty="0">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600" dirty="0">
                          <a:effectLst/>
                        </a:rPr>
                        <a:t>1,090</a:t>
                      </a:r>
                      <a:endParaRPr lang="en-US" sz="1600" dirty="0">
                        <a:effectLst/>
                        <a:latin typeface="+mn-lt"/>
                        <a:ea typeface="Calibri"/>
                        <a:cs typeface="Times New Roman"/>
                      </a:endParaRPr>
                    </a:p>
                  </a:txBody>
                  <a:tcPr marL="68580" marR="6858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600" dirty="0" err="1">
                          <a:effectLst/>
                        </a:rPr>
                        <a:t>kWh</a:t>
                      </a:r>
                      <a:r>
                        <a:rPr lang="en-US" sz="1600" baseline="-25000" dirty="0" err="1">
                          <a:effectLst/>
                        </a:rPr>
                        <a:t>e</a:t>
                      </a:r>
                      <a:r>
                        <a:rPr lang="en-US" sz="1600" dirty="0">
                          <a:effectLst/>
                        </a:rPr>
                        <a:t>/capita/year</a:t>
                      </a:r>
                      <a:endParaRPr lang="en-US"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2"/>
                  </a:ext>
                </a:extLst>
              </a:tr>
              <a:tr h="374879">
                <a:tc>
                  <a:txBody>
                    <a:bodyPr/>
                    <a:lstStyle/>
                    <a:p>
                      <a:pPr>
                        <a:lnSpc>
                          <a:spcPct val="115000"/>
                        </a:lnSpc>
                        <a:spcAft>
                          <a:spcPts val="0"/>
                        </a:spcAft>
                      </a:pPr>
                      <a:r>
                        <a:rPr lang="en-US" sz="1600" dirty="0">
                          <a:effectLst/>
                        </a:rPr>
                        <a:t>Thermal energy consumption per capita </a:t>
                      </a:r>
                      <a:endParaRPr lang="en-US" sz="1600" dirty="0">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600" dirty="0">
                          <a:effectLst/>
                        </a:rPr>
                        <a:t>1,200</a:t>
                      </a:r>
                      <a:endParaRPr lang="en-US" sz="1600" dirty="0">
                        <a:effectLst/>
                        <a:latin typeface="+mn-lt"/>
                        <a:ea typeface="Calibri"/>
                        <a:cs typeface="Times New Roman"/>
                      </a:endParaRPr>
                    </a:p>
                  </a:txBody>
                  <a:tcPr marL="68580" marR="68580" marT="0" marB="0" anchor="ctr"/>
                </a:tc>
                <a:tc>
                  <a:txBody>
                    <a:bodyPr/>
                    <a:lstStyle/>
                    <a:p>
                      <a:pPr>
                        <a:lnSpc>
                          <a:spcPct val="115000"/>
                        </a:lnSpc>
                        <a:spcAft>
                          <a:spcPts val="0"/>
                        </a:spcAft>
                      </a:pPr>
                      <a:r>
                        <a:rPr lang="en-US" sz="1600" dirty="0" err="1">
                          <a:effectLst/>
                        </a:rPr>
                        <a:t>kWh</a:t>
                      </a:r>
                      <a:r>
                        <a:rPr lang="en-US" sz="1600" baseline="-25000" dirty="0" err="1">
                          <a:effectLst/>
                        </a:rPr>
                        <a:t>T</a:t>
                      </a:r>
                      <a:r>
                        <a:rPr lang="en-US" sz="1600" dirty="0">
                          <a:effectLst/>
                        </a:rPr>
                        <a:t>/capita/year</a:t>
                      </a:r>
                      <a:endParaRPr lang="en-US"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3"/>
                  </a:ext>
                </a:extLst>
              </a:tr>
              <a:tr h="374213">
                <a:tc>
                  <a:txBody>
                    <a:bodyPr/>
                    <a:lstStyle/>
                    <a:p>
                      <a:pPr>
                        <a:lnSpc>
                          <a:spcPct val="115000"/>
                        </a:lnSpc>
                        <a:spcAft>
                          <a:spcPts val="0"/>
                        </a:spcAft>
                      </a:pPr>
                      <a:r>
                        <a:rPr lang="en-US" sz="1600" dirty="0">
                          <a:effectLst/>
                        </a:rPr>
                        <a:t>Primary energy consumption per GDP </a:t>
                      </a:r>
                      <a:endParaRPr lang="en-US" sz="1600" dirty="0">
                        <a:effectLst/>
                        <a:latin typeface="+mn-lt"/>
                        <a:ea typeface="Calibri"/>
                        <a:cs typeface="Times New Roman"/>
                      </a:endParaRPr>
                    </a:p>
                  </a:txBody>
                  <a:tcPr marL="68580" marR="68580" marT="0" marB="0" anchor="ctr"/>
                </a:tc>
                <a:tc>
                  <a:txBody>
                    <a:bodyPr/>
                    <a:lstStyle/>
                    <a:p>
                      <a:pPr algn="ctr">
                        <a:lnSpc>
                          <a:spcPct val="115000"/>
                        </a:lnSpc>
                        <a:spcAft>
                          <a:spcPts val="0"/>
                        </a:spcAft>
                      </a:pPr>
                      <a:r>
                        <a:rPr lang="en-US" sz="1600" dirty="0">
                          <a:effectLst/>
                        </a:rPr>
                        <a:t>0.53</a:t>
                      </a:r>
                      <a:endParaRPr lang="en-US" sz="1600" dirty="0">
                        <a:effectLst/>
                        <a:latin typeface="+mn-lt"/>
                        <a:ea typeface="Calibri"/>
                        <a:cs typeface="Times New Roman"/>
                      </a:endParaRPr>
                    </a:p>
                  </a:txBody>
                  <a:tcPr marL="68580" marR="68580" marT="0" marB="0" anchor="ctr"/>
                </a:tc>
                <a:tc>
                  <a:txBody>
                    <a:bodyPr/>
                    <a:lstStyle/>
                    <a:p>
                      <a:pPr>
                        <a:lnSpc>
                          <a:spcPct val="115000"/>
                        </a:lnSpc>
                        <a:spcAft>
                          <a:spcPts val="0"/>
                        </a:spcAft>
                      </a:pPr>
                      <a:r>
                        <a:rPr lang="en-US" sz="1600" dirty="0">
                          <a:effectLst/>
                        </a:rPr>
                        <a:t>kWh/USD of GDP, year</a:t>
                      </a:r>
                      <a:endParaRPr lang="en-US"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4"/>
                  </a:ext>
                </a:extLst>
              </a:tr>
              <a:tr h="283250">
                <a:tc>
                  <a:txBody>
                    <a:bodyPr/>
                    <a:lstStyle/>
                    <a:p>
                      <a:pPr>
                        <a:lnSpc>
                          <a:spcPct val="115000"/>
                        </a:lnSpc>
                        <a:spcAft>
                          <a:spcPts val="0"/>
                        </a:spcAft>
                      </a:pPr>
                      <a:r>
                        <a:rPr lang="en-US" sz="1600" dirty="0">
                          <a:effectLst/>
                        </a:rPr>
                        <a:t>Electricity consumption per GDP </a:t>
                      </a:r>
                      <a:endParaRPr lang="en-US" sz="1600" dirty="0">
                        <a:effectLst/>
                        <a:latin typeface="+mn-lt"/>
                        <a:ea typeface="Calibri"/>
                        <a:cs typeface="Times New Roman"/>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a:effectLst/>
                        </a:rPr>
                        <a:t>0.21</a:t>
                      </a:r>
                      <a:endParaRPr lang="en-US" sz="1600" dirty="0">
                        <a:effectLst/>
                        <a:latin typeface="+mn-lt"/>
                        <a:ea typeface="Calibri"/>
                        <a:cs typeface="Times New Roman"/>
                      </a:endParaRPr>
                    </a:p>
                  </a:txBody>
                  <a:tcPr marL="68580" marR="68580" marT="0" marB="0" anchor="ctr"/>
                </a:tc>
                <a:tc>
                  <a:txBody>
                    <a:bodyPr/>
                    <a:lstStyle/>
                    <a:p>
                      <a:pPr>
                        <a:lnSpc>
                          <a:spcPct val="115000"/>
                        </a:lnSpc>
                        <a:spcAft>
                          <a:spcPts val="0"/>
                        </a:spcAft>
                      </a:pPr>
                      <a:r>
                        <a:rPr lang="en-US" sz="1600" dirty="0" err="1">
                          <a:effectLst/>
                        </a:rPr>
                        <a:t>kWh</a:t>
                      </a:r>
                      <a:r>
                        <a:rPr lang="en-US" sz="1600" kern="1200" baseline="-25000" dirty="0" err="1">
                          <a:effectLst/>
                        </a:rPr>
                        <a:t>e</a:t>
                      </a:r>
                      <a:r>
                        <a:rPr lang="en-US" sz="1600" dirty="0">
                          <a:effectLst/>
                        </a:rPr>
                        <a:t> /USD of GDP,</a:t>
                      </a:r>
                      <a:r>
                        <a:rPr lang="en-US" sz="1600" baseline="0" dirty="0">
                          <a:effectLst/>
                        </a:rPr>
                        <a:t> </a:t>
                      </a:r>
                      <a:r>
                        <a:rPr lang="en-US" sz="1600" dirty="0">
                          <a:effectLst/>
                        </a:rPr>
                        <a:t>year</a:t>
                      </a:r>
                      <a:endParaRPr lang="en-US" sz="1600" dirty="0">
                        <a:effectLst/>
                        <a:latin typeface="+mn-lt"/>
                        <a:ea typeface="Calibri"/>
                        <a:cs typeface="Times New Roman"/>
                      </a:endParaRPr>
                    </a:p>
                  </a:txBody>
                  <a:tcPr marL="68580" marR="68580" marT="0" marB="0" anchor="ctr"/>
                </a:tc>
                <a:extLst>
                  <a:ext uri="{0D108BD9-81ED-4DB2-BD59-A6C34878D82A}">
                    <a16:rowId xmlns:a16="http://schemas.microsoft.com/office/drawing/2014/main" val="10005"/>
                  </a:ext>
                </a:extLst>
              </a:tr>
            </a:tbl>
          </a:graphicData>
        </a:graphic>
      </p:graphicFrame>
      <p:sp>
        <p:nvSpPr>
          <p:cNvPr id="8" name="Rechteck 7"/>
          <p:cNvSpPr/>
          <p:nvPr/>
        </p:nvSpPr>
        <p:spPr>
          <a:xfrm>
            <a:off x="381000" y="3657600"/>
            <a:ext cx="8382000" cy="2446824"/>
          </a:xfrm>
          <a:prstGeom prst="rect">
            <a:avLst/>
          </a:prstGeom>
        </p:spPr>
        <p:txBody>
          <a:bodyPr wrap="square">
            <a:spAutoFit/>
          </a:bodyPr>
          <a:lstStyle/>
          <a:p>
            <a:pPr algn="just">
              <a:spcAft>
                <a:spcPts val="600"/>
              </a:spcAft>
            </a:pPr>
            <a:r>
              <a:rPr lang="en-US" sz="1600" dirty="0">
                <a:solidFill>
                  <a:schemeClr val="tx1">
                    <a:lumMod val="50000"/>
                  </a:schemeClr>
                </a:solidFill>
                <a:ea typeface="Calibri"/>
                <a:cs typeface="Arial"/>
              </a:rPr>
              <a:t>Specific energy consumption is comparatively at medium level and persuade in a direct benchmark with other municipalities a medium to good performance,</a:t>
            </a:r>
          </a:p>
          <a:p>
            <a:pPr lvl="0" algn="just">
              <a:spcAft>
                <a:spcPts val="600"/>
              </a:spcAft>
            </a:pPr>
            <a:r>
              <a:rPr lang="en-US" sz="1600" dirty="0">
                <a:solidFill>
                  <a:schemeClr val="tx1">
                    <a:lumMod val="50000"/>
                  </a:schemeClr>
                </a:solidFill>
                <a:ea typeface="Calibri"/>
                <a:cs typeface="Arial"/>
              </a:rPr>
              <a:t>BUT</a:t>
            </a:r>
          </a:p>
          <a:p>
            <a:pPr lvl="1" algn="just">
              <a:spcAft>
                <a:spcPts val="600"/>
              </a:spcAft>
            </a:pPr>
            <a:r>
              <a:rPr lang="en-US" sz="1600" dirty="0">
                <a:solidFill>
                  <a:schemeClr val="tx1">
                    <a:lumMod val="50000"/>
                  </a:schemeClr>
                </a:solidFill>
                <a:cs typeface="Arial"/>
              </a:rPr>
              <a:t>It is because of </a:t>
            </a:r>
            <a:r>
              <a:rPr lang="en-US" sz="1600" dirty="0">
                <a:solidFill>
                  <a:schemeClr val="tx1">
                    <a:lumMod val="50000"/>
                  </a:schemeClr>
                </a:solidFill>
              </a:rPr>
              <a:t>a </a:t>
            </a:r>
            <a:r>
              <a:rPr lang="en-US" sz="1600" b="1" dirty="0">
                <a:solidFill>
                  <a:schemeClr val="tx1">
                    <a:lumMod val="50000"/>
                  </a:schemeClr>
                </a:solidFill>
              </a:rPr>
              <a:t>relatively low intensity of services </a:t>
            </a:r>
            <a:r>
              <a:rPr lang="en-US" sz="1600" dirty="0">
                <a:solidFill>
                  <a:schemeClr val="tx1">
                    <a:lumMod val="50000"/>
                  </a:schemeClr>
                </a:solidFill>
              </a:rPr>
              <a:t>(e.g. in schools and residential buildings) and low </a:t>
            </a:r>
            <a:r>
              <a:rPr lang="en-US" sz="1600" b="1" dirty="0">
                <a:solidFill>
                  <a:schemeClr val="tx1">
                    <a:lumMod val="50000"/>
                  </a:schemeClr>
                </a:solidFill>
              </a:rPr>
              <a:t>level of GDP </a:t>
            </a:r>
            <a:r>
              <a:rPr lang="en-US" sz="1600" dirty="0">
                <a:solidFill>
                  <a:schemeClr val="tx1">
                    <a:lumMod val="50000"/>
                  </a:schemeClr>
                </a:solidFill>
              </a:rPr>
              <a:t>per capita </a:t>
            </a:r>
          </a:p>
          <a:p>
            <a:pPr lvl="1" algn="just">
              <a:spcAft>
                <a:spcPts val="600"/>
              </a:spcAft>
            </a:pPr>
            <a:r>
              <a:rPr lang="en-US" sz="1600" dirty="0">
                <a:solidFill>
                  <a:schemeClr val="tx1">
                    <a:lumMod val="50000"/>
                  </a:schemeClr>
                </a:solidFill>
              </a:rPr>
              <a:t>Not because of application of high efficient energy technologies at high energy service level.</a:t>
            </a:r>
          </a:p>
          <a:p>
            <a:pPr algn="just">
              <a:spcAft>
                <a:spcPts val="600"/>
              </a:spcAft>
            </a:pPr>
            <a:r>
              <a:rPr lang="en-US" sz="1600" dirty="0">
                <a:solidFill>
                  <a:schemeClr val="tx1">
                    <a:lumMod val="50000"/>
                  </a:schemeClr>
                </a:solidFill>
                <a:sym typeface="Wingdings" panose="05000000000000000000" pitchFamily="2" charset="2"/>
              </a:rPr>
              <a:t> The picture</a:t>
            </a:r>
            <a:r>
              <a:rPr lang="en-US" sz="1600" dirty="0">
                <a:solidFill>
                  <a:schemeClr val="tx1">
                    <a:lumMod val="50000"/>
                  </a:schemeClr>
                </a:solidFill>
              </a:rPr>
              <a:t> turns to </a:t>
            </a:r>
            <a:r>
              <a:rPr lang="en-US" sz="1600" b="1" u="sng" dirty="0">
                <a:solidFill>
                  <a:schemeClr val="tx1">
                    <a:lumMod val="50000"/>
                  </a:schemeClr>
                </a:solidFill>
              </a:rPr>
              <a:t>medium to low level of energy performance </a:t>
            </a:r>
            <a:r>
              <a:rPr lang="en-US" sz="1600" dirty="0">
                <a:solidFill>
                  <a:schemeClr val="tx1">
                    <a:lumMod val="50000"/>
                  </a:schemeClr>
                </a:solidFill>
              </a:rPr>
              <a:t>with </a:t>
            </a:r>
            <a:r>
              <a:rPr lang="en-US" sz="1600" b="1" u="sng" dirty="0">
                <a:solidFill>
                  <a:schemeClr val="tx1">
                    <a:lumMod val="50000"/>
                  </a:schemeClr>
                </a:solidFill>
              </a:rPr>
              <a:t>high potentials </a:t>
            </a:r>
            <a:r>
              <a:rPr lang="en-US" sz="1600" dirty="0">
                <a:solidFill>
                  <a:schemeClr val="tx1">
                    <a:lumMod val="50000"/>
                  </a:schemeClr>
                </a:solidFill>
              </a:rPr>
              <a:t>for energy loss reduction and energy saving.</a:t>
            </a:r>
            <a:endParaRPr lang="en-US" sz="1600" dirty="0">
              <a:solidFill>
                <a:schemeClr val="tx1">
                  <a:lumMod val="50000"/>
                </a:schemeClr>
              </a:solidFill>
              <a:ea typeface="Calibri"/>
              <a:cs typeface="Times New Roman"/>
            </a:endParaRPr>
          </a:p>
        </p:txBody>
      </p:sp>
    </p:spTree>
    <p:extLst>
      <p:ext uri="{BB962C8B-B14F-4D97-AF65-F5344CB8AC3E}">
        <p14:creationId xmlns:p14="http://schemas.microsoft.com/office/powerpoint/2010/main" val="18222469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1000"/>
            <a:ext cx="8229600" cy="457200"/>
          </a:xfrm>
        </p:spPr>
        <p:txBody>
          <a:bodyPr/>
          <a:lstStyle/>
          <a:p>
            <a:r>
              <a:rPr lang="en-US" noProof="0" dirty="0"/>
              <a:t>Distribution of Final Energy Consumption</a:t>
            </a:r>
          </a:p>
        </p:txBody>
      </p:sp>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8</a:t>
            </a:fld>
            <a:endParaRPr lang="en-US" dirty="0"/>
          </a:p>
        </p:txBody>
      </p:sp>
      <p:sp>
        <p:nvSpPr>
          <p:cNvPr id="9" name="Rechteck 8"/>
          <p:cNvSpPr/>
          <p:nvPr/>
        </p:nvSpPr>
        <p:spPr>
          <a:xfrm>
            <a:off x="5481403" y="1219200"/>
            <a:ext cx="3652604" cy="1569660"/>
          </a:xfrm>
          <a:prstGeom prst="rect">
            <a:avLst/>
          </a:prstGeom>
        </p:spPr>
        <p:txBody>
          <a:bodyPr wrap="square">
            <a:spAutoFit/>
          </a:bodyPr>
          <a:lstStyle/>
          <a:p>
            <a:r>
              <a:rPr lang="en-US" sz="1600" dirty="0">
                <a:ea typeface="Calibri"/>
                <a:cs typeface="Arial"/>
              </a:rPr>
              <a:t>Total energy consumption amounted to 150 </a:t>
            </a:r>
            <a:r>
              <a:rPr lang="en-US" sz="1600" dirty="0" err="1">
                <a:ea typeface="Calibri"/>
                <a:cs typeface="Arial"/>
              </a:rPr>
              <a:t>GWh</a:t>
            </a:r>
            <a:r>
              <a:rPr lang="en-US" sz="1600" dirty="0">
                <a:ea typeface="Calibri"/>
                <a:cs typeface="Arial"/>
              </a:rPr>
              <a:t> in 2015 with 40% of the consumption being attributed to electricity. </a:t>
            </a:r>
          </a:p>
          <a:p>
            <a:r>
              <a:rPr lang="en-US" sz="1600" dirty="0">
                <a:ea typeface="Calibri"/>
                <a:cs typeface="Arial"/>
              </a:rPr>
              <a:t>Energy consumption of the residential sector constitutes approximately 73%.</a:t>
            </a:r>
            <a:endParaRPr lang="en-US" sz="1600" dirty="0"/>
          </a:p>
        </p:txBody>
      </p:sp>
      <p:graphicFrame>
        <p:nvGraphicFramePr>
          <p:cNvPr id="10" name="Diagramm 9"/>
          <p:cNvGraphicFramePr>
            <a:graphicFrameLocks/>
          </p:cNvGraphicFramePr>
          <p:nvPr>
            <p:extLst>
              <p:ext uri="{D42A27DB-BD31-4B8C-83A1-F6EECF244321}">
                <p14:modId xmlns:p14="http://schemas.microsoft.com/office/powerpoint/2010/main" val="3438493685"/>
              </p:ext>
            </p:extLst>
          </p:nvPr>
        </p:nvGraphicFramePr>
        <p:xfrm>
          <a:off x="76200" y="990600"/>
          <a:ext cx="5334000" cy="5181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Diagramm 10"/>
          <p:cNvGraphicFramePr>
            <a:graphicFrameLocks/>
          </p:cNvGraphicFramePr>
          <p:nvPr>
            <p:extLst>
              <p:ext uri="{D42A27DB-BD31-4B8C-83A1-F6EECF244321}">
                <p14:modId xmlns:p14="http://schemas.microsoft.com/office/powerpoint/2010/main" val="3383433030"/>
              </p:ext>
            </p:extLst>
          </p:nvPr>
        </p:nvGraphicFramePr>
        <p:xfrm>
          <a:off x="5453694" y="3048000"/>
          <a:ext cx="3461706" cy="3124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342716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1CCD3F09-FD87-4CE1-AC3F-85046B26993E}" type="datetime1">
              <a:rPr lang="en-US" smtClean="0"/>
              <a:pPr/>
              <a:t>1/5/2018</a:t>
            </a:fld>
            <a:endParaRPr lang="en-US" dirty="0"/>
          </a:p>
        </p:txBody>
      </p:sp>
      <p:sp>
        <p:nvSpPr>
          <p:cNvPr id="5" name="Foliennummernplatzhalter 4"/>
          <p:cNvSpPr>
            <a:spLocks noGrp="1"/>
          </p:cNvSpPr>
          <p:nvPr>
            <p:ph type="sldNum" sz="quarter" idx="12"/>
          </p:nvPr>
        </p:nvSpPr>
        <p:spPr/>
        <p:txBody>
          <a:bodyPr/>
          <a:lstStyle/>
          <a:p>
            <a:fld id="{166BF244-95AD-4204-80E5-6E367B00C6DF}" type="slidenum">
              <a:rPr lang="en-US" smtClean="0"/>
              <a:pPr/>
              <a:t>9</a:t>
            </a:fld>
            <a:endParaRPr lang="en-US" dirty="0"/>
          </a:p>
        </p:txBody>
      </p:sp>
      <p:sp>
        <p:nvSpPr>
          <p:cNvPr id="7" name="TextBox 4"/>
          <p:cNvSpPr txBox="1">
            <a:spLocks noChangeArrowheads="1"/>
          </p:cNvSpPr>
          <p:nvPr/>
        </p:nvSpPr>
        <p:spPr bwMode="auto">
          <a:xfrm>
            <a:off x="611188" y="2565400"/>
            <a:ext cx="1944687" cy="1477328"/>
          </a:xfrm>
          <a:prstGeom prst="rect">
            <a:avLst/>
          </a:prstGeom>
          <a:noFill/>
          <a:ln w="9525">
            <a:noFill/>
            <a:miter lim="800000"/>
            <a:headEnd/>
            <a:tailEnd/>
          </a:ln>
        </p:spPr>
        <p:txBody>
          <a:bodyPr>
            <a:spAutoFit/>
          </a:bodyPr>
          <a:lstStyle/>
          <a:p>
            <a:pPr algn="ctr"/>
            <a:r>
              <a:rPr lang="en-GB" sz="3000" baseline="0" dirty="0"/>
              <a:t>Relative </a:t>
            </a:r>
          </a:p>
          <a:p>
            <a:pPr algn="ctr"/>
            <a:r>
              <a:rPr lang="en-GB" sz="3000" baseline="0" dirty="0"/>
              <a:t>Energy </a:t>
            </a:r>
          </a:p>
          <a:p>
            <a:pPr algn="ctr"/>
            <a:r>
              <a:rPr lang="en-GB" sz="3000" baseline="0" dirty="0"/>
              <a:t>Intensity</a:t>
            </a:r>
          </a:p>
        </p:txBody>
      </p:sp>
      <p:sp>
        <p:nvSpPr>
          <p:cNvPr id="8" name="TextBox 5"/>
          <p:cNvSpPr txBox="1">
            <a:spLocks noChangeArrowheads="1"/>
          </p:cNvSpPr>
          <p:nvPr/>
        </p:nvSpPr>
        <p:spPr bwMode="auto">
          <a:xfrm>
            <a:off x="3398194" y="2852738"/>
            <a:ext cx="2088206" cy="1015663"/>
          </a:xfrm>
          <a:prstGeom prst="rect">
            <a:avLst/>
          </a:prstGeom>
          <a:noFill/>
          <a:ln w="9525">
            <a:noFill/>
            <a:miter lim="800000"/>
            <a:headEnd/>
            <a:tailEnd/>
          </a:ln>
        </p:spPr>
        <p:txBody>
          <a:bodyPr wrap="square">
            <a:spAutoFit/>
          </a:bodyPr>
          <a:lstStyle/>
          <a:p>
            <a:pPr algn="ctr"/>
            <a:r>
              <a:rPr lang="en-GB" sz="3000" baseline="0" dirty="0"/>
              <a:t>Energy Spending</a:t>
            </a:r>
          </a:p>
        </p:txBody>
      </p:sp>
      <p:sp>
        <p:nvSpPr>
          <p:cNvPr id="9" name="TextBox 6"/>
          <p:cNvSpPr txBox="1">
            <a:spLocks noChangeArrowheads="1"/>
          </p:cNvSpPr>
          <p:nvPr/>
        </p:nvSpPr>
        <p:spPr bwMode="auto">
          <a:xfrm>
            <a:off x="6156969" y="2621340"/>
            <a:ext cx="2303463" cy="1477328"/>
          </a:xfrm>
          <a:prstGeom prst="rect">
            <a:avLst/>
          </a:prstGeom>
          <a:noFill/>
          <a:ln w="9525">
            <a:noFill/>
            <a:miter lim="800000"/>
            <a:headEnd/>
            <a:tailEnd/>
          </a:ln>
        </p:spPr>
        <p:txBody>
          <a:bodyPr>
            <a:spAutoFit/>
          </a:bodyPr>
          <a:lstStyle/>
          <a:p>
            <a:pPr algn="ctr"/>
            <a:r>
              <a:rPr lang="en-GB" sz="3000" baseline="0" dirty="0"/>
              <a:t>City Authority Control</a:t>
            </a:r>
          </a:p>
        </p:txBody>
      </p:sp>
      <p:sp>
        <p:nvSpPr>
          <p:cNvPr id="10" name="TextBox 7"/>
          <p:cNvSpPr txBox="1">
            <a:spLocks noChangeArrowheads="1"/>
          </p:cNvSpPr>
          <p:nvPr/>
        </p:nvSpPr>
        <p:spPr bwMode="auto">
          <a:xfrm>
            <a:off x="2700337" y="3027402"/>
            <a:ext cx="576263" cy="553998"/>
          </a:xfrm>
          <a:prstGeom prst="rect">
            <a:avLst/>
          </a:prstGeom>
          <a:noFill/>
          <a:ln w="9525">
            <a:noFill/>
            <a:miter lim="800000"/>
            <a:headEnd/>
            <a:tailEnd/>
          </a:ln>
        </p:spPr>
        <p:txBody>
          <a:bodyPr>
            <a:spAutoFit/>
          </a:bodyPr>
          <a:lstStyle/>
          <a:p>
            <a:r>
              <a:rPr lang="en-GB" sz="3000" baseline="0" dirty="0"/>
              <a:t>X</a:t>
            </a:r>
          </a:p>
        </p:txBody>
      </p:sp>
      <p:sp>
        <p:nvSpPr>
          <p:cNvPr id="11" name="TextBox 8"/>
          <p:cNvSpPr txBox="1">
            <a:spLocks noChangeArrowheads="1"/>
          </p:cNvSpPr>
          <p:nvPr/>
        </p:nvSpPr>
        <p:spPr bwMode="auto">
          <a:xfrm>
            <a:off x="5595937" y="3027402"/>
            <a:ext cx="576263" cy="553998"/>
          </a:xfrm>
          <a:prstGeom prst="rect">
            <a:avLst/>
          </a:prstGeom>
          <a:noFill/>
          <a:ln w="9525">
            <a:noFill/>
            <a:miter lim="800000"/>
            <a:headEnd/>
            <a:tailEnd/>
          </a:ln>
        </p:spPr>
        <p:txBody>
          <a:bodyPr>
            <a:spAutoFit/>
          </a:bodyPr>
          <a:lstStyle/>
          <a:p>
            <a:r>
              <a:rPr lang="en-GB" sz="3000" baseline="0" dirty="0"/>
              <a:t>X</a:t>
            </a:r>
          </a:p>
        </p:txBody>
      </p:sp>
      <p:sp>
        <p:nvSpPr>
          <p:cNvPr id="12" name="Rechteck 11"/>
          <p:cNvSpPr/>
          <p:nvPr/>
        </p:nvSpPr>
        <p:spPr>
          <a:xfrm>
            <a:off x="775643" y="1563469"/>
            <a:ext cx="7301557" cy="646331"/>
          </a:xfrm>
          <a:prstGeom prst="rect">
            <a:avLst/>
          </a:prstGeom>
        </p:spPr>
        <p:txBody>
          <a:bodyPr wrap="square">
            <a:spAutoFit/>
          </a:bodyPr>
          <a:lstStyle/>
          <a:p>
            <a:pPr lvl="0" algn="ctr" fontAlgn="base">
              <a:spcBef>
                <a:spcPct val="0"/>
              </a:spcBef>
              <a:spcAft>
                <a:spcPct val="0"/>
              </a:spcAft>
            </a:pPr>
            <a:r>
              <a:rPr lang="en-US" sz="3600" b="1" dirty="0"/>
              <a:t>Sector Prioritization</a:t>
            </a:r>
            <a:endParaRPr lang="en-US" sz="3600" b="1" dirty="0">
              <a:solidFill>
                <a:srgbClr val="1C421D"/>
              </a:solidFill>
              <a:latin typeface="Arial"/>
              <a:ea typeface="+mj-ea"/>
              <a:cs typeface="+mj-cs"/>
            </a:endParaRPr>
          </a:p>
        </p:txBody>
      </p:sp>
    </p:spTree>
    <p:extLst>
      <p:ext uri="{BB962C8B-B14F-4D97-AF65-F5344CB8AC3E}">
        <p14:creationId xmlns:p14="http://schemas.microsoft.com/office/powerpoint/2010/main" val="25867180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Office Theme">
  <a:themeElements>
    <a:clrScheme name="ESMAP 1">
      <a:dk1>
        <a:srgbClr val="3F3F3F"/>
      </a:dk1>
      <a:lt1>
        <a:sysClr val="window" lastClr="FFFFFF"/>
      </a:lt1>
      <a:dk2>
        <a:srgbClr val="3F3F3F"/>
      </a:dk2>
      <a:lt2>
        <a:srgbClr val="EEECE1"/>
      </a:lt2>
      <a:accent1>
        <a:srgbClr val="E46C0A"/>
      </a:accent1>
      <a:accent2>
        <a:srgbClr val="FFC000"/>
      </a:accent2>
      <a:accent3>
        <a:srgbClr val="0000FF"/>
      </a:accent3>
      <a:accent4>
        <a:srgbClr val="9BBB59"/>
      </a:accent4>
      <a:accent5>
        <a:srgbClr val="4BACC6"/>
      </a:accent5>
      <a:accent6>
        <a:srgbClr val="E36C09"/>
      </a:accent6>
      <a:hlink>
        <a:srgbClr val="366092"/>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3349</Words>
  <Application>Microsoft Office PowerPoint</Application>
  <PresentationFormat>On-screen Show (4:3)</PresentationFormat>
  <Paragraphs>701</Paragraphs>
  <Slides>37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Times New Roman</vt:lpstr>
      <vt:lpstr>Tw Cen MT</vt:lpstr>
      <vt:lpstr>Webdings</vt:lpstr>
      <vt:lpstr>Wingdings</vt:lpstr>
      <vt:lpstr>Office Theme</vt:lpstr>
      <vt:lpstr> Decision Workshop December 2016  Results of City Diagnostics &amp; Draft Energy Efficiency Plan for Gjirokastra Municipality   </vt:lpstr>
      <vt:lpstr>Agenda</vt:lpstr>
      <vt:lpstr>Urban Energy and Development Challenges</vt:lpstr>
      <vt:lpstr>Objectives and Methodology</vt:lpstr>
      <vt:lpstr>Turning Challenges into Opportunities</vt:lpstr>
      <vt:lpstr>The Multiple Benefits of Energy Efficiency</vt:lpstr>
      <vt:lpstr>Findings from Municipal Energy Diagnostics</vt:lpstr>
      <vt:lpstr>Distribution of Final Energy Consumption</vt:lpstr>
      <vt:lpstr>PowerPoint Presentation</vt:lpstr>
      <vt:lpstr>Identification, Assessment and Selection of EE Measures</vt:lpstr>
      <vt:lpstr>Relative Energy Intensity </vt:lpstr>
      <vt:lpstr>Energy Spending</vt:lpstr>
      <vt:lpstr>Sector Prioritization </vt:lpstr>
      <vt:lpstr>PowerPoint Presentation</vt:lpstr>
      <vt:lpstr>Municipal Buildings </vt:lpstr>
      <vt:lpstr>Street Lighting </vt:lpstr>
      <vt:lpstr>Water and Waste Water</vt:lpstr>
      <vt:lpstr>Waste Collection and Disposal </vt:lpstr>
      <vt:lpstr>Motorized and Public Transportation </vt:lpstr>
      <vt:lpstr>Municipal Energy Efficiency Plan 2030 </vt:lpstr>
      <vt:lpstr>Matrix of Energy Efficiency Measures </vt:lpstr>
      <vt:lpstr>Sectoral Savings Targets and Benefits until 2030</vt:lpstr>
      <vt:lpstr>Ongoing Local Investment Programs</vt:lpstr>
      <vt:lpstr>Financial Analysis </vt:lpstr>
      <vt:lpstr>Annual Financing Demand   and Energy Savings   </vt:lpstr>
      <vt:lpstr>Investment Costs and Savings by Sector  </vt:lpstr>
      <vt:lpstr>Energy Consumption 2015 vs. 2030 </vt:lpstr>
      <vt:lpstr>Implementation strategy</vt:lpstr>
      <vt:lpstr>Strengthening EE Delivery Capacity</vt:lpstr>
      <vt:lpstr>Sustainable Energy Efficiency Financing</vt:lpstr>
      <vt:lpstr>Timeline for Implementation</vt:lpstr>
      <vt:lpstr>Questions and next steps</vt:lpstr>
      <vt:lpstr>PowerPoint Presentation</vt:lpstr>
      <vt:lpstr>PowerPoint Presentation</vt:lpstr>
      <vt:lpstr>Municipal Energy Efficiency Plan </vt:lpstr>
      <vt:lpstr>Municipal energy diagnostic</vt:lpstr>
      <vt:lpstr>City Authority Control</vt:lpstr>
    </vt:vector>
  </TitlesOfParts>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wb335405</dc:creator>
  <cp:lastModifiedBy>Christian Daniel Mahler</cp:lastModifiedBy>
  <cp:revision>447</cp:revision>
  <cp:lastPrinted>2012-07-16T17:27:05Z</cp:lastPrinted>
  <dcterms:created xsi:type="dcterms:W3CDTF">2012-01-24T21:15:16Z</dcterms:created>
  <dcterms:modified xsi:type="dcterms:W3CDTF">2018-01-05T09:15:56Z</dcterms:modified>
</cp:coreProperties>
</file>