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handoutMasterIdLst>
    <p:handoutMasterId r:id="rId24"/>
  </p:handoutMasterIdLst>
  <p:sldIdLst>
    <p:sldId id="281" r:id="rId2"/>
    <p:sldId id="257" r:id="rId3"/>
    <p:sldId id="260" r:id="rId4"/>
    <p:sldId id="261" r:id="rId5"/>
    <p:sldId id="268" r:id="rId6"/>
    <p:sldId id="269" r:id="rId7"/>
    <p:sldId id="270" r:id="rId8"/>
    <p:sldId id="285" r:id="rId9"/>
    <p:sldId id="282" r:id="rId10"/>
    <p:sldId id="280" r:id="rId11"/>
    <p:sldId id="273" r:id="rId12"/>
    <p:sldId id="278" r:id="rId13"/>
    <p:sldId id="272" r:id="rId14"/>
    <p:sldId id="283" r:id="rId15"/>
    <p:sldId id="284" r:id="rId16"/>
    <p:sldId id="286" r:id="rId17"/>
    <p:sldId id="274" r:id="rId18"/>
    <p:sldId id="287" r:id="rId19"/>
    <p:sldId id="288" r:id="rId20"/>
    <p:sldId id="271" r:id="rId21"/>
    <p:sldId id="267"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5C5C5C"/>
    <a:srgbClr val="2B1D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8" autoAdjust="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wb465540\Desktop\Albania%20Urban\ESMAP%20mission\Number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Sheet1!$A$2</c:f>
              <c:strCache>
                <c:ptCount val="1"/>
                <c:pt idx="0">
                  <c:v>Water supply</c:v>
                </c:pt>
              </c:strCache>
            </c:strRef>
          </c:tx>
          <c:spPr>
            <a:solidFill>
              <a:schemeClr val="accent1"/>
            </a:solidFill>
            <a:ln>
              <a:noFill/>
            </a:ln>
            <a:effectLst/>
          </c:spPr>
          <c:invertIfNegative val="0"/>
          <c:cat>
            <c:strRef>
              <c:f>Sheet1!$B$1:$E$1</c:f>
              <c:strCache>
                <c:ptCount val="4"/>
                <c:pt idx="0">
                  <c:v>Saranda</c:v>
                </c:pt>
                <c:pt idx="1">
                  <c:v>Gjirokastra</c:v>
                </c:pt>
                <c:pt idx="2">
                  <c:v>Permet</c:v>
                </c:pt>
                <c:pt idx="3">
                  <c:v>Berat</c:v>
                </c:pt>
              </c:strCache>
            </c:strRef>
          </c:cat>
          <c:val>
            <c:numRef>
              <c:f>Sheet1!$B$2:$E$2</c:f>
              <c:numCache>
                <c:formatCode>General</c:formatCode>
                <c:ptCount val="4"/>
                <c:pt idx="0" formatCode="#,##0">
                  <c:v>400000</c:v>
                </c:pt>
                <c:pt idx="2" formatCode="#,##0">
                  <c:v>3000000</c:v>
                </c:pt>
                <c:pt idx="3" formatCode="#,##0">
                  <c:v>450000</c:v>
                </c:pt>
              </c:numCache>
            </c:numRef>
          </c:val>
        </c:ser>
        <c:ser>
          <c:idx val="1"/>
          <c:order val="1"/>
          <c:tx>
            <c:strRef>
              <c:f>Sheet1!$A$3</c:f>
              <c:strCache>
                <c:ptCount val="1"/>
                <c:pt idx="0">
                  <c:v>Wastewater</c:v>
                </c:pt>
              </c:strCache>
            </c:strRef>
          </c:tx>
          <c:spPr>
            <a:solidFill>
              <a:schemeClr val="accent2"/>
            </a:solidFill>
            <a:ln>
              <a:noFill/>
            </a:ln>
            <a:effectLst/>
          </c:spPr>
          <c:invertIfNegative val="0"/>
          <c:cat>
            <c:strRef>
              <c:f>Sheet1!$B$1:$E$1</c:f>
              <c:strCache>
                <c:ptCount val="4"/>
                <c:pt idx="0">
                  <c:v>Saranda</c:v>
                </c:pt>
                <c:pt idx="1">
                  <c:v>Gjirokastra</c:v>
                </c:pt>
                <c:pt idx="2">
                  <c:v>Permet</c:v>
                </c:pt>
                <c:pt idx="3">
                  <c:v>Berat</c:v>
                </c:pt>
              </c:strCache>
            </c:strRef>
          </c:cat>
          <c:val>
            <c:numRef>
              <c:f>Sheet1!$B$3:$E$3</c:f>
              <c:numCache>
                <c:formatCode>#,##0</c:formatCode>
                <c:ptCount val="4"/>
                <c:pt idx="0">
                  <c:v>100000</c:v>
                </c:pt>
                <c:pt idx="1">
                  <c:v>5000000</c:v>
                </c:pt>
                <c:pt idx="2">
                  <c:v>3500000</c:v>
                </c:pt>
              </c:numCache>
            </c:numRef>
          </c:val>
        </c:ser>
        <c:ser>
          <c:idx val="2"/>
          <c:order val="2"/>
          <c:tx>
            <c:strRef>
              <c:f>Sheet1!$A$4</c:f>
              <c:strCache>
                <c:ptCount val="1"/>
                <c:pt idx="0">
                  <c:v>Municipal buildings</c:v>
                </c:pt>
              </c:strCache>
            </c:strRef>
          </c:tx>
          <c:spPr>
            <a:solidFill>
              <a:schemeClr val="accent3"/>
            </a:solidFill>
            <a:ln>
              <a:noFill/>
            </a:ln>
            <a:effectLst/>
          </c:spPr>
          <c:invertIfNegative val="0"/>
          <c:cat>
            <c:strRef>
              <c:f>Sheet1!$B$1:$E$1</c:f>
              <c:strCache>
                <c:ptCount val="4"/>
                <c:pt idx="0">
                  <c:v>Saranda</c:v>
                </c:pt>
                <c:pt idx="1">
                  <c:v>Gjirokastra</c:v>
                </c:pt>
                <c:pt idx="2">
                  <c:v>Permet</c:v>
                </c:pt>
                <c:pt idx="3">
                  <c:v>Berat</c:v>
                </c:pt>
              </c:strCache>
            </c:strRef>
          </c:cat>
          <c:val>
            <c:numRef>
              <c:f>Sheet1!$B$4:$E$4</c:f>
              <c:numCache>
                <c:formatCode>#,##0</c:formatCode>
                <c:ptCount val="4"/>
                <c:pt idx="0">
                  <c:v>3200000</c:v>
                </c:pt>
                <c:pt idx="1">
                  <c:v>3000000</c:v>
                </c:pt>
                <c:pt idx="2">
                  <c:v>2200000</c:v>
                </c:pt>
                <c:pt idx="3">
                  <c:v>200000</c:v>
                </c:pt>
              </c:numCache>
            </c:numRef>
          </c:val>
        </c:ser>
        <c:ser>
          <c:idx val="3"/>
          <c:order val="3"/>
          <c:tx>
            <c:strRef>
              <c:f>Sheet1!$A$5</c:f>
              <c:strCache>
                <c:ptCount val="1"/>
                <c:pt idx="0">
                  <c:v>Street lighting</c:v>
                </c:pt>
              </c:strCache>
            </c:strRef>
          </c:tx>
          <c:spPr>
            <a:solidFill>
              <a:schemeClr val="accent4"/>
            </a:solidFill>
            <a:ln>
              <a:noFill/>
            </a:ln>
            <a:effectLst/>
          </c:spPr>
          <c:invertIfNegative val="0"/>
          <c:cat>
            <c:strRef>
              <c:f>Sheet1!$B$1:$E$1</c:f>
              <c:strCache>
                <c:ptCount val="4"/>
                <c:pt idx="0">
                  <c:v>Saranda</c:v>
                </c:pt>
                <c:pt idx="1">
                  <c:v>Gjirokastra</c:v>
                </c:pt>
                <c:pt idx="2">
                  <c:v>Permet</c:v>
                </c:pt>
                <c:pt idx="3">
                  <c:v>Berat</c:v>
                </c:pt>
              </c:strCache>
            </c:strRef>
          </c:cat>
          <c:val>
            <c:numRef>
              <c:f>Sheet1!$B$5:$E$5</c:f>
              <c:numCache>
                <c:formatCode>#,##0</c:formatCode>
                <c:ptCount val="4"/>
                <c:pt idx="0">
                  <c:v>400000</c:v>
                </c:pt>
                <c:pt idx="1">
                  <c:v>500000</c:v>
                </c:pt>
                <c:pt idx="2">
                  <c:v>400000</c:v>
                </c:pt>
                <c:pt idx="3">
                  <c:v>700000</c:v>
                </c:pt>
              </c:numCache>
            </c:numRef>
          </c:val>
        </c:ser>
        <c:ser>
          <c:idx val="4"/>
          <c:order val="4"/>
          <c:tx>
            <c:strRef>
              <c:f>Sheet1!$A$6</c:f>
              <c:strCache>
                <c:ptCount val="1"/>
                <c:pt idx="0">
                  <c:v>Urban public transportation</c:v>
                </c:pt>
              </c:strCache>
            </c:strRef>
          </c:tx>
          <c:spPr>
            <a:solidFill>
              <a:schemeClr val="accent5"/>
            </a:solidFill>
            <a:ln>
              <a:noFill/>
            </a:ln>
            <a:effectLst/>
          </c:spPr>
          <c:invertIfNegative val="0"/>
          <c:cat>
            <c:strRef>
              <c:f>Sheet1!$B$1:$E$1</c:f>
              <c:strCache>
                <c:ptCount val="4"/>
                <c:pt idx="0">
                  <c:v>Saranda</c:v>
                </c:pt>
                <c:pt idx="1">
                  <c:v>Gjirokastra</c:v>
                </c:pt>
                <c:pt idx="2">
                  <c:v>Permet</c:v>
                </c:pt>
                <c:pt idx="3">
                  <c:v>Berat</c:v>
                </c:pt>
              </c:strCache>
            </c:strRef>
          </c:cat>
          <c:val>
            <c:numRef>
              <c:f>Sheet1!$B$6:$E$6</c:f>
              <c:numCache>
                <c:formatCode>#,##0</c:formatCode>
                <c:ptCount val="4"/>
                <c:pt idx="0">
                  <c:v>1600000</c:v>
                </c:pt>
                <c:pt idx="1">
                  <c:v>1000000</c:v>
                </c:pt>
                <c:pt idx="3">
                  <c:v>1000000</c:v>
                </c:pt>
              </c:numCache>
            </c:numRef>
          </c:val>
        </c:ser>
        <c:dLbls>
          <c:showLegendKey val="0"/>
          <c:showVal val="0"/>
          <c:showCatName val="0"/>
          <c:showSerName val="0"/>
          <c:showPercent val="0"/>
          <c:showBubbleSize val="0"/>
        </c:dLbls>
        <c:gapWidth val="150"/>
        <c:overlap val="100"/>
        <c:axId val="239262480"/>
        <c:axId val="239262872"/>
      </c:barChart>
      <c:catAx>
        <c:axId val="239262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39262872"/>
        <c:crosses val="autoZero"/>
        <c:auto val="1"/>
        <c:lblAlgn val="ctr"/>
        <c:lblOffset val="100"/>
        <c:noMultiLvlLbl val="0"/>
      </c:catAx>
      <c:valAx>
        <c:axId val="2392628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392624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Saranda</c:v>
                </c:pt>
              </c:strCache>
            </c:strRef>
          </c:tx>
          <c:spPr>
            <a:solidFill>
              <a:schemeClr val="accent1"/>
            </a:solidFill>
            <a:ln>
              <a:noFill/>
            </a:ln>
            <a:effectLst/>
          </c:spPr>
          <c:invertIfNegative val="0"/>
          <c:cat>
            <c:strRef>
              <c:f>Sheet1!$A$2:$A$6</c:f>
              <c:strCache>
                <c:ptCount val="5"/>
                <c:pt idx="0">
                  <c:v>Water supply</c:v>
                </c:pt>
                <c:pt idx="1">
                  <c:v>Wastewater</c:v>
                </c:pt>
                <c:pt idx="2">
                  <c:v>Municipal buildings</c:v>
                </c:pt>
                <c:pt idx="3">
                  <c:v>Street lighting</c:v>
                </c:pt>
                <c:pt idx="4">
                  <c:v>Urban public transportation</c:v>
                </c:pt>
              </c:strCache>
            </c:strRef>
          </c:cat>
          <c:val>
            <c:numRef>
              <c:f>Sheet1!$B$2:$B$6</c:f>
              <c:numCache>
                <c:formatCode>#,##0</c:formatCode>
                <c:ptCount val="5"/>
                <c:pt idx="0">
                  <c:v>400000</c:v>
                </c:pt>
                <c:pt idx="1">
                  <c:v>100000</c:v>
                </c:pt>
                <c:pt idx="2">
                  <c:v>3200000</c:v>
                </c:pt>
                <c:pt idx="3">
                  <c:v>400000</c:v>
                </c:pt>
                <c:pt idx="4">
                  <c:v>1600000</c:v>
                </c:pt>
              </c:numCache>
            </c:numRef>
          </c:val>
        </c:ser>
        <c:ser>
          <c:idx val="1"/>
          <c:order val="1"/>
          <c:tx>
            <c:strRef>
              <c:f>Sheet1!$C$1</c:f>
              <c:strCache>
                <c:ptCount val="1"/>
                <c:pt idx="0">
                  <c:v>Gjirokastra</c:v>
                </c:pt>
              </c:strCache>
            </c:strRef>
          </c:tx>
          <c:spPr>
            <a:solidFill>
              <a:schemeClr val="accent2"/>
            </a:solidFill>
            <a:ln>
              <a:noFill/>
            </a:ln>
            <a:effectLst/>
          </c:spPr>
          <c:invertIfNegative val="0"/>
          <c:cat>
            <c:strRef>
              <c:f>Sheet1!$A$2:$A$6</c:f>
              <c:strCache>
                <c:ptCount val="5"/>
                <c:pt idx="0">
                  <c:v>Water supply</c:v>
                </c:pt>
                <c:pt idx="1">
                  <c:v>Wastewater</c:v>
                </c:pt>
                <c:pt idx="2">
                  <c:v>Municipal buildings</c:v>
                </c:pt>
                <c:pt idx="3">
                  <c:v>Street lighting</c:v>
                </c:pt>
                <c:pt idx="4">
                  <c:v>Urban public transportation</c:v>
                </c:pt>
              </c:strCache>
            </c:strRef>
          </c:cat>
          <c:val>
            <c:numRef>
              <c:f>Sheet1!$C$2:$C$6</c:f>
              <c:numCache>
                <c:formatCode>#,##0</c:formatCode>
                <c:ptCount val="5"/>
                <c:pt idx="1">
                  <c:v>5000000</c:v>
                </c:pt>
                <c:pt idx="2">
                  <c:v>3000000</c:v>
                </c:pt>
                <c:pt idx="3">
                  <c:v>500000</c:v>
                </c:pt>
                <c:pt idx="4">
                  <c:v>1000000</c:v>
                </c:pt>
              </c:numCache>
            </c:numRef>
          </c:val>
        </c:ser>
        <c:ser>
          <c:idx val="2"/>
          <c:order val="2"/>
          <c:tx>
            <c:strRef>
              <c:f>Sheet1!$D$1</c:f>
              <c:strCache>
                <c:ptCount val="1"/>
                <c:pt idx="0">
                  <c:v>Permet</c:v>
                </c:pt>
              </c:strCache>
            </c:strRef>
          </c:tx>
          <c:spPr>
            <a:solidFill>
              <a:schemeClr val="accent3"/>
            </a:solidFill>
            <a:ln>
              <a:noFill/>
            </a:ln>
            <a:effectLst/>
          </c:spPr>
          <c:invertIfNegative val="0"/>
          <c:cat>
            <c:strRef>
              <c:f>Sheet1!$A$2:$A$6</c:f>
              <c:strCache>
                <c:ptCount val="5"/>
                <c:pt idx="0">
                  <c:v>Water supply</c:v>
                </c:pt>
                <c:pt idx="1">
                  <c:v>Wastewater</c:v>
                </c:pt>
                <c:pt idx="2">
                  <c:v>Municipal buildings</c:v>
                </c:pt>
                <c:pt idx="3">
                  <c:v>Street lighting</c:v>
                </c:pt>
                <c:pt idx="4">
                  <c:v>Urban public transportation</c:v>
                </c:pt>
              </c:strCache>
            </c:strRef>
          </c:cat>
          <c:val>
            <c:numRef>
              <c:f>Sheet1!$D$2:$D$6</c:f>
              <c:numCache>
                <c:formatCode>#,##0</c:formatCode>
                <c:ptCount val="5"/>
                <c:pt idx="0">
                  <c:v>3000000</c:v>
                </c:pt>
                <c:pt idx="1">
                  <c:v>3500000</c:v>
                </c:pt>
                <c:pt idx="2">
                  <c:v>2200000</c:v>
                </c:pt>
                <c:pt idx="3">
                  <c:v>400000</c:v>
                </c:pt>
              </c:numCache>
            </c:numRef>
          </c:val>
        </c:ser>
        <c:ser>
          <c:idx val="3"/>
          <c:order val="3"/>
          <c:tx>
            <c:strRef>
              <c:f>Sheet1!$E$1</c:f>
              <c:strCache>
                <c:ptCount val="1"/>
                <c:pt idx="0">
                  <c:v>Berat</c:v>
                </c:pt>
              </c:strCache>
            </c:strRef>
          </c:tx>
          <c:spPr>
            <a:solidFill>
              <a:schemeClr val="accent4"/>
            </a:solidFill>
            <a:ln>
              <a:noFill/>
            </a:ln>
            <a:effectLst/>
          </c:spPr>
          <c:invertIfNegative val="0"/>
          <c:cat>
            <c:strRef>
              <c:f>Sheet1!$A$2:$A$6</c:f>
              <c:strCache>
                <c:ptCount val="5"/>
                <c:pt idx="0">
                  <c:v>Water supply</c:v>
                </c:pt>
                <c:pt idx="1">
                  <c:v>Wastewater</c:v>
                </c:pt>
                <c:pt idx="2">
                  <c:v>Municipal buildings</c:v>
                </c:pt>
                <c:pt idx="3">
                  <c:v>Street lighting</c:v>
                </c:pt>
                <c:pt idx="4">
                  <c:v>Urban public transportation</c:v>
                </c:pt>
              </c:strCache>
            </c:strRef>
          </c:cat>
          <c:val>
            <c:numRef>
              <c:f>Sheet1!$E$2:$E$6</c:f>
              <c:numCache>
                <c:formatCode>General</c:formatCode>
                <c:ptCount val="5"/>
                <c:pt idx="0" formatCode="#,##0">
                  <c:v>450000</c:v>
                </c:pt>
                <c:pt idx="2" formatCode="#,##0">
                  <c:v>200000</c:v>
                </c:pt>
                <c:pt idx="3" formatCode="#,##0">
                  <c:v>700000</c:v>
                </c:pt>
                <c:pt idx="4" formatCode="#,##0">
                  <c:v>1000000</c:v>
                </c:pt>
              </c:numCache>
            </c:numRef>
          </c:val>
        </c:ser>
        <c:dLbls>
          <c:showLegendKey val="0"/>
          <c:showVal val="0"/>
          <c:showCatName val="0"/>
          <c:showSerName val="0"/>
          <c:showPercent val="0"/>
          <c:showBubbleSize val="0"/>
        </c:dLbls>
        <c:gapWidth val="150"/>
        <c:overlap val="100"/>
        <c:axId val="239264832"/>
        <c:axId val="239265224"/>
      </c:barChart>
      <c:catAx>
        <c:axId val="239264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39265224"/>
        <c:crosses val="autoZero"/>
        <c:auto val="1"/>
        <c:lblAlgn val="ctr"/>
        <c:lblOffset val="100"/>
        <c:noMultiLvlLbl val="0"/>
      </c:catAx>
      <c:valAx>
        <c:axId val="23926522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39264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3E89575-45D0-48C5-950A-2246B0CBE4B4}" type="datetimeFigureOut">
              <a:rPr lang="en-US" smtClean="0"/>
              <a:pPr/>
              <a:t>9/23/2016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5A56CD3-07B9-4404-B880-8426D520A72A}" type="slidenum">
              <a:rPr lang="en-US" smtClean="0"/>
              <a:pPr/>
              <a:t>‹#›</a:t>
            </a:fld>
            <a:endParaRPr lang="en-US"/>
          </a:p>
        </p:txBody>
      </p:sp>
    </p:spTree>
    <p:extLst>
      <p:ext uri="{BB962C8B-B14F-4D97-AF65-F5344CB8AC3E}">
        <p14:creationId xmlns:p14="http://schemas.microsoft.com/office/powerpoint/2010/main" val="41447966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51D6C1BB-733E-44DF-9231-6A3B6A5956E3}" type="datetimeFigureOut">
              <a:rPr lang="en-US" smtClean="0"/>
              <a:t>9/23/2016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A53E9D0C-65B3-4509-A8DC-16801B0EB0F1}" type="slidenum">
              <a:rPr lang="en-US" smtClean="0"/>
              <a:t>‹#›</a:t>
            </a:fld>
            <a:endParaRPr lang="en-US"/>
          </a:p>
        </p:txBody>
      </p:sp>
    </p:spTree>
    <p:extLst>
      <p:ext uri="{BB962C8B-B14F-4D97-AF65-F5344CB8AC3E}">
        <p14:creationId xmlns:p14="http://schemas.microsoft.com/office/powerpoint/2010/main" val="2027711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D36F9E-691C-41DC-A994-727FE92C5DD9}" type="slidenum">
              <a:rPr lang="uk-UA" smtClean="0"/>
              <a:t>1</a:t>
            </a:fld>
            <a:endParaRPr lang="uk-UA"/>
          </a:p>
        </p:txBody>
      </p:sp>
    </p:spTree>
    <p:extLst>
      <p:ext uri="{BB962C8B-B14F-4D97-AF65-F5344CB8AC3E}">
        <p14:creationId xmlns:p14="http://schemas.microsoft.com/office/powerpoint/2010/main" val="365481531"/>
      </p:ext>
    </p:extLst>
  </p:cSld>
  <p:clrMapOvr>
    <a:masterClrMapping/>
  </p:clrMapOvr>
</p:notes>
</file>

<file path=ppt/slideLayouts/_rels/slideLayout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0.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1.jpeg"/><Relationship Id="rId7"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0.jpeg"/><Relationship Id="rId4" Type="http://schemas.openxmlformats.org/officeDocument/2006/relationships/image" Target="../media/image5.jpeg"/><Relationship Id="rId9" Type="http://schemas.microsoft.com/office/2007/relationships/hdphoto" Target="../media/hdphoto1.wdp"/></Relationships>
</file>

<file path=ppt/slideLayouts/_rels/slideLayout13.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8.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81400" y="1295400"/>
            <a:ext cx="5105400" cy="1408176"/>
          </a:xfrm>
        </p:spPr>
        <p:txBody>
          <a:bodyPr anchor="b">
            <a:normAutofit/>
          </a:bodyPr>
          <a:lstStyle>
            <a:lvl1pPr marL="0" indent="0" algn="r">
              <a:buNone/>
              <a:defRPr sz="2200" b="0" cap="small" baseline="0">
                <a:solidFill>
                  <a:schemeClr val="accent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2" name="Title 1"/>
          <p:cNvSpPr>
            <a:spLocks noGrp="1"/>
          </p:cNvSpPr>
          <p:nvPr>
            <p:ph type="ctrTitle" hasCustomPrompt="1"/>
          </p:nvPr>
        </p:nvSpPr>
        <p:spPr>
          <a:xfrm>
            <a:off x="228600" y="3322320"/>
            <a:ext cx="7391400" cy="1676400"/>
          </a:xfrm>
        </p:spPr>
        <p:txBody>
          <a:bodyPr/>
          <a:lstStyle>
            <a:lvl1pPr>
              <a:defRPr sz="4000"/>
            </a:lvl1pPr>
          </a:lstStyle>
          <a:p>
            <a:r>
              <a:rPr lang="en-US" dirty="0" smtClean="0"/>
              <a:t>CLICK TO EDIT MASTER TITLE STYLE</a:t>
            </a:r>
            <a:endParaRPr lang="en-US" dirty="0"/>
          </a:p>
        </p:txBody>
      </p:sp>
      <p:sp>
        <p:nvSpPr>
          <p:cNvPr id="7" name="Rectangle 6"/>
          <p:cNvSpPr/>
          <p:nvPr userDrawn="1"/>
        </p:nvSpPr>
        <p:spPr>
          <a:xfrm>
            <a:off x="7696200" y="2819400"/>
            <a:ext cx="1327785" cy="22098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8755230" y="2469776"/>
            <a:ext cx="268755" cy="1524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pic>
        <p:nvPicPr>
          <p:cNvPr id="14"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6657975" y="236575"/>
            <a:ext cx="2486025" cy="822169"/>
          </a:xfrm>
          <a:prstGeom prst="rect">
            <a:avLst/>
          </a:prstGeom>
          <a:noFill/>
          <a:ln w="9525">
            <a:noFill/>
            <a:miter lim="800000"/>
            <a:headEnd/>
            <a:tailEnd/>
          </a:ln>
        </p:spPr>
      </p:pic>
      <p:sp>
        <p:nvSpPr>
          <p:cNvPr id="15" name="Picture Placeholder 14"/>
          <p:cNvSpPr>
            <a:spLocks noGrp="1"/>
          </p:cNvSpPr>
          <p:nvPr>
            <p:ph type="pic" sz="quarter" idx="10" hasCustomPrompt="1"/>
          </p:nvPr>
        </p:nvSpPr>
        <p:spPr>
          <a:xfrm>
            <a:off x="228600" y="304800"/>
            <a:ext cx="3276600" cy="2895600"/>
          </a:xfrm>
        </p:spPr>
        <p:txBody>
          <a:bodyPr/>
          <a:lstStyle>
            <a:lvl1pPr>
              <a:buNone/>
              <a:defRPr baseline="0"/>
            </a:lvl1pPr>
          </a:lstStyle>
          <a:p>
            <a:r>
              <a:rPr lang="en-US" dirty="0" smtClean="0"/>
              <a:t>Optional | content-specific image</a:t>
            </a:r>
            <a:endParaRPr lang="en-US" dirty="0"/>
          </a:p>
        </p:txBody>
      </p:sp>
      <p:pic>
        <p:nvPicPr>
          <p:cNvPr id="4" name="Picture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72200" y="439102"/>
            <a:ext cx="457200" cy="464820"/>
          </a:xfrm>
          <a:prstGeom prst="rect">
            <a:avLst/>
          </a:prstGeom>
        </p:spPr>
      </p:pic>
      <p:grpSp>
        <p:nvGrpSpPr>
          <p:cNvPr id="13" name="Group 12"/>
          <p:cNvGrpSpPr/>
          <p:nvPr userDrawn="1"/>
        </p:nvGrpSpPr>
        <p:grpSpPr>
          <a:xfrm>
            <a:off x="121130" y="5105399"/>
            <a:ext cx="8902855" cy="1622144"/>
            <a:chOff x="121130" y="5105399"/>
            <a:chExt cx="8902855" cy="1622144"/>
          </a:xfrm>
        </p:grpSpPr>
        <p:pic>
          <p:nvPicPr>
            <p:cNvPr id="6" name="Picture 5"/>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3719854" y="5105399"/>
              <a:ext cx="1737360" cy="1618487"/>
            </a:xfrm>
            <a:prstGeom prst="rect">
              <a:avLst/>
            </a:prstGeom>
          </p:spPr>
        </p:pic>
        <p:pic>
          <p:nvPicPr>
            <p:cNvPr id="11" name="Picture 10"/>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21130" y="5105400"/>
              <a:ext cx="1737360" cy="1622143"/>
            </a:xfrm>
            <a:prstGeom prst="rect">
              <a:avLst/>
            </a:prstGeom>
          </p:spPr>
        </p:pic>
        <p:pic>
          <p:nvPicPr>
            <p:cNvPr id="9" name="Picture 8"/>
            <p:cNvPicPr preferRelativeResize="0">
              <a:picLocks/>
            </p:cNvPicPr>
            <p:nvPr userDrawn="1"/>
          </p:nvPicPr>
          <p:blipFill>
            <a:blip r:embed="rId6" cstate="email">
              <a:extLst>
                <a:ext uri="{28A0092B-C50C-407E-A947-70E740481C1C}">
                  <a14:useLocalDpi xmlns:a14="http://schemas.microsoft.com/office/drawing/2010/main"/>
                </a:ext>
              </a:extLst>
            </a:blip>
            <a:stretch>
              <a:fillRect/>
            </a:stretch>
          </p:blipFill>
          <p:spPr>
            <a:xfrm>
              <a:off x="1920240" y="5105399"/>
              <a:ext cx="1737360" cy="1618487"/>
            </a:xfrm>
            <a:prstGeom prst="rect">
              <a:avLst/>
            </a:prstGeom>
            <a:ln>
              <a:noFill/>
            </a:ln>
          </p:spPr>
        </p:pic>
        <p:pic>
          <p:nvPicPr>
            <p:cNvPr id="5" name="Picture 4"/>
            <p:cNvPicPr>
              <a:picLocks/>
            </p:cNvPicPr>
            <p:nvPr userDrawn="1"/>
          </p:nvPicPr>
          <p:blipFill>
            <a:blip r:embed="rId7" cstate="email">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a:ext>
              </a:extLst>
            </a:blip>
            <a:stretch>
              <a:fillRect/>
            </a:stretch>
          </p:blipFill>
          <p:spPr>
            <a:xfrm>
              <a:off x="5501640" y="5105399"/>
              <a:ext cx="1737360" cy="1618487"/>
            </a:xfrm>
            <a:prstGeom prst="rect">
              <a:avLst/>
            </a:prstGeom>
          </p:spPr>
        </p:pic>
        <p:pic>
          <p:nvPicPr>
            <p:cNvPr id="17" name="Picture 16"/>
            <p:cNvPicPr>
              <a:picLocks/>
            </p:cNvPicPr>
            <p:nvPr userDrawn="1"/>
          </p:nvPicPr>
          <p:blipFill>
            <a:blip r:embed="rId9" cstate="email">
              <a:extLst>
                <a:ext uri="{28A0092B-C50C-407E-A947-70E740481C1C}">
                  <a14:useLocalDpi xmlns:a14="http://schemas.microsoft.com/office/drawing/2010/main"/>
                </a:ext>
              </a:extLst>
            </a:blip>
            <a:stretch>
              <a:fillRect/>
            </a:stretch>
          </p:blipFill>
          <p:spPr>
            <a:xfrm>
              <a:off x="7286625" y="5105400"/>
              <a:ext cx="1737360" cy="1618485"/>
            </a:xfrm>
            <a:prstGeom prst="rect">
              <a:avLst/>
            </a:prstGeom>
          </p:spPr>
        </p:pic>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26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lvl1pPr>
              <a:defRPr sz="900"/>
            </a:lvl1pPr>
          </a:lstStyle>
          <a:p>
            <a:fld id="{753058D8-ACC7-4FEB-ABC5-0646F0D4E675}" type="datetime1">
              <a:rPr lang="en-US" smtClean="0"/>
              <a:pPr/>
              <a:t>9/23/2016</a:t>
            </a:fld>
            <a:endParaRPr lang="en-US" dirty="0"/>
          </a:p>
        </p:txBody>
      </p:sp>
      <p:sp>
        <p:nvSpPr>
          <p:cNvPr id="6" name="Footer Placeholder 5"/>
          <p:cNvSpPr>
            <a:spLocks noGrp="1"/>
          </p:cNvSpPr>
          <p:nvPr>
            <p:ph type="ftr" sz="quarter" idx="11"/>
          </p:nvPr>
        </p:nvSpPr>
        <p:spPr/>
        <p:txBody>
          <a:bodyPr/>
          <a:lstStyle>
            <a:lvl1pPr>
              <a:defRPr sz="900"/>
            </a:lvl1pPr>
          </a:lstStyle>
          <a:p>
            <a:endParaRPr lang="en-US" dirty="0"/>
          </a:p>
        </p:txBody>
      </p:sp>
      <p:sp>
        <p:nvSpPr>
          <p:cNvPr id="7" name="Slide Number Placeholder 6"/>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Rectangle 8"/>
          <p:cNvSpPr/>
          <p:nvPr userDrawn="1"/>
        </p:nvSpPr>
        <p:spPr>
          <a:xfrm>
            <a:off x="0" y="533400"/>
            <a:ext cx="9144000" cy="42672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2288" y="4800600"/>
            <a:ext cx="5486400" cy="566738"/>
          </a:xfrm>
        </p:spPr>
        <p:txBody>
          <a:bodyPr anchor="b"/>
          <a:lstStyle>
            <a:lvl1pPr algn="l">
              <a:defRPr sz="2000" b="1">
                <a:solidFill>
                  <a:schemeClr val="accent3"/>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lvl1pPr>
              <a:defRPr sz="900"/>
            </a:lvl1pPr>
          </a:lstStyle>
          <a:p>
            <a:fld id="{E6B3B90C-24D7-4762-8FAF-C2B7851C0936}" type="datetime1">
              <a:rPr lang="en-US" smtClean="0"/>
              <a:pPr/>
              <a:t>9/23/2016</a:t>
            </a:fld>
            <a:endParaRPr lang="en-US" dirty="0"/>
          </a:p>
        </p:txBody>
      </p:sp>
      <p:sp>
        <p:nvSpPr>
          <p:cNvPr id="6" name="Footer Placeholder 5"/>
          <p:cNvSpPr>
            <a:spLocks noGrp="1"/>
          </p:cNvSpPr>
          <p:nvPr>
            <p:ph type="ftr" sz="quarter" idx="11"/>
          </p:nvPr>
        </p:nvSpPr>
        <p:spPr/>
        <p:txBody>
          <a:bodyPr/>
          <a:lstStyle>
            <a:lvl1pPr>
              <a:defRPr sz="900"/>
            </a:lvl1pPr>
          </a:lstStyle>
          <a:p>
            <a:endParaRPr lang="en-US" dirty="0"/>
          </a:p>
        </p:txBody>
      </p:sp>
      <p:sp>
        <p:nvSpPr>
          <p:cNvPr id="7" name="Slide Number Placeholder 6"/>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581400" y="1295400"/>
            <a:ext cx="5105400" cy="1408176"/>
          </a:xfrm>
        </p:spPr>
        <p:txBody>
          <a:bodyPr anchor="b">
            <a:normAutofit/>
          </a:bodyPr>
          <a:lstStyle>
            <a:lvl1pPr marL="0" indent="0" algn="r">
              <a:buNone/>
              <a:defRPr sz="2200" b="0" cap="small" baseline="0">
                <a:solidFill>
                  <a:schemeClr val="accent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Contact Information</a:t>
            </a:r>
            <a:endParaRPr lang="en-US" dirty="0"/>
          </a:p>
        </p:txBody>
      </p:sp>
      <p:sp>
        <p:nvSpPr>
          <p:cNvPr id="7" name="Rectangle 6"/>
          <p:cNvSpPr/>
          <p:nvPr userDrawn="1"/>
        </p:nvSpPr>
        <p:spPr>
          <a:xfrm>
            <a:off x="7696200" y="2810256"/>
            <a:ext cx="1347850" cy="2209800"/>
          </a:xfrm>
          <a:prstGeom prst="rect">
            <a:avLst/>
          </a:prstGeom>
          <a:solidFill>
            <a:schemeClr val="accent4">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8755230" y="2469776"/>
            <a:ext cx="304800" cy="1524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pic>
        <p:nvPicPr>
          <p:cNvPr id="14"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6657975" y="260428"/>
            <a:ext cx="2486025" cy="822169"/>
          </a:xfrm>
          <a:prstGeom prst="rect">
            <a:avLst/>
          </a:prstGeom>
          <a:noFill/>
          <a:ln w="9525">
            <a:noFill/>
            <a:miter lim="800000"/>
            <a:headEnd/>
            <a:tailEnd/>
          </a:ln>
        </p:spPr>
      </p:pic>
      <p:pic>
        <p:nvPicPr>
          <p:cNvPr id="15" name="Picture 1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768" y="2771775"/>
            <a:ext cx="7613717" cy="2296266"/>
          </a:xfrm>
          <a:prstGeom prst="rect">
            <a:avLst/>
          </a:prstGeom>
        </p:spPr>
      </p:pic>
      <p:sp>
        <p:nvSpPr>
          <p:cNvPr id="16" name="TextBox 15"/>
          <p:cNvSpPr txBox="1"/>
          <p:nvPr userDrawn="1"/>
        </p:nvSpPr>
        <p:spPr>
          <a:xfrm>
            <a:off x="304800" y="3505200"/>
            <a:ext cx="7010400" cy="769441"/>
          </a:xfrm>
          <a:prstGeom prst="rect">
            <a:avLst/>
          </a:prstGeom>
          <a:noFill/>
        </p:spPr>
        <p:txBody>
          <a:bodyPr wrap="square" rtlCol="0">
            <a:spAutoFit/>
          </a:bodyPr>
          <a:lstStyle/>
          <a:p>
            <a:pPr algn="ctr"/>
            <a:r>
              <a:rPr lang="en-US" sz="4400" dirty="0" smtClean="0">
                <a:solidFill>
                  <a:srgbClr val="FFCC00"/>
                </a:solidFill>
              </a:rPr>
              <a:t>Thank</a:t>
            </a:r>
            <a:r>
              <a:rPr lang="en-US" sz="4400" baseline="0" dirty="0" smtClean="0">
                <a:solidFill>
                  <a:srgbClr val="FFCC00"/>
                </a:solidFill>
              </a:rPr>
              <a:t> You.</a:t>
            </a:r>
            <a:endParaRPr lang="en-US" sz="4400" dirty="0">
              <a:solidFill>
                <a:srgbClr val="FFCC00"/>
              </a:solidFill>
            </a:endParaRPr>
          </a:p>
        </p:txBody>
      </p:sp>
      <p:sp>
        <p:nvSpPr>
          <p:cNvPr id="17" name="TextBox 16"/>
          <p:cNvSpPr txBox="1"/>
          <p:nvPr userDrawn="1"/>
        </p:nvSpPr>
        <p:spPr>
          <a:xfrm>
            <a:off x="0" y="4343400"/>
            <a:ext cx="7467600" cy="646331"/>
          </a:xfrm>
          <a:prstGeom prst="rect">
            <a:avLst/>
          </a:prstGeom>
          <a:noFill/>
        </p:spPr>
        <p:txBody>
          <a:bodyPr wrap="square" rtlCol="0">
            <a:spAutoFit/>
          </a:bodyPr>
          <a:lstStyle/>
          <a:p>
            <a:pPr algn="ctr"/>
            <a:r>
              <a:rPr lang="en-US" sz="1800" dirty="0" smtClean="0">
                <a:solidFill>
                  <a:schemeClr val="bg1"/>
                </a:solidFill>
              </a:rPr>
              <a:t>The</a:t>
            </a:r>
            <a:r>
              <a:rPr lang="en-US" sz="1800" baseline="0" dirty="0" smtClean="0">
                <a:solidFill>
                  <a:schemeClr val="bg1"/>
                </a:solidFill>
              </a:rPr>
              <a:t> World Bank | 1818 H Street, NW | Washington DC, USA</a:t>
            </a:r>
          </a:p>
          <a:p>
            <a:pPr algn="ctr"/>
            <a:r>
              <a:rPr lang="en-US" sz="1800" baseline="0" dirty="0" smtClean="0">
                <a:solidFill>
                  <a:schemeClr val="bg1"/>
                </a:solidFill>
              </a:rPr>
              <a:t>www.esmap.com | esmap@worldbank.org</a:t>
            </a:r>
            <a:endParaRPr lang="en-US" sz="1800" dirty="0">
              <a:solidFill>
                <a:schemeClr val="bg1"/>
              </a:solidFill>
            </a:endParaRPr>
          </a:p>
        </p:txBody>
      </p:sp>
      <p:pic>
        <p:nvPicPr>
          <p:cNvPr id="18" name="Picture 1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172200" y="439102"/>
            <a:ext cx="457200" cy="464820"/>
          </a:xfrm>
          <a:prstGeom prst="rect">
            <a:avLst/>
          </a:prstGeom>
        </p:spPr>
      </p:pic>
      <p:grpSp>
        <p:nvGrpSpPr>
          <p:cNvPr id="19" name="Group 18"/>
          <p:cNvGrpSpPr/>
          <p:nvPr userDrawn="1"/>
        </p:nvGrpSpPr>
        <p:grpSpPr>
          <a:xfrm>
            <a:off x="121130" y="5105399"/>
            <a:ext cx="8902855" cy="1622144"/>
            <a:chOff x="121130" y="5105399"/>
            <a:chExt cx="8902855" cy="1622144"/>
          </a:xfrm>
        </p:grpSpPr>
        <p:pic>
          <p:nvPicPr>
            <p:cNvPr id="20" name="Picture 19"/>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3719854" y="5105399"/>
              <a:ext cx="1737360" cy="1618487"/>
            </a:xfrm>
            <a:prstGeom prst="rect">
              <a:avLst/>
            </a:prstGeom>
          </p:spPr>
        </p:pic>
        <p:pic>
          <p:nvPicPr>
            <p:cNvPr id="21" name="Picture 20"/>
            <p:cNvPicPr>
              <a:picLocks/>
            </p:cNvPicPr>
            <p:nvPr userDrawn="1"/>
          </p:nvPicPr>
          <p:blipFill>
            <a:blip r:embed="rId6" cstate="email">
              <a:extLst>
                <a:ext uri="{28A0092B-C50C-407E-A947-70E740481C1C}">
                  <a14:useLocalDpi xmlns:a14="http://schemas.microsoft.com/office/drawing/2010/main"/>
                </a:ext>
              </a:extLst>
            </a:blip>
            <a:stretch>
              <a:fillRect/>
            </a:stretch>
          </p:blipFill>
          <p:spPr>
            <a:xfrm>
              <a:off x="121130" y="5105400"/>
              <a:ext cx="1737360" cy="1622143"/>
            </a:xfrm>
            <a:prstGeom prst="rect">
              <a:avLst/>
            </a:prstGeom>
          </p:spPr>
        </p:pic>
        <p:pic>
          <p:nvPicPr>
            <p:cNvPr id="22" name="Picture 21"/>
            <p:cNvPicPr preferRelativeResize="0">
              <a:picLocks/>
            </p:cNvPicPr>
            <p:nvPr userDrawn="1"/>
          </p:nvPicPr>
          <p:blipFill>
            <a:blip r:embed="rId7" cstate="email">
              <a:extLst>
                <a:ext uri="{28A0092B-C50C-407E-A947-70E740481C1C}">
                  <a14:useLocalDpi xmlns:a14="http://schemas.microsoft.com/office/drawing/2010/main"/>
                </a:ext>
              </a:extLst>
            </a:blip>
            <a:stretch>
              <a:fillRect/>
            </a:stretch>
          </p:blipFill>
          <p:spPr>
            <a:xfrm>
              <a:off x="1920240" y="5105399"/>
              <a:ext cx="1737360" cy="1618487"/>
            </a:xfrm>
            <a:prstGeom prst="rect">
              <a:avLst/>
            </a:prstGeom>
            <a:ln>
              <a:noFill/>
            </a:ln>
          </p:spPr>
        </p:pic>
        <p:pic>
          <p:nvPicPr>
            <p:cNvPr id="23" name="Picture 22"/>
            <p:cNvPicPr>
              <a:picLocks/>
            </p:cNvPicPr>
            <p:nvPr userDrawn="1"/>
          </p:nvPicPr>
          <p:blipFill>
            <a:blip r:embed="rId8" cstate="email">
              <a:extLst>
                <a:ext uri="{BEBA8EAE-BF5A-486C-A8C5-ECC9F3942E4B}">
                  <a14:imgProps xmlns:a14="http://schemas.microsoft.com/office/drawing/2010/main">
                    <a14:imgLayer r:embed="rId9">
                      <a14:imgEffect>
                        <a14:sharpenSoften amount="-25000"/>
                      </a14:imgEffect>
                    </a14:imgLayer>
                  </a14:imgProps>
                </a:ext>
                <a:ext uri="{28A0092B-C50C-407E-A947-70E740481C1C}">
                  <a14:useLocalDpi xmlns:a14="http://schemas.microsoft.com/office/drawing/2010/main"/>
                </a:ext>
              </a:extLst>
            </a:blip>
            <a:stretch>
              <a:fillRect/>
            </a:stretch>
          </p:blipFill>
          <p:spPr>
            <a:xfrm>
              <a:off x="5501640" y="5105399"/>
              <a:ext cx="1737360" cy="1618487"/>
            </a:xfrm>
            <a:prstGeom prst="rect">
              <a:avLst/>
            </a:prstGeom>
          </p:spPr>
        </p:pic>
        <p:pic>
          <p:nvPicPr>
            <p:cNvPr id="24" name="Picture 23"/>
            <p:cNvPicPr>
              <a:picLocks/>
            </p:cNvPicPr>
            <p:nvPr userDrawn="1"/>
          </p:nvPicPr>
          <p:blipFill>
            <a:blip r:embed="rId10" cstate="email">
              <a:extLst>
                <a:ext uri="{28A0092B-C50C-407E-A947-70E740481C1C}">
                  <a14:useLocalDpi xmlns:a14="http://schemas.microsoft.com/office/drawing/2010/main"/>
                </a:ext>
              </a:extLst>
            </a:blip>
            <a:stretch>
              <a:fillRect/>
            </a:stretch>
          </p:blipFill>
          <p:spPr>
            <a:xfrm>
              <a:off x="7286625" y="5105400"/>
              <a:ext cx="1737360" cy="1618485"/>
            </a:xfrm>
            <a:prstGeom prst="rect">
              <a:avLst/>
            </a:prstGeom>
          </p:spPr>
        </p:pic>
      </p:gr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81400" y="1295400"/>
            <a:ext cx="5105400" cy="1408176"/>
          </a:xfrm>
        </p:spPr>
        <p:txBody>
          <a:bodyPr anchor="b">
            <a:normAutofit/>
          </a:bodyPr>
          <a:lstStyle>
            <a:lvl1pPr marL="0" indent="0" algn="r">
              <a:buNone/>
              <a:defRPr sz="2200" b="0" cap="small" baseline="0">
                <a:solidFill>
                  <a:schemeClr val="accent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2" name="Title 1"/>
          <p:cNvSpPr>
            <a:spLocks noGrp="1"/>
          </p:cNvSpPr>
          <p:nvPr>
            <p:ph type="ctrTitle" hasCustomPrompt="1"/>
          </p:nvPr>
        </p:nvSpPr>
        <p:spPr>
          <a:xfrm>
            <a:off x="228600" y="3322320"/>
            <a:ext cx="7391400" cy="1676400"/>
          </a:xfrm>
        </p:spPr>
        <p:txBody>
          <a:bodyPr/>
          <a:lstStyle>
            <a:lvl1pPr>
              <a:defRPr sz="4000"/>
            </a:lvl1pPr>
          </a:lstStyle>
          <a:p>
            <a:r>
              <a:rPr lang="en-US" dirty="0" smtClean="0"/>
              <a:t>CLICK TO EDIT MASTER TITLE STYLE</a:t>
            </a:r>
            <a:endParaRPr lang="en-US" dirty="0"/>
          </a:p>
        </p:txBody>
      </p:sp>
      <p:sp>
        <p:nvSpPr>
          <p:cNvPr id="7" name="Rectangle 6"/>
          <p:cNvSpPr/>
          <p:nvPr userDrawn="1"/>
        </p:nvSpPr>
        <p:spPr>
          <a:xfrm>
            <a:off x="7696200" y="2819400"/>
            <a:ext cx="1327785" cy="22098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8755230" y="2469776"/>
            <a:ext cx="268755" cy="1524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pic>
        <p:nvPicPr>
          <p:cNvPr id="14"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6657975" y="236575"/>
            <a:ext cx="2486025" cy="822169"/>
          </a:xfrm>
          <a:prstGeom prst="rect">
            <a:avLst/>
          </a:prstGeom>
          <a:noFill/>
          <a:ln w="9525">
            <a:noFill/>
            <a:miter lim="800000"/>
            <a:headEnd/>
            <a:tailEnd/>
          </a:ln>
        </p:spPr>
      </p:pic>
      <p:sp>
        <p:nvSpPr>
          <p:cNvPr id="15" name="Picture Placeholder 14"/>
          <p:cNvSpPr>
            <a:spLocks noGrp="1"/>
          </p:cNvSpPr>
          <p:nvPr>
            <p:ph type="pic" sz="quarter" idx="10" hasCustomPrompt="1"/>
          </p:nvPr>
        </p:nvSpPr>
        <p:spPr>
          <a:xfrm>
            <a:off x="228600" y="304800"/>
            <a:ext cx="3276600" cy="2895600"/>
          </a:xfrm>
        </p:spPr>
        <p:txBody>
          <a:bodyPr/>
          <a:lstStyle>
            <a:lvl1pPr>
              <a:buNone/>
              <a:defRPr baseline="0"/>
            </a:lvl1pPr>
          </a:lstStyle>
          <a:p>
            <a:r>
              <a:rPr lang="en-US" dirty="0" smtClean="0"/>
              <a:t>Optional | content-specific image</a:t>
            </a:r>
            <a:endParaRPr lang="en-US" dirty="0"/>
          </a:p>
        </p:txBody>
      </p:sp>
      <p:pic>
        <p:nvPicPr>
          <p:cNvPr id="4" name="Picture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72200" y="439102"/>
            <a:ext cx="457200" cy="464820"/>
          </a:xfrm>
          <a:prstGeom prst="rect">
            <a:avLst/>
          </a:prstGeom>
        </p:spPr>
      </p:pic>
      <p:grpSp>
        <p:nvGrpSpPr>
          <p:cNvPr id="13" name="Group 12"/>
          <p:cNvGrpSpPr/>
          <p:nvPr userDrawn="1"/>
        </p:nvGrpSpPr>
        <p:grpSpPr>
          <a:xfrm>
            <a:off x="121130" y="5105399"/>
            <a:ext cx="8902855" cy="1622144"/>
            <a:chOff x="121130" y="5105399"/>
            <a:chExt cx="8902855" cy="1622144"/>
          </a:xfrm>
        </p:grpSpPr>
        <p:pic>
          <p:nvPicPr>
            <p:cNvPr id="6" name="Picture 5"/>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3719854" y="5105399"/>
              <a:ext cx="1737360" cy="1618487"/>
            </a:xfrm>
            <a:prstGeom prst="rect">
              <a:avLst/>
            </a:prstGeom>
          </p:spPr>
        </p:pic>
        <p:pic>
          <p:nvPicPr>
            <p:cNvPr id="11" name="Picture 10"/>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21130" y="5105400"/>
              <a:ext cx="1737360" cy="1622143"/>
            </a:xfrm>
            <a:prstGeom prst="rect">
              <a:avLst/>
            </a:prstGeom>
          </p:spPr>
        </p:pic>
        <p:pic>
          <p:nvPicPr>
            <p:cNvPr id="9" name="Picture 8"/>
            <p:cNvPicPr preferRelativeResize="0">
              <a:picLocks/>
            </p:cNvPicPr>
            <p:nvPr userDrawn="1"/>
          </p:nvPicPr>
          <p:blipFill>
            <a:blip r:embed="rId6" cstate="email">
              <a:extLst>
                <a:ext uri="{28A0092B-C50C-407E-A947-70E740481C1C}">
                  <a14:useLocalDpi xmlns:a14="http://schemas.microsoft.com/office/drawing/2010/main"/>
                </a:ext>
              </a:extLst>
            </a:blip>
            <a:stretch>
              <a:fillRect/>
            </a:stretch>
          </p:blipFill>
          <p:spPr>
            <a:xfrm>
              <a:off x="1920240" y="5105399"/>
              <a:ext cx="1737360" cy="1618487"/>
            </a:xfrm>
            <a:prstGeom prst="rect">
              <a:avLst/>
            </a:prstGeom>
            <a:ln>
              <a:noFill/>
            </a:ln>
          </p:spPr>
        </p:pic>
        <p:pic>
          <p:nvPicPr>
            <p:cNvPr id="5" name="Picture 4"/>
            <p:cNvPicPr>
              <a:picLocks/>
            </p:cNvPicPr>
            <p:nvPr userDrawn="1"/>
          </p:nvPicPr>
          <p:blipFill>
            <a:blip r:embed="rId7" cstate="email">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a:ext>
              </a:extLst>
            </a:blip>
            <a:stretch>
              <a:fillRect/>
            </a:stretch>
          </p:blipFill>
          <p:spPr>
            <a:xfrm>
              <a:off x="5501640" y="5105399"/>
              <a:ext cx="1737360" cy="1618487"/>
            </a:xfrm>
            <a:prstGeom prst="rect">
              <a:avLst/>
            </a:prstGeom>
          </p:spPr>
        </p:pic>
        <p:pic>
          <p:nvPicPr>
            <p:cNvPr id="17" name="Picture 16"/>
            <p:cNvPicPr>
              <a:picLocks/>
            </p:cNvPicPr>
            <p:nvPr userDrawn="1"/>
          </p:nvPicPr>
          <p:blipFill>
            <a:blip r:embed="rId9" cstate="email">
              <a:extLst>
                <a:ext uri="{28A0092B-C50C-407E-A947-70E740481C1C}">
                  <a14:useLocalDpi xmlns:a14="http://schemas.microsoft.com/office/drawing/2010/main"/>
                </a:ext>
              </a:extLst>
            </a:blip>
            <a:stretch>
              <a:fillRect/>
            </a:stretch>
          </p:blipFill>
          <p:spPr>
            <a:xfrm>
              <a:off x="7286625" y="5105400"/>
              <a:ext cx="1737360" cy="1618485"/>
            </a:xfrm>
            <a:prstGeom prst="rect">
              <a:avLst/>
            </a:prstGeom>
          </p:spPr>
        </p:pic>
      </p:grpSp>
    </p:spTree>
    <p:extLst>
      <p:ext uri="{BB962C8B-B14F-4D97-AF65-F5344CB8AC3E}">
        <p14:creationId xmlns:p14="http://schemas.microsoft.com/office/powerpoint/2010/main" val="187585603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defRPr sz="900"/>
            </a:lvl1pPr>
          </a:lstStyle>
          <a:p>
            <a:fld id="{45E130B9-D7D2-4AB0-8B3A-213EAE5D59C6}" type="datetime1">
              <a:rPr lang="en-US" smtClean="0"/>
              <a:pPr/>
              <a:t>9/23/2016</a:t>
            </a:fld>
            <a:endParaRPr lang="en-US" dirty="0"/>
          </a:p>
        </p:txBody>
      </p:sp>
      <p:sp>
        <p:nvSpPr>
          <p:cNvPr id="5" name="Footer Placeholder 4"/>
          <p:cNvSpPr>
            <a:spLocks noGrp="1"/>
          </p:cNvSpPr>
          <p:nvPr>
            <p:ph type="ftr" sz="quarter" idx="11"/>
          </p:nvPr>
        </p:nvSpPr>
        <p:spPr/>
        <p:txBody>
          <a:bodyPr/>
          <a:lstStyle>
            <a:lvl1pPr>
              <a:defRPr sz="900"/>
            </a:lvl1pPr>
          </a:lstStyle>
          <a:p>
            <a:endParaRPr lang="en-US" dirty="0"/>
          </a:p>
        </p:txBody>
      </p:sp>
      <p:sp>
        <p:nvSpPr>
          <p:cNvPr id="6" name="Slide Number Placeholder 5"/>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12" name="Text Placeholder 2"/>
          <p:cNvSpPr>
            <a:spLocks noGrp="1"/>
          </p:cNvSpPr>
          <p:nvPr>
            <p:ph type="body" idx="1" hasCustomPrompt="1"/>
          </p:nvPr>
        </p:nvSpPr>
        <p:spPr>
          <a:xfrm>
            <a:off x="1828800" y="4038600"/>
            <a:ext cx="6781801" cy="1442587"/>
          </a:xfrm>
        </p:spPr>
        <p:txBody>
          <a:bodyPr anchor="b">
            <a:noAutofit/>
          </a:bodyPr>
          <a:lstStyle>
            <a:lvl1pPr marL="341313" indent="-341313" algn="l">
              <a:buClr>
                <a:srgbClr val="008000"/>
              </a:buClr>
              <a:buFont typeface="Webdings" pitchFamily="18" charset="2"/>
              <a:buChar char="n"/>
              <a:defRPr sz="2000" cap="small" baseline="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Enter Agenda Items</a:t>
            </a:r>
          </a:p>
        </p:txBody>
      </p:sp>
      <p:sp>
        <p:nvSpPr>
          <p:cNvPr id="13" name="Rectangle 12"/>
          <p:cNvSpPr/>
          <p:nvPr userDrawn="1"/>
        </p:nvSpPr>
        <p:spPr>
          <a:xfrm>
            <a:off x="8686800" y="5265376"/>
            <a:ext cx="457200" cy="9667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6600"/>
                </a:solidFill>
              </a:rPr>
              <a:t>           </a:t>
            </a:r>
            <a:endParaRPr lang="en-US" dirty="0">
              <a:solidFill>
                <a:srgbClr val="FF6600"/>
              </a:solidFill>
            </a:endParaRPr>
          </a:p>
        </p:txBody>
      </p:sp>
      <p:pic>
        <p:nvPicPr>
          <p:cNvPr id="10"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7852453" y="6408320"/>
            <a:ext cx="1062947" cy="351534"/>
          </a:xfrm>
          <a:prstGeom prst="rect">
            <a:avLst/>
          </a:prstGeom>
          <a:noFill/>
          <a:ln w="9525">
            <a:noFill/>
            <a:miter lim="800000"/>
            <a:headEnd/>
            <a:tailEnd/>
          </a:ln>
        </p:spPr>
      </p:pic>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543800" y="6498185"/>
            <a:ext cx="228600" cy="23241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z="900"/>
            </a:lvl1pPr>
          </a:lstStyle>
          <a:p>
            <a:fld id="{1CCD3F09-FD87-4CE1-AC3F-85046B26993E}" type="datetime1">
              <a:rPr lang="en-US" smtClean="0"/>
              <a:pPr/>
              <a:t>9/23/2016</a:t>
            </a:fld>
            <a:endParaRPr lang="en-US" dirty="0"/>
          </a:p>
        </p:txBody>
      </p:sp>
      <p:sp>
        <p:nvSpPr>
          <p:cNvPr id="5" name="Footer Placeholder 4"/>
          <p:cNvSpPr>
            <a:spLocks noGrp="1"/>
          </p:cNvSpPr>
          <p:nvPr>
            <p:ph type="ftr" sz="quarter" idx="11"/>
          </p:nvPr>
        </p:nvSpPr>
        <p:spPr/>
        <p:txBody>
          <a:bodyPr/>
          <a:lstStyle>
            <a:lvl1pPr>
              <a:defRPr sz="900"/>
            </a:lvl1pPr>
          </a:lstStyle>
          <a:p>
            <a:endParaRPr lang="en-US" dirty="0"/>
          </a:p>
        </p:txBody>
      </p:sp>
      <p:sp>
        <p:nvSpPr>
          <p:cNvPr id="6" name="Slide Number Placeholder 5"/>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7" name="Text Placeholder 15"/>
          <p:cNvSpPr>
            <a:spLocks noGrp="1"/>
          </p:cNvSpPr>
          <p:nvPr>
            <p:ph type="body" sz="quarter" idx="14" hasCustomPrompt="1"/>
          </p:nvPr>
        </p:nvSpPr>
        <p:spPr>
          <a:xfrm>
            <a:off x="456819" y="685800"/>
            <a:ext cx="8239125" cy="381000"/>
          </a:xfrm>
          <a:solidFill>
            <a:schemeClr val="bg1">
              <a:lumMod val="85000"/>
            </a:schemeClr>
          </a:solidFill>
        </p:spPr>
        <p:txBody>
          <a:bodyPr>
            <a:noAutofit/>
          </a:bodyPr>
          <a:lstStyle>
            <a:lvl1pPr algn="l">
              <a:buNone/>
              <a:defRPr lang="en-US" sz="2000" b="0" kern="1200" cap="small" baseline="0" dirty="0" smtClean="0">
                <a:solidFill>
                  <a:srgbClr val="2B1DE3"/>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cap="small" baseline="0">
                <a:solidFill>
                  <a:schemeClr val="accent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sz="900"/>
            </a:lvl1pPr>
          </a:lstStyle>
          <a:p>
            <a:fld id="{7AC5E819-BE6A-4386-A79A-F0906B9A093C}" type="datetime1">
              <a:rPr lang="en-US" smtClean="0"/>
              <a:pPr/>
              <a:t>9/23/2016</a:t>
            </a:fld>
            <a:endParaRPr lang="en-US" dirty="0"/>
          </a:p>
        </p:txBody>
      </p:sp>
      <p:sp>
        <p:nvSpPr>
          <p:cNvPr id="5" name="Footer Placeholder 4"/>
          <p:cNvSpPr>
            <a:spLocks noGrp="1"/>
          </p:cNvSpPr>
          <p:nvPr>
            <p:ph type="ftr" sz="quarter" idx="11"/>
          </p:nvPr>
        </p:nvSpPr>
        <p:spPr/>
        <p:txBody>
          <a:bodyPr/>
          <a:lstStyle>
            <a:lvl1pPr>
              <a:defRPr sz="900"/>
            </a:lvl1pPr>
          </a:lstStyle>
          <a:p>
            <a:endParaRPr lang="en-US" dirty="0"/>
          </a:p>
        </p:txBody>
      </p:sp>
      <p:sp>
        <p:nvSpPr>
          <p:cNvPr id="6" name="Slide Number Placeholder 5"/>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z="900"/>
            </a:lvl1pPr>
          </a:lstStyle>
          <a:p>
            <a:fld id="{56901F5F-56CE-4F05-AA2D-BFDD5B3CBC63}" type="datetime1">
              <a:rPr lang="en-US" smtClean="0"/>
              <a:pPr/>
              <a:t>9/23/2016</a:t>
            </a:fld>
            <a:endParaRPr lang="en-US" dirty="0"/>
          </a:p>
        </p:txBody>
      </p:sp>
      <p:sp>
        <p:nvSpPr>
          <p:cNvPr id="6" name="Footer Placeholder 5"/>
          <p:cNvSpPr>
            <a:spLocks noGrp="1"/>
          </p:cNvSpPr>
          <p:nvPr>
            <p:ph type="ftr" sz="quarter" idx="11"/>
          </p:nvPr>
        </p:nvSpPr>
        <p:spPr/>
        <p:txBody>
          <a:bodyPr/>
          <a:lstStyle>
            <a:lvl1pPr>
              <a:defRPr sz="900"/>
            </a:lvl1pPr>
          </a:lstStyle>
          <a:p>
            <a:endParaRPr lang="en-US" dirty="0"/>
          </a:p>
        </p:txBody>
      </p:sp>
      <p:sp>
        <p:nvSpPr>
          <p:cNvPr id="7" name="Slide Number Placeholder 6"/>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8" name="Text Placeholder 15"/>
          <p:cNvSpPr>
            <a:spLocks noGrp="1"/>
          </p:cNvSpPr>
          <p:nvPr>
            <p:ph type="body" sz="quarter" idx="14" hasCustomPrompt="1"/>
          </p:nvPr>
        </p:nvSpPr>
        <p:spPr>
          <a:xfrm>
            <a:off x="456819" y="685800"/>
            <a:ext cx="8239125" cy="381000"/>
          </a:xfrm>
          <a:solidFill>
            <a:schemeClr val="bg1">
              <a:lumMod val="85000"/>
            </a:schemeClr>
          </a:solidFill>
        </p:spPr>
        <p:txBody>
          <a:bodyPr>
            <a:noAutofit/>
          </a:bodyPr>
          <a:lstStyle>
            <a:lvl1pPr algn="l">
              <a:buNone/>
              <a:defRPr lang="en-US" sz="2000" b="0" kern="1200" cap="small" baseline="0" dirty="0" smtClean="0">
                <a:solidFill>
                  <a:srgbClr val="2B1DE3"/>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447800"/>
            <a:ext cx="4040188" cy="63976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33600"/>
            <a:ext cx="4040188" cy="3992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448118"/>
            <a:ext cx="4041775" cy="63976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33600"/>
            <a:ext cx="4041775" cy="3992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sz="900"/>
            </a:lvl1pPr>
          </a:lstStyle>
          <a:p>
            <a:fld id="{811D74A1-7879-4162-8901-CE7515C5AD85}" type="datetime1">
              <a:rPr lang="en-US" smtClean="0"/>
              <a:pPr/>
              <a:t>9/23/2016</a:t>
            </a:fld>
            <a:endParaRPr lang="en-US" dirty="0"/>
          </a:p>
        </p:txBody>
      </p:sp>
      <p:sp>
        <p:nvSpPr>
          <p:cNvPr id="8" name="Footer Placeholder 7"/>
          <p:cNvSpPr>
            <a:spLocks noGrp="1"/>
          </p:cNvSpPr>
          <p:nvPr>
            <p:ph type="ftr" sz="quarter" idx="11"/>
          </p:nvPr>
        </p:nvSpPr>
        <p:spPr/>
        <p:txBody>
          <a:bodyPr/>
          <a:lstStyle>
            <a:lvl1pPr>
              <a:defRPr sz="900"/>
            </a:lvl1pPr>
          </a:lstStyle>
          <a:p>
            <a:endParaRPr lang="en-US" dirty="0"/>
          </a:p>
        </p:txBody>
      </p:sp>
      <p:sp>
        <p:nvSpPr>
          <p:cNvPr id="9" name="Slide Number Placeholder 8"/>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10" name="Text Placeholder 15"/>
          <p:cNvSpPr>
            <a:spLocks noGrp="1"/>
          </p:cNvSpPr>
          <p:nvPr>
            <p:ph type="body" sz="quarter" idx="14" hasCustomPrompt="1"/>
          </p:nvPr>
        </p:nvSpPr>
        <p:spPr>
          <a:xfrm>
            <a:off x="456819" y="685800"/>
            <a:ext cx="8239125" cy="381000"/>
          </a:xfrm>
          <a:solidFill>
            <a:schemeClr val="bg1">
              <a:lumMod val="85000"/>
            </a:schemeClr>
          </a:solidFill>
        </p:spPr>
        <p:txBody>
          <a:bodyPr>
            <a:noAutofit/>
          </a:bodyPr>
          <a:lstStyle>
            <a:lvl1pPr algn="l">
              <a:buNone/>
              <a:defRPr lang="en-US" sz="2000" b="0" kern="1200" cap="small" baseline="0" dirty="0" smtClean="0">
                <a:solidFill>
                  <a:srgbClr val="2B1DE3"/>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7" name="Date Placeholder 6"/>
          <p:cNvSpPr>
            <a:spLocks noGrp="1"/>
          </p:cNvSpPr>
          <p:nvPr>
            <p:ph type="dt" sz="half" idx="10"/>
          </p:nvPr>
        </p:nvSpPr>
        <p:spPr/>
        <p:txBody>
          <a:bodyPr/>
          <a:lstStyle>
            <a:lvl1pPr>
              <a:defRPr sz="900"/>
            </a:lvl1pPr>
          </a:lstStyle>
          <a:p>
            <a:fld id="{34734A72-623E-4551-BD48-45FE19760E63}" type="datetime1">
              <a:rPr lang="en-US" smtClean="0"/>
              <a:pPr/>
              <a:t>9/23/2016</a:t>
            </a:fld>
            <a:endParaRPr lang="en-US" dirty="0"/>
          </a:p>
        </p:txBody>
      </p:sp>
      <p:sp>
        <p:nvSpPr>
          <p:cNvPr id="8" name="Footer Placeholder 7"/>
          <p:cNvSpPr>
            <a:spLocks noGrp="1"/>
          </p:cNvSpPr>
          <p:nvPr>
            <p:ph type="ftr" sz="quarter" idx="11"/>
          </p:nvPr>
        </p:nvSpPr>
        <p:spPr/>
        <p:txBody>
          <a:bodyPr/>
          <a:lstStyle>
            <a:lvl1pPr>
              <a:defRPr sz="900"/>
            </a:lvl1pPr>
          </a:lstStyle>
          <a:p>
            <a:endParaRPr lang="en-US" dirty="0"/>
          </a:p>
        </p:txBody>
      </p:sp>
      <p:sp>
        <p:nvSpPr>
          <p:cNvPr id="9" name="Slide Number Placeholder 8"/>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10" name="Text Placeholder 15"/>
          <p:cNvSpPr>
            <a:spLocks noGrp="1"/>
          </p:cNvSpPr>
          <p:nvPr>
            <p:ph type="body" sz="quarter" idx="14" hasCustomPrompt="1"/>
          </p:nvPr>
        </p:nvSpPr>
        <p:spPr>
          <a:xfrm>
            <a:off x="456819" y="685800"/>
            <a:ext cx="8239125" cy="381000"/>
          </a:xfrm>
          <a:solidFill>
            <a:schemeClr val="bg1">
              <a:lumMod val="85000"/>
            </a:schemeClr>
          </a:solidFill>
        </p:spPr>
        <p:txBody>
          <a:bodyPr>
            <a:noAutofit/>
          </a:bodyPr>
          <a:lstStyle>
            <a:lvl1pPr algn="l">
              <a:buNone/>
              <a:defRPr lang="en-US" sz="2000" b="0" kern="1200" cap="small" baseline="0" dirty="0" smtClean="0">
                <a:solidFill>
                  <a:srgbClr val="2B1DE3"/>
                </a:solidFill>
                <a:latin typeface="Calibri" pitchFamily="34" charset="0"/>
                <a:ea typeface="+mn-ea"/>
                <a:cs typeface="+mn-cs"/>
              </a:defRPr>
            </a:lvl1pPr>
          </a:lstStyle>
          <a:p>
            <a:pPr lvl="0"/>
            <a:r>
              <a:rPr lang="en-US" dirty="0" smtClean="0"/>
              <a:t>Click to edit Master subtitle style</a:t>
            </a:r>
            <a:endParaRPr lang="en-US" dirty="0"/>
          </a:p>
        </p:txBody>
      </p:sp>
      <p:sp>
        <p:nvSpPr>
          <p:cNvPr id="11" name="Text Placeholder 21"/>
          <p:cNvSpPr>
            <a:spLocks noGrp="1"/>
          </p:cNvSpPr>
          <p:nvPr>
            <p:ph type="body" sz="quarter" idx="20"/>
          </p:nvPr>
        </p:nvSpPr>
        <p:spPr>
          <a:xfrm>
            <a:off x="4648200" y="3810000"/>
            <a:ext cx="4038600" cy="23164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7"/>
          <p:cNvSpPr>
            <a:spLocks noGrp="1"/>
          </p:cNvSpPr>
          <p:nvPr>
            <p:ph type="body" sz="quarter" idx="19"/>
          </p:nvPr>
        </p:nvSpPr>
        <p:spPr>
          <a:xfrm>
            <a:off x="4648200" y="1371600"/>
            <a:ext cx="4038600" cy="2286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8"/>
          <p:cNvSpPr>
            <a:spLocks noGrp="1"/>
          </p:cNvSpPr>
          <p:nvPr>
            <p:ph sz="quarter" idx="15"/>
          </p:nvPr>
        </p:nvSpPr>
        <p:spPr>
          <a:xfrm>
            <a:off x="457200" y="1371600"/>
            <a:ext cx="4038600" cy="2286000"/>
          </a:xfrm>
        </p:spPr>
        <p:txBody>
          <a:bodyPr/>
          <a:lstStyle>
            <a:lvl1pPr>
              <a:defRPr>
                <a:solidFill>
                  <a:schemeClr val="tx2">
                    <a:lumMod val="60000"/>
                    <a:lumOff val="40000"/>
                  </a:schemeClr>
                </a:solidFill>
              </a:defRPr>
            </a:lvl1pPr>
          </a:lstStyle>
          <a:p>
            <a:pPr lvl="0"/>
            <a:endParaRPr lang="en-US" dirty="0"/>
          </a:p>
        </p:txBody>
      </p:sp>
      <p:sp>
        <p:nvSpPr>
          <p:cNvPr id="14" name="Content Placeholder 18"/>
          <p:cNvSpPr>
            <a:spLocks noGrp="1"/>
          </p:cNvSpPr>
          <p:nvPr>
            <p:ph sz="quarter" idx="17"/>
          </p:nvPr>
        </p:nvSpPr>
        <p:spPr>
          <a:xfrm>
            <a:off x="457200" y="3810000"/>
            <a:ext cx="4038600" cy="2316480"/>
          </a:xfrm>
        </p:spPr>
        <p:txBody>
          <a:bodyPr/>
          <a:lstStyle>
            <a:lvl1pPr>
              <a:defRPr>
                <a:solidFill>
                  <a:schemeClr val="tx2">
                    <a:lumMod val="60000"/>
                    <a:lumOff val="40000"/>
                  </a:schemeClr>
                </a:solidFill>
              </a:defRPr>
            </a:lvl1pPr>
          </a:lstStyle>
          <a:p>
            <a:pPr lvl="0"/>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sz="900"/>
            </a:lvl1pPr>
          </a:lstStyle>
          <a:p>
            <a:fld id="{9D8CCCB1-E861-4C18-A38D-7FBEBE184395}" type="datetime1">
              <a:rPr lang="en-US" smtClean="0"/>
              <a:pPr/>
              <a:t>9/23/2016</a:t>
            </a:fld>
            <a:endParaRPr lang="en-US" dirty="0"/>
          </a:p>
        </p:txBody>
      </p:sp>
      <p:sp>
        <p:nvSpPr>
          <p:cNvPr id="4" name="Footer Placeholder 3"/>
          <p:cNvSpPr>
            <a:spLocks noGrp="1"/>
          </p:cNvSpPr>
          <p:nvPr>
            <p:ph type="ftr" sz="quarter" idx="11"/>
          </p:nvPr>
        </p:nvSpPr>
        <p:spPr/>
        <p:txBody>
          <a:bodyPr/>
          <a:lstStyle>
            <a:lvl1pPr>
              <a:defRPr sz="900"/>
            </a:lvl1pPr>
          </a:lstStyle>
          <a:p>
            <a:endParaRPr lang="en-US" dirty="0"/>
          </a:p>
        </p:txBody>
      </p:sp>
      <p:sp>
        <p:nvSpPr>
          <p:cNvPr id="5" name="Slide Number Placeholder 4"/>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
        <p:nvSpPr>
          <p:cNvPr id="6" name="Text Placeholder 15"/>
          <p:cNvSpPr>
            <a:spLocks noGrp="1"/>
          </p:cNvSpPr>
          <p:nvPr>
            <p:ph type="body" sz="quarter" idx="14" hasCustomPrompt="1"/>
          </p:nvPr>
        </p:nvSpPr>
        <p:spPr>
          <a:xfrm>
            <a:off x="456819" y="685800"/>
            <a:ext cx="8239125" cy="381000"/>
          </a:xfrm>
          <a:solidFill>
            <a:schemeClr val="bg1">
              <a:lumMod val="85000"/>
            </a:schemeClr>
          </a:solidFill>
        </p:spPr>
        <p:txBody>
          <a:bodyPr>
            <a:noAutofit/>
          </a:bodyPr>
          <a:lstStyle>
            <a:lvl1pPr algn="l">
              <a:buNone/>
              <a:defRPr lang="en-US" sz="2000" b="0" kern="1200" cap="small" baseline="0" dirty="0" smtClean="0">
                <a:solidFill>
                  <a:srgbClr val="2B1DE3"/>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z="900"/>
            </a:lvl1pPr>
          </a:lstStyle>
          <a:p>
            <a:fld id="{4C3653CB-22A3-49CD-B803-E7EF2EC06F96}" type="datetime1">
              <a:rPr lang="en-US" smtClean="0"/>
              <a:pPr/>
              <a:t>9/23/2016</a:t>
            </a:fld>
            <a:endParaRPr lang="en-US" dirty="0"/>
          </a:p>
        </p:txBody>
      </p:sp>
      <p:sp>
        <p:nvSpPr>
          <p:cNvPr id="3" name="Footer Placeholder 2"/>
          <p:cNvSpPr>
            <a:spLocks noGrp="1"/>
          </p:cNvSpPr>
          <p:nvPr>
            <p:ph type="ftr" sz="quarter" idx="11"/>
          </p:nvPr>
        </p:nvSpPr>
        <p:spPr/>
        <p:txBody>
          <a:bodyPr/>
          <a:lstStyle>
            <a:lvl1pPr>
              <a:defRPr sz="900"/>
            </a:lvl1pPr>
          </a:lstStyle>
          <a:p>
            <a:endParaRPr lang="en-US" dirty="0"/>
          </a:p>
        </p:txBody>
      </p:sp>
      <p:sp>
        <p:nvSpPr>
          <p:cNvPr id="4" name="Slide Number Placeholder 3"/>
          <p:cNvSpPr>
            <a:spLocks noGrp="1"/>
          </p:cNvSpPr>
          <p:nvPr>
            <p:ph type="sldNum" sz="quarter" idx="12"/>
          </p:nvPr>
        </p:nvSpPr>
        <p:spPr/>
        <p:txBody>
          <a:bodyPr/>
          <a:lstStyle>
            <a:lvl1pPr>
              <a:defRPr sz="900"/>
            </a:lvl1pPr>
          </a:lstStyle>
          <a:p>
            <a:fld id="{166BF244-95AD-4204-80E5-6E367B00C6D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600"/>
            <a:ext cx="8229600" cy="4572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800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516624"/>
            <a:ext cx="914400" cy="204851"/>
          </a:xfrm>
          <a:prstGeom prst="rect">
            <a:avLst/>
          </a:prstGeom>
        </p:spPr>
        <p:txBody>
          <a:bodyPr vert="horz" lIns="91440" tIns="45720" rIns="91440" bIns="45720" rtlCol="0" anchor="ctr"/>
          <a:lstStyle>
            <a:lvl1pPr algn="l">
              <a:defRPr sz="900">
                <a:solidFill>
                  <a:schemeClr val="tx1">
                    <a:tint val="75000"/>
                  </a:schemeClr>
                </a:solidFill>
              </a:defRPr>
            </a:lvl1pPr>
          </a:lstStyle>
          <a:p>
            <a:fld id="{37C1B9B1-52C8-4B74-A52F-17FAEDB65226}" type="datetime1">
              <a:rPr lang="en-US" smtClean="0"/>
              <a:pPr/>
              <a:t>9/23/2016</a:t>
            </a:fld>
            <a:endParaRPr lang="en-US" dirty="0"/>
          </a:p>
        </p:txBody>
      </p:sp>
      <p:sp>
        <p:nvSpPr>
          <p:cNvPr id="5" name="Footer Placeholder 4"/>
          <p:cNvSpPr>
            <a:spLocks noGrp="1"/>
          </p:cNvSpPr>
          <p:nvPr>
            <p:ph type="ftr" sz="quarter" idx="3"/>
          </p:nvPr>
        </p:nvSpPr>
        <p:spPr>
          <a:xfrm>
            <a:off x="1447800" y="6516624"/>
            <a:ext cx="4876800" cy="20485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00800" y="6516624"/>
            <a:ext cx="914400" cy="204851"/>
          </a:xfrm>
          <a:prstGeom prst="rect">
            <a:avLst/>
          </a:prstGeom>
        </p:spPr>
        <p:txBody>
          <a:bodyPr vert="horz" lIns="91440" tIns="45720" rIns="91440" bIns="45720" rtlCol="0" anchor="ctr"/>
          <a:lstStyle>
            <a:lvl1pPr algn="r">
              <a:defRPr sz="900">
                <a:solidFill>
                  <a:schemeClr val="tx1">
                    <a:tint val="75000"/>
                  </a:schemeClr>
                </a:solidFill>
              </a:defRPr>
            </a:lvl1pPr>
          </a:lstStyle>
          <a:p>
            <a:fld id="{166BF244-95AD-4204-80E5-6E367B00C6DF}" type="slidenum">
              <a:rPr lang="en-US" smtClean="0"/>
              <a:pPr/>
              <a:t>‹#›</a:t>
            </a:fld>
            <a:endParaRPr lang="en-US" dirty="0"/>
          </a:p>
        </p:txBody>
      </p:sp>
      <p:pic>
        <p:nvPicPr>
          <p:cNvPr id="27" name="Picture 2"/>
          <p:cNvPicPr>
            <a:picLocks noChangeAspect="1" noChangeArrowheads="1"/>
          </p:cNvPicPr>
          <p:nvPr userDrawn="1"/>
        </p:nvPicPr>
        <p:blipFill>
          <a:blip r:embed="rId15" cstate="email">
            <a:extLst>
              <a:ext uri="{28A0092B-C50C-407E-A947-70E740481C1C}">
                <a14:useLocalDpi xmlns:a14="http://schemas.microsoft.com/office/drawing/2010/main"/>
              </a:ext>
            </a:extLst>
          </a:blip>
          <a:stretch>
            <a:fillRect/>
          </a:stretch>
        </p:blipFill>
        <p:spPr bwMode="auto">
          <a:xfrm>
            <a:off x="7852453" y="6408320"/>
            <a:ext cx="1062947" cy="351534"/>
          </a:xfrm>
          <a:prstGeom prst="rect">
            <a:avLst/>
          </a:prstGeom>
          <a:noFill/>
          <a:ln w="9525">
            <a:noFill/>
            <a:miter lim="800000"/>
            <a:headEnd/>
            <a:tailEnd/>
          </a:ln>
        </p:spPr>
      </p:pic>
      <p:grpSp>
        <p:nvGrpSpPr>
          <p:cNvPr id="28" name="Group 27"/>
          <p:cNvGrpSpPr/>
          <p:nvPr userDrawn="1"/>
        </p:nvGrpSpPr>
        <p:grpSpPr>
          <a:xfrm>
            <a:off x="28775" y="6324600"/>
            <a:ext cx="9025922" cy="84231"/>
            <a:chOff x="28775" y="6011768"/>
            <a:chExt cx="9025922" cy="84231"/>
          </a:xfrm>
        </p:grpSpPr>
        <p:pic>
          <p:nvPicPr>
            <p:cNvPr id="29" name="Picture 28"/>
            <p:cNvPicPr>
              <a:picLocks noChangeAspect="1"/>
            </p:cNvPicPr>
            <p:nvPr userDrawn="1"/>
          </p:nvPicPr>
          <p:blipFill>
            <a:blip r:embed="rId16" cstate="print"/>
            <a:stretch>
              <a:fillRect/>
            </a:stretch>
          </p:blipFill>
          <p:spPr>
            <a:xfrm rot="10800000">
              <a:off x="28775" y="6011768"/>
              <a:ext cx="8536739" cy="84231"/>
            </a:xfrm>
            <a:prstGeom prst="rect">
              <a:avLst/>
            </a:prstGeom>
          </p:spPr>
        </p:pic>
        <p:sp>
          <p:nvSpPr>
            <p:cNvPr id="30" name="Rectangle 29"/>
            <p:cNvSpPr/>
            <p:nvPr userDrawn="1"/>
          </p:nvSpPr>
          <p:spPr>
            <a:xfrm rot="10800000">
              <a:off x="8594289" y="6019799"/>
              <a:ext cx="460408" cy="762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6600"/>
                  </a:solidFill>
                </a:rPr>
                <a:t>           </a:t>
              </a:r>
              <a:endParaRPr lang="en-US" dirty="0">
                <a:solidFill>
                  <a:srgbClr val="FF6600"/>
                </a:solidFill>
              </a:endParaRPr>
            </a:p>
          </p:txBody>
        </p:sp>
      </p:grpSp>
      <p:pic>
        <p:nvPicPr>
          <p:cNvPr id="11" name="Picture 10"/>
          <p:cNvPicPr>
            <a:picLocks noChangeAspect="1"/>
          </p:cNvPicPr>
          <p:nvPr userDrawn="1"/>
        </p:nvPicPr>
        <p:blipFill>
          <a:blip r:embed="rId17" cstate="email">
            <a:extLst>
              <a:ext uri="{28A0092B-C50C-407E-A947-70E740481C1C}">
                <a14:useLocalDpi xmlns:a14="http://schemas.microsoft.com/office/drawing/2010/main"/>
              </a:ext>
            </a:extLst>
          </a:blip>
          <a:stretch>
            <a:fillRect/>
          </a:stretch>
        </p:blipFill>
        <p:spPr>
          <a:xfrm>
            <a:off x="7543800" y="6498185"/>
            <a:ext cx="228600" cy="23241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1" r:id="rId4"/>
    <p:sldLayoutId id="2147483652" r:id="rId5"/>
    <p:sldLayoutId id="2147483653" r:id="rId6"/>
    <p:sldLayoutId id="2147483662" r:id="rId7"/>
    <p:sldLayoutId id="2147483654" r:id="rId8"/>
    <p:sldLayoutId id="2147483655" r:id="rId9"/>
    <p:sldLayoutId id="2147483656" r:id="rId10"/>
    <p:sldLayoutId id="2147483657" r:id="rId11"/>
    <p:sldLayoutId id="2147483660" r:id="rId12"/>
    <p:sldLayoutId id="2147483663" r:id="rId13"/>
  </p:sldLayoutIdLst>
  <p:hf hdr="0" ftr="0"/>
  <p:txStyles>
    <p:titleStyle>
      <a:lvl1pPr algn="l" defTabSz="914400" rtl="0" eaLnBrk="1" latinLnBrk="0" hangingPunct="1">
        <a:spcBef>
          <a:spcPct val="0"/>
        </a:spcBef>
        <a:buNone/>
        <a:defRPr sz="3000" b="1" kern="1200">
          <a:solidFill>
            <a:schemeClr val="tx1"/>
          </a:solidFill>
          <a:latin typeface="Tw Cen MT" pitchFamily="34" charset="0"/>
          <a:ea typeface="+mj-ea"/>
          <a:cs typeface="+mj-cs"/>
        </a:defRPr>
      </a:lvl1pPr>
    </p:titleStyle>
    <p:bodyStyle>
      <a:lvl1pPr marL="342900" indent="-342900" algn="l" defTabSz="914400" rtl="0" eaLnBrk="1" latinLnBrk="0" hangingPunct="1">
        <a:spcBef>
          <a:spcPct val="20000"/>
        </a:spcBef>
        <a:buSzPct val="70000"/>
        <a:buFont typeface="Webdings" pitchFamily="18" charset="2"/>
        <a:buChar char=""/>
        <a:defRPr sz="2600" kern="1200">
          <a:solidFill>
            <a:srgbClr val="00800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2B1DE3"/>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2">
              <a:lumMod val="60000"/>
              <a:lumOff val="4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ctrTitle"/>
          </p:nvPr>
        </p:nvSpPr>
        <p:spPr>
          <a:xfrm>
            <a:off x="228600" y="3212976"/>
            <a:ext cx="7391400" cy="1676400"/>
          </a:xfrm>
        </p:spPr>
        <p:txBody>
          <a:bodyPr/>
          <a:lstStyle/>
          <a:p>
            <a:r>
              <a:rPr lang="en-US" sz="3200" cap="small" dirty="0" smtClean="0">
                <a:latin typeface="+mj-lt"/>
              </a:rPr>
              <a:t>Findings from technical visits to </a:t>
            </a:r>
            <a:r>
              <a:rPr lang="en-US" sz="3200" cap="small" dirty="0" err="1" smtClean="0">
                <a:latin typeface="+mj-lt"/>
              </a:rPr>
              <a:t>Saranda</a:t>
            </a:r>
            <a:r>
              <a:rPr lang="en-US" sz="3200" cap="small" dirty="0" smtClean="0">
                <a:latin typeface="+mj-lt"/>
              </a:rPr>
              <a:t>, </a:t>
            </a:r>
            <a:r>
              <a:rPr lang="en-US" sz="3200" cap="small" dirty="0" err="1" smtClean="0">
                <a:latin typeface="+mj-lt"/>
              </a:rPr>
              <a:t>Gjirokastra</a:t>
            </a:r>
            <a:r>
              <a:rPr lang="en-US" sz="3200" cap="small" dirty="0" smtClean="0">
                <a:latin typeface="+mj-lt"/>
              </a:rPr>
              <a:t>, </a:t>
            </a:r>
            <a:r>
              <a:rPr lang="en-US" sz="3200" cap="small" dirty="0" err="1" smtClean="0">
                <a:latin typeface="+mj-lt"/>
              </a:rPr>
              <a:t>Permet</a:t>
            </a:r>
            <a:r>
              <a:rPr lang="en-US" sz="3200" cap="small" dirty="0" smtClean="0">
                <a:latin typeface="+mj-lt"/>
              </a:rPr>
              <a:t> and </a:t>
            </a:r>
            <a:r>
              <a:rPr lang="en-US" sz="3200" cap="small" dirty="0" err="1" smtClean="0">
                <a:latin typeface="+mj-lt"/>
              </a:rPr>
              <a:t>Berat</a:t>
            </a:r>
            <a:endParaRPr lang="en-US" sz="3200" dirty="0">
              <a:latin typeface="+mj-lt"/>
            </a:endParaRPr>
          </a:p>
        </p:txBody>
      </p:sp>
      <p:sp>
        <p:nvSpPr>
          <p:cNvPr id="4" name="Title 1"/>
          <p:cNvSpPr txBox="1">
            <a:spLocks/>
          </p:cNvSpPr>
          <p:nvPr/>
        </p:nvSpPr>
        <p:spPr bwMode="auto">
          <a:xfrm>
            <a:off x="611560" y="1556792"/>
            <a:ext cx="7772400"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b="1" kern="1200">
                <a:solidFill>
                  <a:srgbClr val="1C421D"/>
                </a:solidFill>
                <a:latin typeface="+mj-lt"/>
                <a:ea typeface="+mj-ea"/>
                <a:cs typeface="+mj-cs"/>
              </a:defRPr>
            </a:lvl1pPr>
            <a:lvl2pPr algn="l" rtl="0" eaLnBrk="0" fontAlgn="base" hangingPunct="0">
              <a:spcBef>
                <a:spcPct val="0"/>
              </a:spcBef>
              <a:spcAft>
                <a:spcPct val="0"/>
              </a:spcAft>
              <a:defRPr sz="4400" b="1">
                <a:solidFill>
                  <a:srgbClr val="1C421D"/>
                </a:solidFill>
                <a:latin typeface="Arial" charset="0"/>
              </a:defRPr>
            </a:lvl2pPr>
            <a:lvl3pPr algn="l" rtl="0" eaLnBrk="0" fontAlgn="base" hangingPunct="0">
              <a:spcBef>
                <a:spcPct val="0"/>
              </a:spcBef>
              <a:spcAft>
                <a:spcPct val="0"/>
              </a:spcAft>
              <a:defRPr sz="4400" b="1">
                <a:solidFill>
                  <a:srgbClr val="1C421D"/>
                </a:solidFill>
                <a:latin typeface="Arial" charset="0"/>
              </a:defRPr>
            </a:lvl3pPr>
            <a:lvl4pPr algn="l" rtl="0" eaLnBrk="0" fontAlgn="base" hangingPunct="0">
              <a:spcBef>
                <a:spcPct val="0"/>
              </a:spcBef>
              <a:spcAft>
                <a:spcPct val="0"/>
              </a:spcAft>
              <a:defRPr sz="4400" b="1">
                <a:solidFill>
                  <a:srgbClr val="1C421D"/>
                </a:solidFill>
                <a:latin typeface="Arial" charset="0"/>
              </a:defRPr>
            </a:lvl4pPr>
            <a:lvl5pPr algn="l" rtl="0" eaLnBrk="0" fontAlgn="base" hangingPunct="0">
              <a:spcBef>
                <a:spcPct val="0"/>
              </a:spcBef>
              <a:spcAft>
                <a:spcPct val="0"/>
              </a:spcAft>
              <a:defRPr sz="4400" b="1">
                <a:solidFill>
                  <a:srgbClr val="1C421D"/>
                </a:solidFill>
                <a:latin typeface="Arial" charset="0"/>
              </a:defRPr>
            </a:lvl5pPr>
            <a:lvl6pPr marL="457200" algn="l" rtl="0" fontAlgn="base">
              <a:spcBef>
                <a:spcPct val="0"/>
              </a:spcBef>
              <a:spcAft>
                <a:spcPct val="0"/>
              </a:spcAft>
              <a:defRPr sz="4400" b="1">
                <a:solidFill>
                  <a:srgbClr val="1C421D"/>
                </a:solidFill>
                <a:latin typeface="Arial" charset="0"/>
              </a:defRPr>
            </a:lvl6pPr>
            <a:lvl7pPr marL="914400" algn="l" rtl="0" fontAlgn="base">
              <a:spcBef>
                <a:spcPct val="0"/>
              </a:spcBef>
              <a:spcAft>
                <a:spcPct val="0"/>
              </a:spcAft>
              <a:defRPr sz="4400" b="1">
                <a:solidFill>
                  <a:srgbClr val="1C421D"/>
                </a:solidFill>
                <a:latin typeface="Arial" charset="0"/>
              </a:defRPr>
            </a:lvl7pPr>
            <a:lvl8pPr marL="1371600" algn="l" rtl="0" fontAlgn="base">
              <a:spcBef>
                <a:spcPct val="0"/>
              </a:spcBef>
              <a:spcAft>
                <a:spcPct val="0"/>
              </a:spcAft>
              <a:defRPr sz="4400" b="1">
                <a:solidFill>
                  <a:srgbClr val="1C421D"/>
                </a:solidFill>
                <a:latin typeface="Arial" charset="0"/>
              </a:defRPr>
            </a:lvl8pPr>
            <a:lvl9pPr marL="1828800" algn="l" rtl="0" fontAlgn="base">
              <a:spcBef>
                <a:spcPct val="0"/>
              </a:spcBef>
              <a:spcAft>
                <a:spcPct val="0"/>
              </a:spcAft>
              <a:defRPr sz="4400" b="1">
                <a:solidFill>
                  <a:srgbClr val="1C421D"/>
                </a:solidFill>
                <a:latin typeface="Arial" charset="0"/>
              </a:defRPr>
            </a:lvl9pPr>
          </a:lstStyle>
          <a:p>
            <a:pPr eaLnBrk="1" hangingPunct="1"/>
            <a:r>
              <a:rPr lang="en-US" sz="3200" dirty="0" smtClean="0"/>
              <a:t>ALBANIA </a:t>
            </a:r>
          </a:p>
          <a:p>
            <a:pPr eaLnBrk="1" hangingPunct="1"/>
            <a:r>
              <a:rPr lang="en-US" sz="3200" dirty="0" smtClean="0"/>
              <a:t>Project </a:t>
            </a:r>
            <a:r>
              <a:rPr lang="en-US" sz="3200" dirty="0"/>
              <a:t>for Integrated Urban and Tourism Development </a:t>
            </a:r>
            <a:r>
              <a:rPr lang="en-US" sz="3200" dirty="0" smtClean="0"/>
              <a:t>(</a:t>
            </a:r>
            <a:r>
              <a:rPr lang="en-US" sz="3200" dirty="0"/>
              <a:t>P</a:t>
            </a:r>
            <a:r>
              <a:rPr lang="en-US" sz="3200" dirty="0" smtClean="0"/>
              <a:t>IUTD)</a:t>
            </a:r>
          </a:p>
          <a:p>
            <a:pPr eaLnBrk="1" hangingPunct="1"/>
            <a:endParaRPr lang="en-US" sz="3200" dirty="0" smtClean="0"/>
          </a:p>
        </p:txBody>
      </p:sp>
    </p:spTree>
    <p:extLst>
      <p:ext uri="{BB962C8B-B14F-4D97-AF65-F5344CB8AC3E}">
        <p14:creationId xmlns:p14="http://schemas.microsoft.com/office/powerpoint/2010/main" val="3414249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EE </a:t>
            </a:r>
            <a:r>
              <a:rPr lang="en-US" dirty="0"/>
              <a:t>challenges and </a:t>
            </a:r>
            <a:r>
              <a:rPr lang="en-US" dirty="0" smtClean="0"/>
              <a:t>opportunities</a:t>
            </a:r>
            <a:endParaRPr lang="en-US" dirty="0"/>
          </a:p>
        </p:txBody>
      </p:sp>
      <p:sp>
        <p:nvSpPr>
          <p:cNvPr id="3" name="Text Placeholder 2"/>
          <p:cNvSpPr>
            <a:spLocks noGrp="1"/>
          </p:cNvSpPr>
          <p:nvPr>
            <p:ph type="body" sz="quarter" idx="14"/>
          </p:nvPr>
        </p:nvSpPr>
        <p:spPr/>
        <p:txBody>
          <a:bodyPr/>
          <a:lstStyle/>
          <a:p>
            <a:r>
              <a:rPr lang="en-US" dirty="0" smtClean="0"/>
              <a:t>Municipal Solid Waste Management</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10</a:t>
            </a:fld>
            <a:endParaRPr lang="en-US"/>
          </a:p>
        </p:txBody>
      </p:sp>
      <p:sp>
        <p:nvSpPr>
          <p:cNvPr id="6" name="Rectangle 5"/>
          <p:cNvSpPr/>
          <p:nvPr/>
        </p:nvSpPr>
        <p:spPr>
          <a:xfrm>
            <a:off x="456818" y="1295400"/>
            <a:ext cx="8239126" cy="3754874"/>
          </a:xfrm>
          <a:prstGeom prst="rect">
            <a:avLst/>
          </a:prstGeom>
        </p:spPr>
        <p:txBody>
          <a:bodyPr wrap="square">
            <a:spAutoFit/>
          </a:bodyPr>
          <a:lstStyle/>
          <a:p>
            <a:pPr marL="285750" indent="-285750">
              <a:buFont typeface="Arial" panose="020B0604020202020204" pitchFamily="34" charset="0"/>
              <a:buChar char="•"/>
            </a:pPr>
            <a:r>
              <a:rPr lang="en-US" sz="2000" dirty="0" smtClean="0"/>
              <a:t>Existence of informal waste sites in majority of cities prevents interventions in waste collection (safeguards)</a:t>
            </a:r>
          </a:p>
          <a:p>
            <a:pPr marL="285750" indent="-285750">
              <a:buFont typeface="Arial" panose="020B0604020202020204" pitchFamily="34" charset="0"/>
              <a:buChar char="•"/>
            </a:pPr>
            <a:r>
              <a:rPr lang="en-US" sz="2000" dirty="0" smtClean="0"/>
              <a:t>Demand for regional landfills according to environmental standards</a:t>
            </a:r>
          </a:p>
          <a:p>
            <a:pPr marL="285750" indent="-285750">
              <a:buFont typeface="Arial" panose="020B0604020202020204" pitchFamily="34" charset="0"/>
              <a:buChar char="•"/>
            </a:pPr>
            <a:r>
              <a:rPr lang="en-US" sz="2000" dirty="0" smtClean="0"/>
              <a:t>Low per capita waste generation</a:t>
            </a:r>
          </a:p>
          <a:p>
            <a:pPr marL="285750" indent="-285750">
              <a:buFont typeface="Arial" panose="020B0604020202020204" pitchFamily="34" charset="0"/>
              <a:buChar char="•"/>
            </a:pPr>
            <a:r>
              <a:rPr lang="en-US" sz="2000" dirty="0" smtClean="0"/>
              <a:t>No sorting and recycling takes place in any of the cities</a:t>
            </a:r>
          </a:p>
          <a:p>
            <a:pPr marL="285750" indent="-285750">
              <a:buFont typeface="Arial" panose="020B0604020202020204" pitchFamily="34" charset="0"/>
              <a:buChar char="•"/>
            </a:pPr>
            <a:r>
              <a:rPr lang="en-US" sz="2000" dirty="0" smtClean="0"/>
              <a:t>Distance between collection points and disposal sites contributes to high fuel costs in </a:t>
            </a:r>
            <a:r>
              <a:rPr lang="en-US" sz="2000" dirty="0" err="1" smtClean="0"/>
              <a:t>Saranda</a:t>
            </a:r>
            <a:endParaRPr lang="en-US" sz="2000" dirty="0" smtClean="0"/>
          </a:p>
          <a:p>
            <a:pPr marL="285750" indent="-285750">
              <a:buFont typeface="Arial" panose="020B0604020202020204" pitchFamily="34" charset="0"/>
              <a:buChar char="•"/>
            </a:pPr>
            <a:r>
              <a:rPr lang="en-US" sz="2000" dirty="0" smtClean="0"/>
              <a:t>No transfer stations</a:t>
            </a:r>
          </a:p>
          <a:p>
            <a:pPr marL="285750" indent="-285750">
              <a:buFont typeface="Arial" panose="020B0604020202020204" pitchFamily="34" charset="0"/>
              <a:buChar char="•"/>
            </a:pPr>
            <a:r>
              <a:rPr lang="en-US" sz="2000" dirty="0" smtClean="0"/>
              <a:t>Opportunity to optimize waste collection routes</a:t>
            </a:r>
          </a:p>
          <a:p>
            <a:endParaRPr lang="en-US" sz="2000" dirty="0"/>
          </a:p>
          <a:p>
            <a:pPr marL="285750" indent="-285750">
              <a:buFont typeface="Arial" panose="020B0604020202020204" pitchFamily="34" charset="0"/>
              <a:buChar char="•"/>
            </a:pPr>
            <a:endParaRPr lang="en-GB" sz="2000" dirty="0"/>
          </a:p>
          <a:p>
            <a:endParaRPr lang="en-US" dirty="0"/>
          </a:p>
        </p:txBody>
      </p:sp>
      <p:graphicFrame>
        <p:nvGraphicFramePr>
          <p:cNvPr id="7" name="Tabelle 3"/>
          <p:cNvGraphicFramePr>
            <a:graphicFrameLocks noGrp="1"/>
          </p:cNvGraphicFramePr>
          <p:nvPr>
            <p:extLst>
              <p:ext uri="{D42A27DB-BD31-4B8C-83A1-F6EECF244321}">
                <p14:modId xmlns:p14="http://schemas.microsoft.com/office/powerpoint/2010/main" val="3279000086"/>
              </p:ext>
            </p:extLst>
          </p:nvPr>
        </p:nvGraphicFramePr>
        <p:xfrm>
          <a:off x="329680" y="4272296"/>
          <a:ext cx="8280920" cy="1899904"/>
        </p:xfrm>
        <a:graphic>
          <a:graphicData uri="http://schemas.openxmlformats.org/drawingml/2006/table">
            <a:tbl>
              <a:tblPr firstRow="1" bandRow="1">
                <a:tableStyleId>{5C22544A-7EE6-4342-B048-85BDC9FD1C3A}</a:tableStyleId>
              </a:tblPr>
              <a:tblGrid>
                <a:gridCol w="2209800"/>
                <a:gridCol w="2032520"/>
                <a:gridCol w="1968370"/>
                <a:gridCol w="2070230"/>
              </a:tblGrid>
              <a:tr h="345424">
                <a:tc>
                  <a:txBody>
                    <a:bodyPr/>
                    <a:lstStyle/>
                    <a:p>
                      <a:r>
                        <a:rPr lang="en-US" sz="1600" noProof="0" dirty="0" err="1" smtClean="0"/>
                        <a:t>Saranda</a:t>
                      </a:r>
                      <a:endParaRPr lang="en-US" sz="1600" noProof="0" dirty="0"/>
                    </a:p>
                  </a:txBody>
                  <a:tcPr/>
                </a:tc>
                <a:tc>
                  <a:txBody>
                    <a:bodyPr/>
                    <a:lstStyle/>
                    <a:p>
                      <a:r>
                        <a:rPr lang="en-US" sz="1600" noProof="0" dirty="0" err="1" smtClean="0"/>
                        <a:t>Gjirokastra</a:t>
                      </a:r>
                      <a:endParaRPr lang="en-US" sz="1600" noProof="0" dirty="0"/>
                    </a:p>
                  </a:txBody>
                  <a:tcPr/>
                </a:tc>
                <a:tc>
                  <a:txBody>
                    <a:bodyPr/>
                    <a:lstStyle/>
                    <a:p>
                      <a:r>
                        <a:rPr lang="en-US" sz="1600" noProof="0" dirty="0" err="1" smtClean="0"/>
                        <a:t>Permet</a:t>
                      </a:r>
                      <a:endParaRPr lang="en-US" sz="16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err="1" smtClean="0"/>
                        <a:t>Berat</a:t>
                      </a:r>
                      <a:endParaRPr lang="en-US" sz="1600" noProof="0" dirty="0"/>
                    </a:p>
                  </a:txBody>
                  <a:tcPr/>
                </a:tc>
              </a:tr>
              <a:tr h="9159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noProof="0" dirty="0" smtClean="0"/>
                        <a:t>Access</a:t>
                      </a:r>
                      <a:r>
                        <a:rPr lang="en-US" sz="1600" baseline="0" noProof="0" dirty="0" smtClean="0"/>
                        <a:t> to regional landfill (</a:t>
                      </a:r>
                      <a:r>
                        <a:rPr lang="en-US" sz="1600" baseline="0" noProof="0" dirty="0" err="1" smtClean="0"/>
                        <a:t>Vlora</a:t>
                      </a:r>
                      <a:r>
                        <a:rPr lang="en-US" sz="1600" baseline="0" noProof="0" dirty="0" smtClean="0"/>
                        <a:t>), professional contractor operates in the city but duration of contract limited to 1 year.</a:t>
                      </a:r>
                      <a:endParaRPr lang="en-US" sz="1600" noProof="0" dirty="0"/>
                    </a:p>
                  </a:txBody>
                  <a:tcPr/>
                </a:tc>
                <a:tc>
                  <a:txBody>
                    <a:bodyPr/>
                    <a:lstStyle/>
                    <a:p>
                      <a:r>
                        <a:rPr lang="en-US" sz="1600" noProof="0" dirty="0" smtClean="0"/>
                        <a:t>Informal landfill and illegal dumping, old hauling equipment.</a:t>
                      </a:r>
                      <a:endParaRPr lang="en-US" sz="16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noProof="0" dirty="0" smtClean="0"/>
                        <a:t>Informal landfill and illegal dumping, old hauling equipment.</a:t>
                      </a:r>
                    </a:p>
                    <a:p>
                      <a:endParaRPr lang="en-US" sz="1600" noProof="0" dirty="0"/>
                    </a:p>
                  </a:txBody>
                  <a:tcPr/>
                </a:tc>
                <a:tc>
                  <a:txBody>
                    <a:bodyPr/>
                    <a:lstStyle/>
                    <a:p>
                      <a:r>
                        <a:rPr lang="en-US" sz="1600" noProof="0" dirty="0" smtClean="0">
                          <a:solidFill>
                            <a:schemeClr val="tx1"/>
                          </a:solidFill>
                        </a:rPr>
                        <a:t>Plans to develop a landfill at the regional level. Currently, informal</a:t>
                      </a:r>
                      <a:r>
                        <a:rPr lang="en-US" sz="1600" baseline="0" noProof="0" dirty="0" smtClean="0">
                          <a:solidFill>
                            <a:schemeClr val="tx1"/>
                          </a:solidFill>
                        </a:rPr>
                        <a:t> dumping sites.</a:t>
                      </a:r>
                      <a:endParaRPr lang="en-US" sz="1600" noProof="0" dirty="0">
                        <a:solidFill>
                          <a:schemeClr val="tx1"/>
                        </a:solidFill>
                      </a:endParaRPr>
                    </a:p>
                  </a:txBody>
                  <a:tcPr/>
                </a:tc>
              </a:tr>
            </a:tbl>
          </a:graphicData>
        </a:graphic>
      </p:graphicFrame>
    </p:spTree>
    <p:extLst>
      <p:ext uri="{BB962C8B-B14F-4D97-AF65-F5344CB8AC3E}">
        <p14:creationId xmlns:p14="http://schemas.microsoft.com/office/powerpoint/2010/main" val="3829335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Suggested key criteria for project selection</a:t>
            </a:r>
            <a:endParaRPr lang="en-US" dirty="0"/>
          </a:p>
        </p:txBody>
      </p:sp>
      <p:sp>
        <p:nvSpPr>
          <p:cNvPr id="3" name="Text Placeholder 2"/>
          <p:cNvSpPr>
            <a:spLocks noGrp="1"/>
          </p:cNvSpPr>
          <p:nvPr>
            <p:ph type="body" sz="quarter" idx="14"/>
          </p:nvPr>
        </p:nvSpPr>
        <p:spPr/>
        <p:txBody>
          <a:bodyPr/>
          <a:lstStyle/>
          <a:p>
            <a:r>
              <a:rPr lang="en-US" dirty="0" smtClean="0"/>
              <a:t>Identification &amp; Selection</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11</a:t>
            </a:fld>
            <a:endParaRPr lang="en-US"/>
          </a:p>
        </p:txBody>
      </p:sp>
      <p:graphicFrame>
        <p:nvGraphicFramePr>
          <p:cNvPr id="6" name="Tabelle 3"/>
          <p:cNvGraphicFramePr>
            <a:graphicFrameLocks noGrp="1"/>
          </p:cNvGraphicFramePr>
          <p:nvPr>
            <p:extLst>
              <p:ext uri="{D42A27DB-BD31-4B8C-83A1-F6EECF244321}">
                <p14:modId xmlns:p14="http://schemas.microsoft.com/office/powerpoint/2010/main" val="3320807038"/>
              </p:ext>
            </p:extLst>
          </p:nvPr>
        </p:nvGraphicFramePr>
        <p:xfrm>
          <a:off x="323528" y="1524000"/>
          <a:ext cx="8496944" cy="4405554"/>
        </p:xfrm>
        <a:graphic>
          <a:graphicData uri="http://schemas.openxmlformats.org/drawingml/2006/table">
            <a:tbl>
              <a:tblPr bandCol="1"/>
              <a:tblGrid>
                <a:gridCol w="3574197"/>
                <a:gridCol w="682053"/>
                <a:gridCol w="3392316"/>
                <a:gridCol w="848378"/>
              </a:tblGrid>
              <a:tr h="10621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spcAft>
                          <a:spcPts val="0"/>
                        </a:spcAft>
                      </a:pPr>
                      <a:r>
                        <a:rPr lang="en-US" sz="2000" dirty="0">
                          <a:effectLst/>
                        </a:rPr>
                        <a:t>Priority </a:t>
                      </a:r>
                      <a:r>
                        <a:rPr lang="en-US" sz="2000" dirty="0" smtClean="0">
                          <a:effectLst/>
                        </a:rPr>
                        <a:t>by city and contribution to tourism</a:t>
                      </a:r>
                      <a:r>
                        <a:rPr lang="en-US" sz="2000" baseline="0" dirty="0" smtClean="0">
                          <a:effectLst/>
                        </a:rPr>
                        <a:t> development</a:t>
                      </a:r>
                      <a:r>
                        <a:rPr lang="en-US" sz="2000" dirty="0" smtClean="0">
                          <a:effectLst/>
                        </a:rPr>
                        <a:t> </a:t>
                      </a:r>
                      <a:endParaRPr lang="en-GB" sz="2000" dirty="0">
                        <a:effectLst/>
                        <a:latin typeface="Times New Roman"/>
                        <a:ea typeface="Calibri"/>
                        <a:cs typeface="Times New Roman"/>
                      </a:endParaRPr>
                    </a:p>
                  </a:txBody>
                  <a:tcPr marL="68580" marR="68580" marT="0" marB="0" anchor="ctr">
                    <a:lnL>
                      <a:noFill/>
                    </a:lnL>
                    <a:lnR>
                      <a:noFill/>
                    </a:lnR>
                    <a:lnT w="12700" cmpd="sng">
                      <a:solidFill>
                        <a:srgbClr val="4F81BD"/>
                      </a:solid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Aft>
                          <a:spcPts val="0"/>
                        </a:spcAft>
                      </a:pPr>
                      <a:r>
                        <a:rPr lang="en-US" sz="2000">
                          <a:effectLst/>
                          <a:sym typeface="Wingdings"/>
                        </a:rPr>
                        <a:t></a:t>
                      </a:r>
                      <a:endParaRPr lang="en-GB" sz="2000">
                        <a:effectLst/>
                        <a:latin typeface="Times New Roman"/>
                        <a:ea typeface="Calibri"/>
                        <a:cs typeface="Times New Roman"/>
                      </a:endParaRPr>
                    </a:p>
                  </a:txBody>
                  <a:tcPr marL="68580" marR="68580" marT="0" marB="0" anchor="ctr">
                    <a:lnL>
                      <a:noFill/>
                    </a:lnL>
                    <a:lnR>
                      <a:noFill/>
                    </a:lnR>
                    <a:lnT w="12700" cmpd="sng">
                      <a:solidFill>
                        <a:srgbClr val="4F81BD"/>
                      </a:solid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spcAft>
                          <a:spcPts val="0"/>
                        </a:spcAft>
                      </a:pPr>
                      <a:r>
                        <a:rPr lang="en-US" sz="2000" dirty="0">
                          <a:effectLst/>
                        </a:rPr>
                        <a:t>Payback time &lt; life time  </a:t>
                      </a:r>
                      <a:endParaRPr lang="en-GB" sz="2000" dirty="0">
                        <a:effectLst/>
                        <a:latin typeface="Times New Roman"/>
                        <a:ea typeface="Calibri"/>
                        <a:cs typeface="Times New Roman"/>
                      </a:endParaRPr>
                    </a:p>
                  </a:txBody>
                  <a:tcPr marL="68580" marR="68580" marT="0" marB="0" anchor="ctr">
                    <a:lnL>
                      <a:noFill/>
                    </a:lnL>
                    <a:lnR>
                      <a:noFill/>
                    </a:lnR>
                    <a:lnT w="12700" cmpd="sng">
                      <a:solidFill>
                        <a:srgbClr val="4F81BD"/>
                      </a:solid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Aft>
                          <a:spcPts val="0"/>
                        </a:spcAft>
                      </a:pPr>
                      <a:r>
                        <a:rPr lang="en-US" sz="2000" dirty="0">
                          <a:effectLst/>
                          <a:sym typeface="Wingdings"/>
                        </a:rPr>
                        <a:t></a:t>
                      </a:r>
                      <a:endParaRPr lang="en-GB" sz="2000" dirty="0">
                        <a:effectLst/>
                        <a:latin typeface="Times New Roman"/>
                        <a:ea typeface="Calibri"/>
                        <a:cs typeface="Times New Roman"/>
                      </a:endParaRPr>
                    </a:p>
                  </a:txBody>
                  <a:tcPr marL="68580" marR="68580" marT="0" marB="0" anchor="ctr">
                    <a:lnL>
                      <a:noFill/>
                    </a:lnL>
                    <a:lnR>
                      <a:noFill/>
                    </a:lnR>
                    <a:lnT w="12700" cmpd="sng">
                      <a:solidFill>
                        <a:srgbClr val="4F81BD"/>
                      </a:solidFill>
                    </a:lnT>
                    <a:lnB>
                      <a:noFill/>
                    </a:lnB>
                    <a:lnTlToBr w="12700" cmpd="sng">
                      <a:noFill/>
                      <a:prstDash val="solid"/>
                    </a:lnTlToBr>
                    <a:lnBlToTr w="12700" cmpd="sng">
                      <a:noFill/>
                      <a:prstDash val="solid"/>
                    </a:lnBlToTr>
                    <a:noFill/>
                  </a:tcPr>
                </a:tc>
              </a:tr>
              <a:tr h="10621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spcAft>
                          <a:spcPts val="0"/>
                        </a:spcAft>
                      </a:pPr>
                      <a:r>
                        <a:rPr lang="en-US" sz="2000" dirty="0">
                          <a:effectLst/>
                        </a:rPr>
                        <a:t>Energy savings &gt; 30</a:t>
                      </a:r>
                      <a:r>
                        <a:rPr lang="en-US" sz="2000" dirty="0" smtClean="0">
                          <a:effectLst/>
                        </a:rPr>
                        <a:t>% (depending on sector)</a:t>
                      </a:r>
                      <a:endParaRPr lang="en-GB" sz="2000" dirty="0">
                        <a:effectLst/>
                        <a:latin typeface="Times New Roman"/>
                        <a:ea typeface="Calibri"/>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Aft>
                          <a:spcPts val="0"/>
                        </a:spcAft>
                      </a:pPr>
                      <a:r>
                        <a:rPr lang="en-US" sz="2000" dirty="0">
                          <a:effectLst/>
                          <a:sym typeface="Wingdings"/>
                        </a:rPr>
                        <a:t></a:t>
                      </a:r>
                      <a:endParaRPr lang="en-GB" sz="2000" dirty="0">
                        <a:effectLst/>
                        <a:latin typeface="Times New Roman"/>
                        <a:ea typeface="Calibri"/>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spcAft>
                          <a:spcPts val="0"/>
                        </a:spcAft>
                      </a:pPr>
                      <a:r>
                        <a:rPr lang="en-US" sz="2000" dirty="0">
                          <a:effectLst/>
                        </a:rPr>
                        <a:t>Savings to </a:t>
                      </a:r>
                      <a:r>
                        <a:rPr lang="en-US" sz="2000" dirty="0" smtClean="0">
                          <a:effectLst/>
                        </a:rPr>
                        <a:t>municipal budget (surplus vs. receiving city)</a:t>
                      </a:r>
                      <a:endParaRPr lang="en-GB" sz="2000" dirty="0">
                        <a:effectLst/>
                        <a:latin typeface="Times New Roman"/>
                        <a:ea typeface="Calibri"/>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Aft>
                          <a:spcPts val="0"/>
                        </a:spcAft>
                      </a:pPr>
                      <a:r>
                        <a:rPr lang="en-US" sz="2000">
                          <a:effectLst/>
                          <a:sym typeface="Wingdings"/>
                        </a:rPr>
                        <a:t></a:t>
                      </a:r>
                      <a:endParaRPr lang="en-GB" sz="2000">
                        <a:effectLst/>
                        <a:latin typeface="Times New Roman"/>
                        <a:ea typeface="Calibri"/>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r>
              <a:tr h="10621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spcAft>
                          <a:spcPts val="0"/>
                        </a:spcAft>
                      </a:pPr>
                      <a:r>
                        <a:rPr lang="en-US" sz="2000" dirty="0">
                          <a:effectLst/>
                        </a:rPr>
                        <a:t>WB </a:t>
                      </a:r>
                      <a:r>
                        <a:rPr lang="en-US" sz="2000" dirty="0" smtClean="0">
                          <a:effectLst/>
                        </a:rPr>
                        <a:t>safeguards eligibility (e.g. resettlements, informal</a:t>
                      </a:r>
                      <a:r>
                        <a:rPr lang="en-US" sz="2000" baseline="0" dirty="0" smtClean="0">
                          <a:effectLst/>
                        </a:rPr>
                        <a:t> landfill</a:t>
                      </a:r>
                      <a:r>
                        <a:rPr lang="en-US" sz="2000" dirty="0" smtClean="0">
                          <a:effectLst/>
                        </a:rPr>
                        <a:t>) </a:t>
                      </a:r>
                      <a:endParaRPr lang="en-GB" sz="2000" dirty="0">
                        <a:effectLst/>
                        <a:latin typeface="Times New Roman"/>
                        <a:ea typeface="Calibri"/>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Aft>
                          <a:spcPts val="0"/>
                        </a:spcAft>
                      </a:pPr>
                      <a:r>
                        <a:rPr lang="en-US" sz="2000" dirty="0" smtClean="0">
                          <a:effectLst/>
                          <a:sym typeface="Wingdings"/>
                        </a:rPr>
                        <a:t></a:t>
                      </a:r>
                      <a:endParaRPr lang="en-GB" sz="2000" dirty="0">
                        <a:effectLst/>
                        <a:latin typeface="Times New Roman"/>
                        <a:ea typeface="Calibri"/>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spcAft>
                          <a:spcPts val="0"/>
                        </a:spcAft>
                      </a:pPr>
                      <a:r>
                        <a:rPr lang="en-US" sz="2000" dirty="0" smtClean="0">
                          <a:effectLst/>
                        </a:rPr>
                        <a:t>Local availability and appropriateness </a:t>
                      </a:r>
                      <a:r>
                        <a:rPr lang="en-US" sz="2000" dirty="0">
                          <a:effectLst/>
                        </a:rPr>
                        <a:t>of </a:t>
                      </a:r>
                      <a:r>
                        <a:rPr lang="en-US" sz="2000" dirty="0" smtClean="0">
                          <a:effectLst/>
                        </a:rPr>
                        <a:t>materials and technologies (e.g. insulation, boiler)</a:t>
                      </a:r>
                      <a:endParaRPr lang="en-GB" sz="2000" dirty="0">
                        <a:effectLst/>
                        <a:latin typeface="Times New Roman"/>
                        <a:ea typeface="Calibri"/>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Aft>
                          <a:spcPts val="0"/>
                        </a:spcAft>
                      </a:pPr>
                      <a:r>
                        <a:rPr lang="en-US" sz="2000">
                          <a:effectLst/>
                          <a:sym typeface="Wingdings"/>
                        </a:rPr>
                        <a:t></a:t>
                      </a:r>
                      <a:endParaRPr lang="en-GB" sz="2000">
                        <a:effectLst/>
                        <a:latin typeface="Times New Roman"/>
                        <a:ea typeface="Calibri"/>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r>
              <a:tr h="10621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spcAft>
                          <a:spcPts val="0"/>
                        </a:spcAft>
                      </a:pPr>
                      <a:r>
                        <a:rPr lang="en-US" sz="2000" dirty="0" smtClean="0">
                          <a:effectLst/>
                        </a:rPr>
                        <a:t>High </a:t>
                      </a:r>
                      <a:r>
                        <a:rPr lang="en-US" sz="2000" dirty="0">
                          <a:effectLst/>
                        </a:rPr>
                        <a:t>co-benefits </a:t>
                      </a:r>
                      <a:r>
                        <a:rPr lang="en-US" sz="2000" dirty="0" smtClean="0">
                          <a:effectLst/>
                        </a:rPr>
                        <a:t>(e.g.</a:t>
                      </a:r>
                      <a:r>
                        <a:rPr lang="en-US" sz="2000" baseline="0" dirty="0" smtClean="0">
                          <a:effectLst/>
                        </a:rPr>
                        <a:t> health, safety, emissions)</a:t>
                      </a:r>
                      <a:r>
                        <a:rPr lang="en-US" sz="2000" dirty="0" smtClean="0">
                          <a:effectLst/>
                        </a:rPr>
                        <a:t> </a:t>
                      </a:r>
                      <a:endParaRPr lang="en-GB" sz="2000" dirty="0">
                        <a:effectLst/>
                        <a:latin typeface="Times New Roman"/>
                        <a:ea typeface="Calibri"/>
                        <a:cs typeface="Times New Roman"/>
                      </a:endParaRPr>
                    </a:p>
                  </a:txBody>
                  <a:tcPr marL="68580" marR="68580" marT="0" marB="0" anchor="ctr">
                    <a:lnL>
                      <a:noFill/>
                    </a:lnL>
                    <a:lnR>
                      <a:noFill/>
                    </a:lnR>
                    <a:lnT>
                      <a:noFill/>
                    </a:lnT>
                    <a:lnB w="12700" cmpd="sng">
                      <a:solidFill>
                        <a:srgbClr val="4F81BD"/>
                      </a:solid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Aft>
                          <a:spcPts val="0"/>
                        </a:spcAft>
                      </a:pPr>
                      <a:r>
                        <a:rPr lang="en-US" sz="2000">
                          <a:effectLst/>
                          <a:sym typeface="Wingdings"/>
                        </a:rPr>
                        <a:t></a:t>
                      </a:r>
                      <a:endParaRPr lang="en-GB" sz="2000">
                        <a:effectLst/>
                        <a:latin typeface="Times New Roman"/>
                        <a:ea typeface="Calibri"/>
                        <a:cs typeface="Times New Roman"/>
                      </a:endParaRPr>
                    </a:p>
                  </a:txBody>
                  <a:tcPr marL="68580" marR="68580" marT="0" marB="0" anchor="ctr">
                    <a:lnL>
                      <a:noFill/>
                    </a:lnL>
                    <a:lnR>
                      <a:noFill/>
                    </a:lnR>
                    <a:lnT>
                      <a:noFill/>
                    </a:lnT>
                    <a:lnB w="12700" cmpd="sng">
                      <a:solidFill>
                        <a:srgbClr val="4F81BD"/>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spcAft>
                          <a:spcPts val="0"/>
                        </a:spcAft>
                      </a:pPr>
                      <a:r>
                        <a:rPr lang="en-US" sz="2000" dirty="0">
                          <a:effectLst/>
                        </a:rPr>
                        <a:t>Ease of implementation</a:t>
                      </a:r>
                      <a:endParaRPr lang="en-GB" sz="2000" dirty="0">
                        <a:effectLst/>
                        <a:latin typeface="Times New Roman"/>
                        <a:ea typeface="Calibri"/>
                        <a:cs typeface="Times New Roman"/>
                      </a:endParaRPr>
                    </a:p>
                  </a:txBody>
                  <a:tcPr marL="68580" marR="68580" marT="0" marB="0" anchor="ctr">
                    <a:lnL>
                      <a:noFill/>
                    </a:lnL>
                    <a:lnR>
                      <a:noFill/>
                    </a:lnR>
                    <a:lnT>
                      <a:noFill/>
                    </a:lnT>
                    <a:lnB w="12700" cmpd="sng">
                      <a:solidFill>
                        <a:srgbClr val="4F81BD"/>
                      </a:solid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Aft>
                          <a:spcPts val="0"/>
                        </a:spcAft>
                      </a:pPr>
                      <a:r>
                        <a:rPr lang="en-US" sz="2000" dirty="0">
                          <a:effectLst/>
                          <a:sym typeface="Wingdings"/>
                        </a:rPr>
                        <a:t></a:t>
                      </a:r>
                      <a:endParaRPr lang="en-GB" sz="2000" dirty="0">
                        <a:effectLst/>
                        <a:latin typeface="Times New Roman"/>
                        <a:ea typeface="Calibri"/>
                        <a:cs typeface="Times New Roman"/>
                      </a:endParaRPr>
                    </a:p>
                  </a:txBody>
                  <a:tcPr marL="68580" marR="68580" marT="0" marB="0" anchor="ctr">
                    <a:lnL>
                      <a:noFill/>
                    </a:lnL>
                    <a:lnR>
                      <a:noFill/>
                    </a:lnR>
                    <a:lnT>
                      <a:noFill/>
                    </a:lnT>
                    <a:lnB w="12700" cmpd="sng">
                      <a:solidFill>
                        <a:srgbClr val="4F81BD"/>
                      </a:solid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707449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Catalogue of potential measures</a:t>
            </a:r>
            <a:endParaRPr lang="en-US" dirty="0"/>
          </a:p>
        </p:txBody>
      </p:sp>
      <p:sp>
        <p:nvSpPr>
          <p:cNvPr id="3" name="Text Placeholder 2"/>
          <p:cNvSpPr>
            <a:spLocks noGrp="1"/>
          </p:cNvSpPr>
          <p:nvPr>
            <p:ph type="body" sz="quarter" idx="14"/>
          </p:nvPr>
        </p:nvSpPr>
        <p:spPr/>
        <p:txBody>
          <a:bodyPr/>
          <a:lstStyle/>
          <a:p>
            <a:r>
              <a:rPr lang="en-US" dirty="0" smtClean="0"/>
              <a:t>Schools and Kindergartens </a:t>
            </a:r>
            <a:r>
              <a:rPr lang="en-US" dirty="0" err="1" smtClean="0"/>
              <a:t>Saranda</a:t>
            </a:r>
            <a:r>
              <a:rPr lang="en-US" dirty="0" smtClean="0"/>
              <a:t>, </a:t>
            </a:r>
            <a:r>
              <a:rPr lang="en-US" dirty="0" err="1" smtClean="0"/>
              <a:t>Gjirokastra</a:t>
            </a:r>
            <a:r>
              <a:rPr lang="en-US" dirty="0" smtClean="0"/>
              <a:t>, </a:t>
            </a:r>
            <a:r>
              <a:rPr lang="en-US" dirty="0" err="1" smtClean="0"/>
              <a:t>Permet</a:t>
            </a:r>
            <a:r>
              <a:rPr lang="en-US" dirty="0" smtClean="0"/>
              <a:t> and </a:t>
            </a:r>
            <a:r>
              <a:rPr lang="en-US" dirty="0" err="1" smtClean="0"/>
              <a:t>Berat</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12</a:t>
            </a:fld>
            <a:endParaRPr lang="en-US"/>
          </a:p>
        </p:txBody>
      </p:sp>
      <p:sp>
        <p:nvSpPr>
          <p:cNvPr id="6" name="Rectangle 5"/>
          <p:cNvSpPr/>
          <p:nvPr/>
        </p:nvSpPr>
        <p:spPr>
          <a:xfrm>
            <a:off x="456819" y="1124857"/>
            <a:ext cx="4572000" cy="4801314"/>
          </a:xfrm>
          <a:prstGeom prst="rect">
            <a:avLst/>
          </a:prstGeom>
        </p:spPr>
        <p:txBody>
          <a:bodyPr>
            <a:spAutoFit/>
          </a:bodyPr>
          <a:lstStyle/>
          <a:p>
            <a:endParaRPr lang="en-US" b="1" u="sng" dirty="0"/>
          </a:p>
          <a:p>
            <a:r>
              <a:rPr lang="en-US" b="1" u="sng" dirty="0" smtClean="0"/>
              <a:t>Technical </a:t>
            </a:r>
            <a:r>
              <a:rPr lang="en-US" b="1" u="sng" dirty="0"/>
              <a:t>solutions</a:t>
            </a:r>
          </a:p>
          <a:p>
            <a:r>
              <a:rPr lang="en-US" b="1" dirty="0"/>
              <a:t>(A) Building </a:t>
            </a:r>
            <a:r>
              <a:rPr lang="en-US" b="1" dirty="0" smtClean="0"/>
              <a:t>envelope </a:t>
            </a:r>
            <a:r>
              <a:rPr lang="en-US" b="1" dirty="0"/>
              <a:t>measures:</a:t>
            </a:r>
            <a:endParaRPr lang="en-GB" b="1" dirty="0"/>
          </a:p>
          <a:p>
            <a:pPr lvl="0"/>
            <a:r>
              <a:rPr lang="en-US" dirty="0" smtClean="0"/>
              <a:t>Insulation and repair </a:t>
            </a:r>
            <a:r>
              <a:rPr lang="en-US" dirty="0"/>
              <a:t>of </a:t>
            </a:r>
            <a:r>
              <a:rPr lang="en-US" dirty="0" smtClean="0"/>
              <a:t>roof, replacement of windows and doors; on demand repairs on envelope, illumination of historic buildings</a:t>
            </a:r>
            <a:endParaRPr lang="en-GB" dirty="0" smtClean="0"/>
          </a:p>
          <a:p>
            <a:endParaRPr lang="en-GB" b="1" dirty="0"/>
          </a:p>
          <a:p>
            <a:r>
              <a:rPr lang="en-US" b="1" dirty="0" smtClean="0"/>
              <a:t>(</a:t>
            </a:r>
            <a:r>
              <a:rPr lang="en-US" b="1" dirty="0"/>
              <a:t>B) Inner-building EE </a:t>
            </a:r>
            <a:r>
              <a:rPr lang="en-US" b="1" dirty="0" smtClean="0"/>
              <a:t>measures:</a:t>
            </a:r>
            <a:endParaRPr lang="en-GB" b="1" dirty="0"/>
          </a:p>
          <a:p>
            <a:pPr lvl="0"/>
            <a:r>
              <a:rPr lang="en-US" dirty="0" smtClean="0"/>
              <a:t>Lighting upgrades and </a:t>
            </a:r>
            <a:r>
              <a:rPr lang="en-US" dirty="0"/>
              <a:t>replacement </a:t>
            </a:r>
            <a:r>
              <a:rPr lang="en-US" dirty="0" smtClean="0"/>
              <a:t>of wiring </a:t>
            </a:r>
          </a:p>
          <a:p>
            <a:pPr lvl="0"/>
            <a:endParaRPr lang="en-GB" dirty="0"/>
          </a:p>
          <a:p>
            <a:r>
              <a:rPr lang="en-US" b="1" dirty="0"/>
              <a:t>(C) Heat generation facility (on demand after thermo-modernization):</a:t>
            </a:r>
            <a:endParaRPr lang="en-GB" b="1" dirty="0"/>
          </a:p>
          <a:p>
            <a:pPr lvl="0"/>
            <a:r>
              <a:rPr lang="en-US" dirty="0" smtClean="0"/>
              <a:t>Installation of distributed </a:t>
            </a:r>
            <a:r>
              <a:rPr lang="en-US" dirty="0"/>
              <a:t>ceramic </a:t>
            </a:r>
            <a:r>
              <a:rPr lang="en-US" dirty="0" smtClean="0"/>
              <a:t>heaters, efficient wood ovens or where diesel boilers are installed fuel switch to pellet boiler, installation of solar hot water systems (kindergartens only)</a:t>
            </a:r>
            <a:endParaRPr lang="en-GB" dirty="0"/>
          </a:p>
        </p:txBody>
      </p:sp>
      <p:sp>
        <p:nvSpPr>
          <p:cNvPr id="7" name="Rectangle 6"/>
          <p:cNvSpPr/>
          <p:nvPr/>
        </p:nvSpPr>
        <p:spPr>
          <a:xfrm>
            <a:off x="4434200" y="1154668"/>
            <a:ext cx="4374916" cy="369332"/>
          </a:xfrm>
          <a:prstGeom prst="rect">
            <a:avLst/>
          </a:prstGeom>
        </p:spPr>
        <p:txBody>
          <a:bodyPr wrap="none">
            <a:spAutoFit/>
          </a:bodyPr>
          <a:lstStyle/>
          <a:p>
            <a:r>
              <a:rPr lang="en-US" b="1" u="sng" dirty="0"/>
              <a:t>Specific Investment costs</a:t>
            </a:r>
            <a:r>
              <a:rPr lang="en-US" b="1" dirty="0"/>
              <a:t>: </a:t>
            </a:r>
            <a:r>
              <a:rPr lang="en-US" dirty="0" smtClean="0"/>
              <a:t>up to</a:t>
            </a:r>
            <a:r>
              <a:rPr lang="en-US" b="1" dirty="0" smtClean="0"/>
              <a:t> </a:t>
            </a:r>
            <a:r>
              <a:rPr lang="en-US" dirty="0" smtClean="0"/>
              <a:t>100 EUR/m²</a:t>
            </a:r>
            <a:endParaRPr lang="en-US"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10708" y="1676400"/>
            <a:ext cx="3523692" cy="2642769"/>
          </a:xfrm>
          <a:prstGeom prst="rect">
            <a:avLst/>
          </a:prstGeom>
        </p:spPr>
      </p:pic>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83749" y="3886200"/>
            <a:ext cx="3048000" cy="2286000"/>
          </a:xfrm>
          <a:prstGeom prst="rect">
            <a:avLst/>
          </a:prstGeom>
        </p:spPr>
      </p:pic>
    </p:spTree>
    <p:extLst>
      <p:ext uri="{BB962C8B-B14F-4D97-AF65-F5344CB8AC3E}">
        <p14:creationId xmlns:p14="http://schemas.microsoft.com/office/powerpoint/2010/main" val="37930523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Profile of </a:t>
            </a:r>
            <a:r>
              <a:rPr lang="en-US" dirty="0" smtClean="0"/>
              <a:t>potential lighting </a:t>
            </a:r>
            <a:r>
              <a:rPr lang="en-US" dirty="0"/>
              <a:t>projects</a:t>
            </a:r>
          </a:p>
        </p:txBody>
      </p:sp>
      <p:sp>
        <p:nvSpPr>
          <p:cNvPr id="3" name="Text Placeholder 2"/>
          <p:cNvSpPr>
            <a:spLocks noGrp="1"/>
          </p:cNvSpPr>
          <p:nvPr>
            <p:ph type="body" sz="quarter" idx="14"/>
          </p:nvPr>
        </p:nvSpPr>
        <p:spPr/>
        <p:txBody>
          <a:bodyPr/>
          <a:lstStyle/>
          <a:p>
            <a:r>
              <a:rPr lang="en-US" dirty="0" err="1" smtClean="0"/>
              <a:t>Ksamil</a:t>
            </a:r>
            <a:r>
              <a:rPr lang="en-US" dirty="0" smtClean="0"/>
              <a:t>, Municipality of </a:t>
            </a:r>
            <a:r>
              <a:rPr lang="en-US" dirty="0" err="1" smtClean="0"/>
              <a:t>Saranda</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13</a:t>
            </a:fld>
            <a:endParaRPr lang="en-US"/>
          </a:p>
        </p:txBody>
      </p:sp>
      <p:sp>
        <p:nvSpPr>
          <p:cNvPr id="6" name="Rectangle 5"/>
          <p:cNvSpPr/>
          <p:nvPr/>
        </p:nvSpPr>
        <p:spPr>
          <a:xfrm>
            <a:off x="456818" y="1502228"/>
            <a:ext cx="4724782" cy="5324535"/>
          </a:xfrm>
          <a:prstGeom prst="rect">
            <a:avLst/>
          </a:prstGeom>
        </p:spPr>
        <p:txBody>
          <a:bodyPr wrap="square">
            <a:spAutoFit/>
          </a:bodyPr>
          <a:lstStyle/>
          <a:p>
            <a:r>
              <a:rPr lang="en-US" sz="2000" b="1" u="sng" dirty="0"/>
              <a:t>Technical </a:t>
            </a:r>
            <a:r>
              <a:rPr lang="en-US" sz="2000" b="1" u="sng" dirty="0" smtClean="0"/>
              <a:t>solution</a:t>
            </a:r>
            <a:endParaRPr lang="en-US" sz="2000" b="1" u="sng" dirty="0"/>
          </a:p>
          <a:p>
            <a:pPr lvl="0"/>
            <a:r>
              <a:rPr lang="en-US" sz="2000" dirty="0" smtClean="0"/>
              <a:t>Replacement </a:t>
            </a:r>
            <a:r>
              <a:rPr lang="en-US" sz="2000" dirty="0"/>
              <a:t>of </a:t>
            </a:r>
            <a:r>
              <a:rPr lang="en-US" sz="2000" dirty="0" smtClean="0"/>
              <a:t>current poles </a:t>
            </a:r>
            <a:r>
              <a:rPr lang="en-US" sz="2000" dirty="0"/>
              <a:t>and luminaires </a:t>
            </a:r>
            <a:r>
              <a:rPr lang="en-US" sz="2000" dirty="0" smtClean="0"/>
              <a:t>along the </a:t>
            </a:r>
            <a:r>
              <a:rPr lang="en-US" sz="2000" dirty="0"/>
              <a:t>1,5 km </a:t>
            </a:r>
            <a:r>
              <a:rPr lang="en-US" sz="2000" dirty="0" smtClean="0"/>
              <a:t>promenade with </a:t>
            </a:r>
            <a:r>
              <a:rPr lang="en-US" sz="2000" dirty="0"/>
              <a:t>high performing LED </a:t>
            </a:r>
            <a:r>
              <a:rPr lang="en-US" sz="2000" dirty="0" smtClean="0"/>
              <a:t>luminaries. Majority of current poles and luminaires is damaged. This measure should be accompanied by refurbishment of promenade, installation of new wiring and proper drainage for promenade.    </a:t>
            </a:r>
            <a:endParaRPr lang="en-US" sz="2000" dirty="0"/>
          </a:p>
          <a:p>
            <a:endParaRPr lang="en-US" sz="2000" dirty="0"/>
          </a:p>
          <a:p>
            <a:r>
              <a:rPr lang="en-US" sz="2000" b="1" u="sng" dirty="0"/>
              <a:t>Specific </a:t>
            </a:r>
            <a:r>
              <a:rPr lang="en-US" sz="2000" b="1" u="sng" dirty="0" smtClean="0"/>
              <a:t>investment </a:t>
            </a:r>
            <a:r>
              <a:rPr lang="en-US" sz="2000" b="1" u="sng" dirty="0"/>
              <a:t>costs: </a:t>
            </a:r>
          </a:p>
          <a:p>
            <a:pPr marL="342900" indent="-342900">
              <a:buFontTx/>
              <a:buChar char="-"/>
            </a:pPr>
            <a:r>
              <a:rPr lang="en-US" sz="2000" dirty="0" smtClean="0"/>
              <a:t>800 EUR per light point incl. pole for a total of 75, approx. 60,000 EUR</a:t>
            </a:r>
          </a:p>
          <a:p>
            <a:pPr marL="342900" indent="-342900">
              <a:buFontTx/>
              <a:buChar char="-"/>
            </a:pPr>
            <a:r>
              <a:rPr lang="en-US" sz="2000" dirty="0"/>
              <a:t>6</a:t>
            </a:r>
            <a:r>
              <a:rPr lang="en-US" sz="2000" dirty="0" smtClean="0"/>
              <a:t>0-70 EUR per meter, approx. 100,000 EUR for rehabilitation of promenade</a:t>
            </a:r>
          </a:p>
          <a:p>
            <a:endParaRPr lang="en-US" sz="2000" dirty="0"/>
          </a:p>
          <a:p>
            <a:endParaRPr lang="en-US" sz="2000" dirty="0">
              <a:solidFill>
                <a:srgbClr val="FF0000"/>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81600" y="1371600"/>
            <a:ext cx="3505200" cy="2691819"/>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21816" y="3823281"/>
            <a:ext cx="2860184" cy="2145138"/>
          </a:xfrm>
          <a:prstGeom prst="rect">
            <a:avLst/>
          </a:prstGeom>
        </p:spPr>
      </p:pic>
    </p:spTree>
    <p:extLst>
      <p:ext uri="{BB962C8B-B14F-4D97-AF65-F5344CB8AC3E}">
        <p14:creationId xmlns:p14="http://schemas.microsoft.com/office/powerpoint/2010/main" val="35938200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Catalogue of potential lighting </a:t>
            </a:r>
            <a:r>
              <a:rPr lang="en-US" dirty="0"/>
              <a:t>projects</a:t>
            </a:r>
          </a:p>
        </p:txBody>
      </p:sp>
      <p:sp>
        <p:nvSpPr>
          <p:cNvPr id="3" name="Text Placeholder 2"/>
          <p:cNvSpPr>
            <a:spLocks noGrp="1"/>
          </p:cNvSpPr>
          <p:nvPr>
            <p:ph type="body" sz="quarter" idx="14"/>
          </p:nvPr>
        </p:nvSpPr>
        <p:spPr/>
        <p:txBody>
          <a:bodyPr/>
          <a:lstStyle/>
          <a:p>
            <a:r>
              <a:rPr lang="en-US" dirty="0" err="1" smtClean="0"/>
              <a:t>Saranda</a:t>
            </a:r>
            <a:r>
              <a:rPr lang="en-US" dirty="0" smtClean="0"/>
              <a:t>, </a:t>
            </a:r>
            <a:r>
              <a:rPr lang="en-US" dirty="0" err="1" smtClean="0"/>
              <a:t>Gjirokastra</a:t>
            </a:r>
            <a:r>
              <a:rPr lang="en-US" dirty="0" smtClean="0"/>
              <a:t>, </a:t>
            </a:r>
            <a:r>
              <a:rPr lang="en-US" dirty="0" err="1" smtClean="0"/>
              <a:t>Permet</a:t>
            </a:r>
            <a:r>
              <a:rPr lang="en-US" dirty="0" smtClean="0"/>
              <a:t> and </a:t>
            </a:r>
            <a:r>
              <a:rPr lang="en-US" dirty="0" err="1" smtClean="0"/>
              <a:t>Berat</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14</a:t>
            </a:fld>
            <a:endParaRPr lang="en-US"/>
          </a:p>
        </p:txBody>
      </p:sp>
      <p:sp>
        <p:nvSpPr>
          <p:cNvPr id="6" name="Rectangle 5"/>
          <p:cNvSpPr/>
          <p:nvPr/>
        </p:nvSpPr>
        <p:spPr>
          <a:xfrm>
            <a:off x="558725" y="1295400"/>
            <a:ext cx="5613475" cy="5324535"/>
          </a:xfrm>
          <a:prstGeom prst="rect">
            <a:avLst/>
          </a:prstGeom>
        </p:spPr>
        <p:txBody>
          <a:bodyPr wrap="square">
            <a:spAutoFit/>
          </a:bodyPr>
          <a:lstStyle/>
          <a:p>
            <a:r>
              <a:rPr lang="en-US" sz="2000" b="1" u="sng" dirty="0"/>
              <a:t>Technical </a:t>
            </a:r>
            <a:r>
              <a:rPr lang="en-US" sz="2000" b="1" u="sng" dirty="0" smtClean="0"/>
              <a:t>solutions</a:t>
            </a:r>
            <a:endParaRPr lang="en-US" sz="2000" b="1" u="sng" dirty="0"/>
          </a:p>
          <a:p>
            <a:pPr marL="457200" indent="-457200">
              <a:buFont typeface="Arial" panose="020B0604020202020204" pitchFamily="34" charset="0"/>
              <a:buChar char="•"/>
            </a:pPr>
            <a:r>
              <a:rPr lang="en-US" sz="2000" dirty="0" smtClean="0"/>
              <a:t>Lighting of access road to historic monuments (Castle </a:t>
            </a:r>
            <a:r>
              <a:rPr lang="en-US" sz="2000" dirty="0" err="1" smtClean="0"/>
              <a:t>Berat</a:t>
            </a:r>
            <a:r>
              <a:rPr lang="en-US" sz="2000" dirty="0" smtClean="0"/>
              <a:t>)</a:t>
            </a:r>
          </a:p>
          <a:p>
            <a:pPr marL="457200" indent="-457200">
              <a:buFont typeface="Arial" panose="020B0604020202020204" pitchFamily="34" charset="0"/>
              <a:buChar char="•"/>
            </a:pPr>
            <a:r>
              <a:rPr lang="en-US" sz="2000" dirty="0" smtClean="0"/>
              <a:t>Improvement of lighting in the historic centers or pedestrian zones (</a:t>
            </a:r>
            <a:r>
              <a:rPr lang="en-US" sz="2000" dirty="0" err="1" smtClean="0"/>
              <a:t>Gjirokastra</a:t>
            </a:r>
            <a:r>
              <a:rPr lang="en-US" sz="2000" dirty="0"/>
              <a:t> </a:t>
            </a:r>
            <a:r>
              <a:rPr lang="en-US" sz="2000" dirty="0" smtClean="0"/>
              <a:t>and </a:t>
            </a:r>
            <a:r>
              <a:rPr lang="en-US" sz="2000" dirty="0" err="1" smtClean="0"/>
              <a:t>Berat</a:t>
            </a:r>
            <a:r>
              <a:rPr lang="en-US" sz="2000" dirty="0" smtClean="0"/>
              <a:t>)</a:t>
            </a:r>
          </a:p>
          <a:p>
            <a:pPr marL="457200" indent="-457200">
              <a:buFont typeface="Arial" panose="020B0604020202020204" pitchFamily="34" charset="0"/>
              <a:buChar char="•"/>
            </a:pPr>
            <a:r>
              <a:rPr lang="en-US" sz="2000" dirty="0" smtClean="0"/>
              <a:t>Energy efficient lighting in main streets (partly but all cities)</a:t>
            </a:r>
          </a:p>
          <a:p>
            <a:pPr marL="457200" indent="-457200">
              <a:buFont typeface="Arial" panose="020B0604020202020204" pitchFamily="34" charset="0"/>
              <a:buChar char="•"/>
            </a:pPr>
            <a:r>
              <a:rPr lang="en-US" sz="2000" dirty="0" smtClean="0"/>
              <a:t>Decorative illumination of historic monuments/buildings (</a:t>
            </a:r>
            <a:r>
              <a:rPr lang="en-US" sz="2000" dirty="0" err="1" smtClean="0"/>
              <a:t>Berat</a:t>
            </a:r>
            <a:r>
              <a:rPr lang="en-US" sz="2000" dirty="0" smtClean="0"/>
              <a:t>, </a:t>
            </a:r>
            <a:r>
              <a:rPr lang="en-US" sz="2000" dirty="0" err="1" smtClean="0"/>
              <a:t>Gjirokastra</a:t>
            </a:r>
            <a:r>
              <a:rPr lang="en-US" sz="2000" dirty="0" smtClean="0"/>
              <a:t>, </a:t>
            </a:r>
            <a:r>
              <a:rPr lang="en-US" sz="2000" dirty="0" err="1" smtClean="0"/>
              <a:t>Saranda</a:t>
            </a:r>
            <a:r>
              <a:rPr lang="en-US" sz="2000" dirty="0" smtClean="0"/>
              <a:t>)</a:t>
            </a:r>
          </a:p>
          <a:p>
            <a:pPr marL="457200" indent="-457200">
              <a:buAutoNum type="alphaLcParenR"/>
            </a:pPr>
            <a:endParaRPr lang="en-US" sz="2000" dirty="0"/>
          </a:p>
          <a:p>
            <a:r>
              <a:rPr lang="en-US" sz="2000" b="1" u="sng" dirty="0"/>
              <a:t>Specific Investment costs: </a:t>
            </a:r>
          </a:p>
          <a:p>
            <a:r>
              <a:rPr lang="en-US" sz="2000" dirty="0" smtClean="0"/>
              <a:t>- 800 - 1,200 EUR per lighting </a:t>
            </a:r>
            <a:r>
              <a:rPr lang="en-US" sz="2000" dirty="0"/>
              <a:t>point (excluding/ including new pole) plus refurbishment works </a:t>
            </a:r>
            <a:endParaRPr lang="en-US" sz="2000" dirty="0" smtClean="0"/>
          </a:p>
          <a:p>
            <a:r>
              <a:rPr lang="en-US" sz="2000" dirty="0"/>
              <a:t>-</a:t>
            </a:r>
            <a:r>
              <a:rPr lang="en-US" sz="2000" dirty="0" smtClean="0"/>
              <a:t> For decorative illumination approx. 2,000 EUR per object (average 50 objects per city district)</a:t>
            </a:r>
          </a:p>
          <a:p>
            <a:pPr marL="457200" indent="-457200">
              <a:buAutoNum type="alphaLcParenR"/>
            </a:pPr>
            <a:endParaRPr lang="en-US" sz="2000" dirty="0" smtClean="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48400" y="1371600"/>
            <a:ext cx="2590800" cy="1943100"/>
          </a:xfrm>
          <a:prstGeom prst="rect">
            <a:avLst/>
          </a:prstGeom>
        </p:spPr>
      </p:pic>
      <p:pic>
        <p:nvPicPr>
          <p:cNvPr id="7" name="Picture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986708" y="3048000"/>
            <a:ext cx="2623892" cy="2792142"/>
          </a:xfrm>
          <a:prstGeom prst="rect">
            <a:avLst/>
          </a:prstGeom>
        </p:spPr>
      </p:pic>
    </p:spTree>
    <p:extLst>
      <p:ext uri="{BB962C8B-B14F-4D97-AF65-F5344CB8AC3E}">
        <p14:creationId xmlns:p14="http://schemas.microsoft.com/office/powerpoint/2010/main" val="15887425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 of potential tourism transportation </a:t>
            </a:r>
            <a:r>
              <a:rPr lang="en-US" dirty="0"/>
              <a:t>projects</a:t>
            </a:r>
          </a:p>
        </p:txBody>
      </p:sp>
      <p:sp>
        <p:nvSpPr>
          <p:cNvPr id="3" name="Text Placeholder 2"/>
          <p:cNvSpPr>
            <a:spLocks noGrp="1"/>
          </p:cNvSpPr>
          <p:nvPr>
            <p:ph type="body" sz="quarter" idx="14"/>
          </p:nvPr>
        </p:nvSpPr>
        <p:spPr/>
        <p:txBody>
          <a:bodyPr/>
          <a:lstStyle/>
          <a:p>
            <a:r>
              <a:rPr lang="en-US" dirty="0" err="1" smtClean="0"/>
              <a:t>Berat</a:t>
            </a:r>
            <a:r>
              <a:rPr lang="en-US" dirty="0" smtClean="0"/>
              <a:t> and </a:t>
            </a:r>
            <a:r>
              <a:rPr lang="en-US" dirty="0" err="1" smtClean="0"/>
              <a:t>Gjirokastra</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15</a:t>
            </a:fld>
            <a:endParaRPr lang="en-US"/>
          </a:p>
        </p:txBody>
      </p:sp>
      <p:sp>
        <p:nvSpPr>
          <p:cNvPr id="6" name="Rectangle 5"/>
          <p:cNvSpPr/>
          <p:nvPr/>
        </p:nvSpPr>
        <p:spPr>
          <a:xfrm>
            <a:off x="456818" y="1524000"/>
            <a:ext cx="4953382" cy="5324535"/>
          </a:xfrm>
          <a:prstGeom prst="rect">
            <a:avLst/>
          </a:prstGeom>
        </p:spPr>
        <p:txBody>
          <a:bodyPr wrap="square">
            <a:spAutoFit/>
          </a:bodyPr>
          <a:lstStyle/>
          <a:p>
            <a:r>
              <a:rPr lang="en-US" sz="2000" b="1" u="sng" dirty="0"/>
              <a:t>Technical </a:t>
            </a:r>
            <a:r>
              <a:rPr lang="en-US" sz="2000" b="1" u="sng" dirty="0" smtClean="0"/>
              <a:t>solution</a:t>
            </a:r>
            <a:endParaRPr lang="en-US" sz="2000" b="1" u="sng" dirty="0"/>
          </a:p>
          <a:p>
            <a:pPr lvl="0"/>
            <a:r>
              <a:rPr lang="en-US" sz="2000" dirty="0" smtClean="0"/>
              <a:t>Development of a park and ride system that combines inner city public transportation with tourism activities. Waiting areas and bus stations at points of interest and economic hotspots along with establishment of an information system.    </a:t>
            </a:r>
            <a:endParaRPr lang="en-US" sz="2000" dirty="0"/>
          </a:p>
          <a:p>
            <a:endParaRPr lang="en-US" sz="2000" dirty="0"/>
          </a:p>
          <a:p>
            <a:r>
              <a:rPr lang="en-US" sz="2000" b="1" u="sng" dirty="0"/>
              <a:t>Specific Investment costs: </a:t>
            </a:r>
            <a:endParaRPr lang="en-US" sz="2000" b="1" u="sng" dirty="0" smtClean="0"/>
          </a:p>
          <a:p>
            <a:r>
              <a:rPr lang="en-US" sz="2000" dirty="0" smtClean="0"/>
              <a:t>0.5 M EUR for a package of 1 electric shuttle bus including infrastructure, such as charging station, waiting areas, stations, information system.</a:t>
            </a:r>
          </a:p>
          <a:p>
            <a:endParaRPr lang="en-US" sz="2000" dirty="0" smtClean="0">
              <a:solidFill>
                <a:srgbClr val="FF0000"/>
              </a:solidFill>
            </a:endParaRPr>
          </a:p>
          <a:p>
            <a:endParaRPr lang="en-US" sz="2000" dirty="0" smtClean="0">
              <a:solidFill>
                <a:srgbClr val="FF0000"/>
              </a:solidFill>
            </a:endParaRPr>
          </a:p>
          <a:p>
            <a:endParaRPr lang="en-US" sz="2000" dirty="0" smtClean="0">
              <a:solidFill>
                <a:srgbClr val="FF0000"/>
              </a:solidFill>
            </a:endParaRPr>
          </a:p>
          <a:p>
            <a:r>
              <a:rPr lang="en-US" sz="2000" dirty="0" smtClean="0">
                <a:solidFill>
                  <a:srgbClr val="FF0000"/>
                </a:solidFill>
              </a:rPr>
              <a:t> </a:t>
            </a:r>
            <a:endParaRPr lang="en-US" sz="2000" dirty="0">
              <a:solidFill>
                <a:srgbClr val="FF0000"/>
              </a:solidFill>
            </a:endParaRP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91896" y="3657600"/>
            <a:ext cx="3166304" cy="2374728"/>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62220" y="1453321"/>
            <a:ext cx="3124580" cy="2432879"/>
          </a:xfrm>
          <a:prstGeom prst="rect">
            <a:avLst/>
          </a:prstGeom>
        </p:spPr>
      </p:pic>
    </p:spTree>
    <p:extLst>
      <p:ext uri="{BB962C8B-B14F-4D97-AF65-F5344CB8AC3E}">
        <p14:creationId xmlns:p14="http://schemas.microsoft.com/office/powerpoint/2010/main" val="4916804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Catalogue of potential water and wastewater projects</a:t>
            </a:r>
            <a:endParaRPr lang="en-US" sz="2800"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16</a:t>
            </a:fld>
            <a:endParaRPr lang="en-US"/>
          </a:p>
        </p:txBody>
      </p:sp>
      <p:sp>
        <p:nvSpPr>
          <p:cNvPr id="6" name="Rectangle 5"/>
          <p:cNvSpPr/>
          <p:nvPr/>
        </p:nvSpPr>
        <p:spPr>
          <a:xfrm>
            <a:off x="533018" y="914400"/>
            <a:ext cx="6782182" cy="1938992"/>
          </a:xfrm>
          <a:prstGeom prst="rect">
            <a:avLst/>
          </a:prstGeom>
        </p:spPr>
        <p:txBody>
          <a:bodyPr wrap="square">
            <a:spAutoFit/>
          </a:bodyPr>
          <a:lstStyle/>
          <a:p>
            <a:r>
              <a:rPr lang="en-US" sz="2000" b="1" u="sng" dirty="0"/>
              <a:t>Technical </a:t>
            </a:r>
            <a:r>
              <a:rPr lang="en-US" sz="2000" b="1" u="sng" dirty="0" smtClean="0"/>
              <a:t>solution water supply</a:t>
            </a:r>
            <a:endParaRPr lang="en-US" sz="2000" b="1" u="sng" dirty="0"/>
          </a:p>
          <a:p>
            <a:pPr marL="342900" lvl="0" indent="-342900">
              <a:buFontTx/>
              <a:buChar char="-"/>
            </a:pPr>
            <a:r>
              <a:rPr lang="en-US" sz="2000" dirty="0"/>
              <a:t>R</a:t>
            </a:r>
            <a:r>
              <a:rPr lang="en-US" sz="2000" dirty="0" smtClean="0"/>
              <a:t>eplacement of water supply pumping stations (all cities)</a:t>
            </a:r>
          </a:p>
          <a:p>
            <a:pPr marL="342900" indent="-342900">
              <a:buFontTx/>
              <a:buChar char="-"/>
            </a:pPr>
            <a:r>
              <a:rPr lang="en-US" sz="2000" dirty="0"/>
              <a:t>Rehabilitation of main water </a:t>
            </a:r>
            <a:r>
              <a:rPr lang="en-US" sz="2000" dirty="0" smtClean="0"/>
              <a:t>storages (all cities)</a:t>
            </a:r>
            <a:endParaRPr lang="en-US" sz="2000" dirty="0"/>
          </a:p>
          <a:p>
            <a:pPr marL="342900" lvl="0" indent="-342900">
              <a:buFontTx/>
              <a:buChar char="-"/>
            </a:pPr>
            <a:r>
              <a:rPr lang="en-US" sz="2000" dirty="0" smtClean="0"/>
              <a:t>Water distribution system rehabilitation and extension of water metering (</a:t>
            </a:r>
            <a:r>
              <a:rPr lang="en-US" sz="2000" dirty="0" err="1" smtClean="0"/>
              <a:t>Permet</a:t>
            </a:r>
            <a:r>
              <a:rPr lang="en-US" sz="2000" dirty="0" smtClean="0"/>
              <a:t> only)</a:t>
            </a:r>
          </a:p>
          <a:p>
            <a:pPr lvl="0"/>
            <a:endParaRPr lang="en-US" sz="2000" dirty="0" smtClean="0"/>
          </a:p>
        </p:txBody>
      </p:sp>
      <p:pic>
        <p:nvPicPr>
          <p:cNvPr id="7" name="Picture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638800" y="2362200"/>
            <a:ext cx="3429000" cy="2438400"/>
          </a:xfrm>
          <a:prstGeom prst="rect">
            <a:avLst/>
          </a:prstGeom>
        </p:spPr>
      </p:pic>
      <p:sp>
        <p:nvSpPr>
          <p:cNvPr id="8" name="TextBox 7"/>
          <p:cNvSpPr txBox="1"/>
          <p:nvPr/>
        </p:nvSpPr>
        <p:spPr>
          <a:xfrm>
            <a:off x="533400" y="2514600"/>
            <a:ext cx="6172200" cy="3785652"/>
          </a:xfrm>
          <a:prstGeom prst="rect">
            <a:avLst/>
          </a:prstGeom>
          <a:noFill/>
        </p:spPr>
        <p:txBody>
          <a:bodyPr wrap="square" rtlCol="0">
            <a:spAutoFit/>
          </a:bodyPr>
          <a:lstStyle/>
          <a:p>
            <a:r>
              <a:rPr lang="en-US" sz="2000" b="1" u="sng" dirty="0"/>
              <a:t>Technical solution waste water</a:t>
            </a:r>
          </a:p>
          <a:p>
            <a:pPr marL="342900" lvl="0" indent="-342900">
              <a:buFontTx/>
              <a:buChar char="-"/>
            </a:pPr>
            <a:r>
              <a:rPr lang="en-US" sz="2000" dirty="0"/>
              <a:t>Full rehabilitation of collecting and sewerage </a:t>
            </a:r>
            <a:endParaRPr lang="en-US" sz="2000" dirty="0" smtClean="0"/>
          </a:p>
          <a:p>
            <a:pPr marL="342900" lvl="0" indent="-342900">
              <a:buFontTx/>
              <a:buChar char="-"/>
            </a:pPr>
            <a:r>
              <a:rPr lang="en-US" sz="2000" dirty="0" smtClean="0"/>
              <a:t>system </a:t>
            </a:r>
            <a:r>
              <a:rPr lang="en-US" sz="2000" dirty="0"/>
              <a:t>(</a:t>
            </a:r>
            <a:r>
              <a:rPr lang="en-US" sz="2000" dirty="0" err="1"/>
              <a:t>Permet</a:t>
            </a:r>
            <a:r>
              <a:rPr lang="en-US" sz="2000" dirty="0"/>
              <a:t> and </a:t>
            </a:r>
            <a:r>
              <a:rPr lang="en-US" sz="2000" dirty="0" err="1"/>
              <a:t>Gjirokastra</a:t>
            </a:r>
            <a:r>
              <a:rPr lang="en-US" sz="2000" dirty="0"/>
              <a:t>)</a:t>
            </a:r>
          </a:p>
          <a:p>
            <a:pPr marL="342900" lvl="0" indent="-342900">
              <a:buFontTx/>
              <a:buChar char="-"/>
            </a:pPr>
            <a:r>
              <a:rPr lang="en-US" sz="2000" dirty="0"/>
              <a:t>New waste water treatment plants </a:t>
            </a:r>
            <a:endParaRPr lang="en-US" sz="2000" dirty="0" smtClean="0"/>
          </a:p>
          <a:p>
            <a:pPr marL="342900" lvl="0" indent="-342900">
              <a:buFontTx/>
              <a:buChar char="-"/>
            </a:pPr>
            <a:r>
              <a:rPr lang="en-US" sz="2000" dirty="0" smtClean="0"/>
              <a:t>(</a:t>
            </a:r>
            <a:r>
              <a:rPr lang="en-US" sz="2000" dirty="0" err="1"/>
              <a:t>Gjirokastra</a:t>
            </a:r>
            <a:r>
              <a:rPr lang="en-US" sz="2000" dirty="0"/>
              <a:t> </a:t>
            </a:r>
            <a:r>
              <a:rPr lang="en-US" sz="2000" dirty="0" smtClean="0"/>
              <a:t>and </a:t>
            </a:r>
            <a:r>
              <a:rPr lang="en-US" sz="2000" dirty="0" err="1"/>
              <a:t>Permet</a:t>
            </a:r>
            <a:r>
              <a:rPr lang="en-US" sz="2000" dirty="0"/>
              <a:t>)</a:t>
            </a:r>
          </a:p>
          <a:p>
            <a:pPr marL="342900" lvl="0" indent="-342900">
              <a:buFontTx/>
              <a:buChar char="-"/>
            </a:pPr>
            <a:r>
              <a:rPr lang="en-US" sz="2000" dirty="0"/>
              <a:t>Pump and motor replacement in WB </a:t>
            </a:r>
            <a:r>
              <a:rPr lang="en-US" sz="2000" dirty="0" smtClean="0"/>
              <a:t>WWTP </a:t>
            </a:r>
            <a:br>
              <a:rPr lang="en-US" sz="2000" dirty="0" smtClean="0"/>
            </a:br>
            <a:r>
              <a:rPr lang="en-US" sz="2000" dirty="0" smtClean="0"/>
              <a:t>(</a:t>
            </a:r>
            <a:r>
              <a:rPr lang="en-US" sz="2000" dirty="0" err="1" smtClean="0"/>
              <a:t>Saranda</a:t>
            </a:r>
            <a:r>
              <a:rPr lang="en-US" sz="2000" dirty="0" smtClean="0"/>
              <a:t> </a:t>
            </a:r>
            <a:r>
              <a:rPr lang="en-US" sz="2000" dirty="0"/>
              <a:t>only</a:t>
            </a:r>
            <a:r>
              <a:rPr lang="en-US" sz="2000" dirty="0" smtClean="0"/>
              <a:t>)</a:t>
            </a:r>
            <a:endParaRPr lang="en-US" sz="2000" dirty="0"/>
          </a:p>
          <a:p>
            <a:r>
              <a:rPr lang="en-US" sz="2000" b="1" u="sng" dirty="0"/>
              <a:t>Specific Investment costs: </a:t>
            </a:r>
          </a:p>
          <a:p>
            <a:pPr marL="342900" indent="-342900">
              <a:buFontTx/>
              <a:buChar char="-"/>
            </a:pPr>
            <a:r>
              <a:rPr lang="en-US" sz="2000" dirty="0"/>
              <a:t>Water pumping station approx. 30,000 - 50,000 EUR</a:t>
            </a:r>
          </a:p>
          <a:p>
            <a:pPr marL="342900" indent="-342900">
              <a:buFontTx/>
              <a:buChar char="-"/>
            </a:pPr>
            <a:r>
              <a:rPr lang="en-US" sz="2000" dirty="0"/>
              <a:t>Water distribution system, approx. 0.5 M EUR per km</a:t>
            </a:r>
          </a:p>
          <a:p>
            <a:pPr marL="342900" indent="-342900">
              <a:buFontTx/>
              <a:buChar char="-"/>
            </a:pPr>
            <a:r>
              <a:rPr lang="en-US" sz="2000" dirty="0"/>
              <a:t>200 EUR per water meter</a:t>
            </a:r>
          </a:p>
          <a:p>
            <a:endParaRPr lang="en-US" sz="2000" dirty="0"/>
          </a:p>
        </p:txBody>
      </p:sp>
    </p:spTree>
    <p:extLst>
      <p:ext uri="{BB962C8B-B14F-4D97-AF65-F5344CB8AC3E}">
        <p14:creationId xmlns:p14="http://schemas.microsoft.com/office/powerpoint/2010/main" val="605351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investment projects finance demand</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17</a:t>
            </a:fld>
            <a:endParaRPr lang="en-US"/>
          </a:p>
        </p:txBody>
      </p:sp>
      <p:graphicFrame>
        <p:nvGraphicFramePr>
          <p:cNvPr id="6" name="Tabelle 3"/>
          <p:cNvGraphicFramePr>
            <a:graphicFrameLocks noGrp="1"/>
          </p:cNvGraphicFramePr>
          <p:nvPr>
            <p:extLst>
              <p:ext uri="{D42A27DB-BD31-4B8C-83A1-F6EECF244321}">
                <p14:modId xmlns:p14="http://schemas.microsoft.com/office/powerpoint/2010/main" val="1960950669"/>
              </p:ext>
            </p:extLst>
          </p:nvPr>
        </p:nvGraphicFramePr>
        <p:xfrm>
          <a:off x="228600" y="746760"/>
          <a:ext cx="8458200" cy="5455920"/>
        </p:xfrm>
        <a:graphic>
          <a:graphicData uri="http://schemas.openxmlformats.org/drawingml/2006/table">
            <a:tbl>
              <a:tblPr firstRow="1" bandRow="1">
                <a:tableStyleId>{5C22544A-7EE6-4342-B048-85BDC9FD1C3A}</a:tableStyleId>
              </a:tblPr>
              <a:tblGrid>
                <a:gridCol w="1676400"/>
                <a:gridCol w="1905000"/>
                <a:gridCol w="1447800"/>
                <a:gridCol w="1626712"/>
                <a:gridCol w="1802288"/>
              </a:tblGrid>
              <a:tr h="304800">
                <a:tc>
                  <a:txBody>
                    <a:bodyPr/>
                    <a:lstStyle/>
                    <a:p>
                      <a:pPr lvl="0"/>
                      <a:endParaRPr lang="en-US" sz="1400" noProof="0" dirty="0" smtClean="0">
                        <a:latin typeface="+mj-lt"/>
                      </a:endParaRPr>
                    </a:p>
                  </a:txBody>
                  <a:tcPr/>
                </a:tc>
                <a:tc>
                  <a:txBody>
                    <a:bodyPr/>
                    <a:lstStyle/>
                    <a:p>
                      <a:r>
                        <a:rPr lang="en-US" sz="1400" noProof="0" dirty="0" err="1" smtClean="0">
                          <a:latin typeface="+mj-lt"/>
                        </a:rPr>
                        <a:t>Saranda</a:t>
                      </a:r>
                      <a:endParaRPr lang="en-US" sz="1400" noProof="0" dirty="0">
                        <a:latin typeface="+mj-lt"/>
                      </a:endParaRPr>
                    </a:p>
                  </a:txBody>
                  <a:tcPr/>
                </a:tc>
                <a:tc>
                  <a:txBody>
                    <a:bodyPr/>
                    <a:lstStyle/>
                    <a:p>
                      <a:r>
                        <a:rPr lang="en-US" sz="1400" noProof="0" dirty="0" err="1" smtClean="0">
                          <a:latin typeface="+mj-lt"/>
                        </a:rPr>
                        <a:t>Gjirokastra</a:t>
                      </a:r>
                      <a:endParaRPr lang="en-US" sz="1400" noProof="0" dirty="0">
                        <a:latin typeface="+mj-lt"/>
                      </a:endParaRPr>
                    </a:p>
                  </a:txBody>
                  <a:tcPr/>
                </a:tc>
                <a:tc>
                  <a:txBody>
                    <a:bodyPr/>
                    <a:lstStyle/>
                    <a:p>
                      <a:r>
                        <a:rPr lang="en-US" sz="1400" noProof="0" dirty="0" err="1" smtClean="0">
                          <a:latin typeface="+mj-lt"/>
                        </a:rPr>
                        <a:t>Permet</a:t>
                      </a:r>
                      <a:endParaRPr lang="en-US" sz="1400" noProof="0" dirty="0">
                        <a:latin typeface="+mj-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err="1" smtClean="0">
                          <a:latin typeface="+mj-lt"/>
                        </a:rPr>
                        <a:t>Berat</a:t>
                      </a:r>
                      <a:endParaRPr lang="en-US" sz="1400" noProof="0" dirty="0">
                        <a:latin typeface="+mj-lt"/>
                      </a:endParaRPr>
                    </a:p>
                  </a:txBody>
                  <a:tcPr/>
                </a:tc>
              </a:tr>
              <a:tr h="4282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1200" noProof="0" dirty="0" smtClean="0">
                          <a:solidFill>
                            <a:schemeClr val="dk1"/>
                          </a:solidFill>
                          <a:latin typeface="+mn-lt"/>
                          <a:ea typeface="+mn-ea"/>
                          <a:cs typeface="+mn-cs"/>
                        </a:rPr>
                        <a:t>Water supply</a:t>
                      </a:r>
                      <a:endParaRPr lang="en-US" sz="1400" b="1" noProof="0" dirty="0" smtClean="0">
                        <a:latin typeface="+mj-lt"/>
                        <a:ea typeface="+mn-ea"/>
                        <a:cs typeface="Arial" panose="020B0604020202020204" pitchFamily="34" charset="0"/>
                      </a:endParaRPr>
                    </a:p>
                    <a:p>
                      <a:pPr lvl="0" algn="l"/>
                      <a:endParaRPr lang="en-US" sz="1400" b="1" noProof="0" dirty="0" smtClean="0">
                        <a:solidFill>
                          <a:srgbClr val="FF0000"/>
                        </a:solidFill>
                        <a:latin typeface="+mj-lt"/>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mj-lt"/>
                        </a:rPr>
                        <a:t>Connection between</a:t>
                      </a:r>
                      <a:r>
                        <a:rPr lang="en-US" sz="1400" baseline="0" noProof="0" dirty="0" smtClean="0">
                          <a:latin typeface="+mj-lt"/>
                        </a:rPr>
                        <a:t> reservoir and storage for one district</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noProof="0" dirty="0" err="1" smtClean="0">
                          <a:latin typeface="+mj-lt"/>
                        </a:rPr>
                        <a:t>Vrion</a:t>
                      </a:r>
                      <a:r>
                        <a:rPr lang="en-US" sz="1400" baseline="0" noProof="0" dirty="0" smtClean="0">
                          <a:latin typeface="+mj-lt"/>
                        </a:rPr>
                        <a:t> pumping station retrofit</a:t>
                      </a:r>
                      <a:endParaRPr lang="en-US" sz="1400" noProof="0"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noProof="0"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noProof="0" dirty="0" smtClean="0">
                          <a:latin typeface="+mj-lt"/>
                        </a:rPr>
                        <a:t>Distribution network and storage rehabilitation</a:t>
                      </a:r>
                      <a:endParaRPr lang="en-US" sz="1400" noProof="0"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mj-lt"/>
                        </a:rPr>
                        <a:t>Replacement</a:t>
                      </a:r>
                      <a:r>
                        <a:rPr lang="en-US" sz="1400" baseline="0" noProof="0" dirty="0" smtClean="0">
                          <a:latin typeface="+mj-lt"/>
                        </a:rPr>
                        <a:t> of old equipment in 15 pumping stations</a:t>
                      </a:r>
                      <a:endParaRPr lang="en-US" sz="1400" noProof="0" dirty="0" smtClean="0">
                        <a:latin typeface="+mj-lt"/>
                      </a:endParaRPr>
                    </a:p>
                  </a:txBody>
                  <a:tcPr/>
                </a:tc>
              </a:tr>
              <a:tr h="428276">
                <a:tc>
                  <a:txBody>
                    <a:bodyPr/>
                    <a:lstStyle/>
                    <a:p>
                      <a:pPr lvl="0" algn="l"/>
                      <a:r>
                        <a:rPr lang="en-US" sz="1400" b="1" kern="1200" noProof="0" dirty="0" smtClean="0">
                          <a:solidFill>
                            <a:schemeClr val="dk1"/>
                          </a:solidFill>
                          <a:latin typeface="+mn-lt"/>
                          <a:ea typeface="+mn-ea"/>
                          <a:cs typeface="+mn-cs"/>
                        </a:rPr>
                        <a:t>Wastewater</a:t>
                      </a:r>
                    </a:p>
                    <a:p>
                      <a:pPr lvl="0" algn="l"/>
                      <a:endParaRPr lang="en-US" sz="1400" b="1" noProof="0" dirty="0" smtClean="0">
                        <a:solidFill>
                          <a:srgbClr val="FF0000"/>
                        </a:solidFill>
                        <a:latin typeface="+mj-lt"/>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mj-lt"/>
                        </a:rPr>
                        <a:t>Wastewater</a:t>
                      </a:r>
                      <a:r>
                        <a:rPr lang="en-US" sz="1400" baseline="0" noProof="0" dirty="0" smtClean="0">
                          <a:latin typeface="+mj-lt"/>
                        </a:rPr>
                        <a:t> pumps and ventilation motors at WWTP</a:t>
                      </a:r>
                      <a:endParaRPr lang="en-US" sz="1400" noProof="0"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mj-lt"/>
                        </a:rPr>
                        <a:t>Sewerage</a:t>
                      </a:r>
                      <a:r>
                        <a:rPr lang="en-US" sz="1400" baseline="0" noProof="0" dirty="0" smtClean="0">
                          <a:latin typeface="+mj-lt"/>
                        </a:rPr>
                        <a:t> system and WWTP (?)</a:t>
                      </a:r>
                      <a:endParaRPr lang="en-US" sz="1400" noProof="0"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noProof="0" dirty="0" smtClean="0">
                          <a:latin typeface="+mj-lt"/>
                        </a:rPr>
                        <a:t>Sewerage system and WWTP</a:t>
                      </a:r>
                      <a:endParaRPr lang="en-US" sz="1400" noProof="0"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noProof="0" dirty="0" smtClean="0">
                        <a:latin typeface="+mj-lt"/>
                      </a:endParaRPr>
                    </a:p>
                  </a:txBody>
                  <a:tcPr/>
                </a:tc>
              </a:tr>
              <a:tr h="7924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1200" noProof="0" dirty="0" smtClean="0">
                          <a:solidFill>
                            <a:schemeClr val="dk1"/>
                          </a:solidFill>
                          <a:latin typeface="+mn-lt"/>
                          <a:ea typeface="+mn-ea"/>
                          <a:cs typeface="+mn-cs"/>
                        </a:rPr>
                        <a:t>Municipal</a:t>
                      </a:r>
                      <a:r>
                        <a:rPr lang="en-US" sz="1400" b="1" kern="1200" baseline="0" noProof="0" dirty="0" smtClean="0">
                          <a:solidFill>
                            <a:schemeClr val="dk1"/>
                          </a:solidFill>
                          <a:latin typeface="+mn-lt"/>
                          <a:ea typeface="+mn-ea"/>
                          <a:cs typeface="+mn-cs"/>
                        </a:rPr>
                        <a:t> buildings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1" kern="1200" noProof="0" dirty="0" smtClean="0">
                        <a:solidFill>
                          <a:srgbClr val="FF0000"/>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mj-lt"/>
                        </a:rPr>
                        <a:t>EE rehabilitation and lighting upgrades in buildings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latin typeface="+mj-lt"/>
                        </a:rPr>
                        <a:t>EE rehabilitation of</a:t>
                      </a:r>
                      <a:r>
                        <a:rPr lang="en-US" sz="1400" baseline="0" noProof="0" dirty="0" smtClean="0">
                          <a:latin typeface="+mj-lt"/>
                        </a:rPr>
                        <a:t> heritage buildings incl. illumination </a:t>
                      </a:r>
                      <a:endParaRPr lang="en-US" sz="1400" noProof="0" dirty="0">
                        <a:latin typeface="+mj-lt"/>
                      </a:endParaRPr>
                    </a:p>
                  </a:txBody>
                  <a:tcPr/>
                </a:tc>
                <a:tc>
                  <a:txBody>
                    <a:bodyPr/>
                    <a:lstStyle/>
                    <a:p>
                      <a:r>
                        <a:rPr lang="en-US" sz="1400" noProof="0" dirty="0" smtClean="0">
                          <a:latin typeface="+mj-lt"/>
                        </a:rPr>
                        <a:t>EE rehabilitation</a:t>
                      </a:r>
                      <a:r>
                        <a:rPr lang="en-US" sz="1400" baseline="0" noProof="0" dirty="0" smtClean="0">
                          <a:latin typeface="+mj-lt"/>
                        </a:rPr>
                        <a:t> of four k</a:t>
                      </a:r>
                      <a:r>
                        <a:rPr lang="en-US" sz="1400" noProof="0" dirty="0" smtClean="0">
                          <a:latin typeface="+mj-lt"/>
                        </a:rPr>
                        <a:t>indergartens</a:t>
                      </a:r>
                      <a:endParaRPr lang="en-US" sz="1400" noProof="0" dirty="0">
                        <a:latin typeface="+mj-lt"/>
                      </a:endParaRPr>
                    </a:p>
                  </a:txBody>
                  <a:tcPr/>
                </a:tc>
                <a:tc>
                  <a:txBody>
                    <a:bodyPr/>
                    <a:lstStyle/>
                    <a:p>
                      <a:r>
                        <a:rPr lang="en-US" sz="1400" noProof="0" dirty="0" smtClean="0">
                          <a:latin typeface="+mj-lt"/>
                        </a:rPr>
                        <a:t>Replacement of wood</a:t>
                      </a:r>
                      <a:r>
                        <a:rPr lang="en-US" sz="1400" baseline="0" noProof="0" dirty="0" smtClean="0">
                          <a:latin typeface="+mj-lt"/>
                        </a:rPr>
                        <a:t> stoves, solar water heating, lighting upgrades </a:t>
                      </a:r>
                      <a:endParaRPr lang="en-US" sz="1400" noProof="0" dirty="0">
                        <a:latin typeface="+mj-lt"/>
                      </a:endParaRPr>
                    </a:p>
                  </a:txBody>
                  <a:tcPr/>
                </a:tc>
              </a:tr>
              <a:tr h="8532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noProof="0" dirty="0" smtClean="0">
                          <a:latin typeface="+mj-lt"/>
                          <a:ea typeface="+mn-ea"/>
                          <a:cs typeface="Arial" panose="020B0604020202020204" pitchFamily="34" charset="0"/>
                        </a:rPr>
                        <a:t>Street lighting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1" noProof="0" dirty="0">
                        <a:solidFill>
                          <a:srgbClr val="FF0000"/>
                        </a:solidFill>
                        <a:latin typeface="+mj-lt"/>
                      </a:endParaRPr>
                    </a:p>
                  </a:txBody>
                  <a:tcPr/>
                </a:tc>
                <a:tc>
                  <a:txBody>
                    <a:bodyPr/>
                    <a:lstStyle/>
                    <a:p>
                      <a:r>
                        <a:rPr lang="en-US" sz="1400" baseline="0" noProof="0" dirty="0" smtClean="0">
                          <a:latin typeface="+mj-lt"/>
                        </a:rPr>
                        <a:t>Promenade and lighting upgrade in </a:t>
                      </a:r>
                      <a:r>
                        <a:rPr lang="en-US" sz="1400" baseline="0" noProof="0" dirty="0" err="1" smtClean="0">
                          <a:latin typeface="+mj-lt"/>
                        </a:rPr>
                        <a:t>Ksamil</a:t>
                      </a:r>
                      <a:endParaRPr lang="en-US" sz="1400" noProof="0" dirty="0">
                        <a:latin typeface="+mj-lt"/>
                      </a:endParaRPr>
                    </a:p>
                  </a:txBody>
                  <a:tcPr/>
                </a:tc>
                <a:tc>
                  <a:txBody>
                    <a:bodyPr/>
                    <a:lstStyle/>
                    <a:p>
                      <a:r>
                        <a:rPr lang="en-US" sz="1400" b="0" kern="1200" noProof="0" dirty="0" smtClean="0">
                          <a:solidFill>
                            <a:schemeClr val="dk1"/>
                          </a:solidFill>
                          <a:latin typeface="+mn-lt"/>
                          <a:ea typeface="+mn-ea"/>
                          <a:cs typeface="+mn-cs"/>
                        </a:rPr>
                        <a:t>Luminaire replacement and extension with LED in historic</a:t>
                      </a:r>
                      <a:r>
                        <a:rPr lang="en-US" sz="1400" b="0" kern="1200" baseline="0" noProof="0" dirty="0" smtClean="0">
                          <a:solidFill>
                            <a:schemeClr val="dk1"/>
                          </a:solidFill>
                          <a:latin typeface="+mn-lt"/>
                          <a:ea typeface="+mn-ea"/>
                          <a:cs typeface="+mn-cs"/>
                        </a:rPr>
                        <a:t> district </a:t>
                      </a:r>
                      <a:r>
                        <a:rPr lang="en-US" sz="1400" kern="1200" baseline="0" noProof="0" dirty="0" smtClean="0">
                          <a:solidFill>
                            <a:schemeClr val="dk1"/>
                          </a:solidFill>
                          <a:latin typeface="+mn-lt"/>
                          <a:ea typeface="+mn-ea"/>
                          <a:cs typeface="+mn-cs"/>
                        </a:rPr>
                        <a:t>(AADF)</a:t>
                      </a:r>
                      <a:endParaRPr lang="en-US" sz="1400" noProof="0" dirty="0">
                        <a:latin typeface="+mj-lt"/>
                      </a:endParaRPr>
                    </a:p>
                  </a:txBody>
                  <a:tcPr/>
                </a:tc>
                <a:tc>
                  <a:txBody>
                    <a:bodyPr/>
                    <a:lstStyle/>
                    <a:p>
                      <a:r>
                        <a:rPr lang="en-US" sz="1400" noProof="0" dirty="0" smtClean="0">
                          <a:latin typeface="+mj-lt"/>
                        </a:rPr>
                        <a:t>Luminaire replacement and extension with LED</a:t>
                      </a:r>
                      <a:endParaRPr lang="en-US" sz="1400" noProof="0" dirty="0">
                        <a:latin typeface="+mj-lt"/>
                      </a:endParaRPr>
                    </a:p>
                  </a:txBody>
                  <a:tcPr/>
                </a:tc>
                <a:tc>
                  <a:txBody>
                    <a:bodyPr/>
                    <a:lstStyle/>
                    <a:p>
                      <a:r>
                        <a:rPr lang="en-US" sz="1400" noProof="0" dirty="0" smtClean="0">
                          <a:latin typeface="+mj-lt"/>
                        </a:rPr>
                        <a:t>Luminaire replacement on two</a:t>
                      </a:r>
                      <a:r>
                        <a:rPr lang="en-US" sz="1400" baseline="0" noProof="0" dirty="0" smtClean="0">
                          <a:latin typeface="+mj-lt"/>
                        </a:rPr>
                        <a:t> roads and SL and illumination of two historic districts </a:t>
                      </a:r>
                      <a:endParaRPr lang="en-US" sz="1400" noProof="0" dirty="0">
                        <a:latin typeface="+mj-lt"/>
                      </a:endParaRPr>
                    </a:p>
                  </a:txBody>
                  <a:tcPr/>
                </a:tc>
              </a:tr>
              <a:tr h="10060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noProof="0" dirty="0" smtClean="0">
                          <a:latin typeface="+mj-lt"/>
                        </a:rPr>
                        <a:t>Urban public transportation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1" noProof="0" dirty="0">
                        <a:solidFill>
                          <a:srgbClr val="FF0000"/>
                        </a:solidFill>
                        <a:latin typeface="+mj-lt"/>
                      </a:endParaRPr>
                    </a:p>
                  </a:txBody>
                  <a:tcPr/>
                </a:tc>
                <a:tc>
                  <a:txBody>
                    <a:bodyPr/>
                    <a:lstStyle/>
                    <a:p>
                      <a:r>
                        <a:rPr lang="en-US" sz="1400" noProof="0" dirty="0" smtClean="0">
                          <a:latin typeface="+mj-lt"/>
                        </a:rPr>
                        <a:t>Extension</a:t>
                      </a:r>
                      <a:r>
                        <a:rPr lang="en-US" sz="1400" baseline="0" noProof="0" dirty="0" smtClean="0">
                          <a:latin typeface="+mj-lt"/>
                        </a:rPr>
                        <a:t> of pedestrian zone in </a:t>
                      </a:r>
                      <a:r>
                        <a:rPr lang="en-US" sz="1400" baseline="0" noProof="0" dirty="0" err="1" smtClean="0">
                          <a:latin typeface="+mj-lt"/>
                        </a:rPr>
                        <a:t>Saranda</a:t>
                      </a:r>
                      <a:r>
                        <a:rPr lang="en-US" sz="1400" baseline="0" noProof="0" dirty="0" smtClean="0">
                          <a:latin typeface="+mj-lt"/>
                        </a:rPr>
                        <a:t> and cycling infrastructure, replacement of two shuttle buses (</a:t>
                      </a:r>
                      <a:r>
                        <a:rPr lang="en-US" sz="1400" baseline="0" noProof="0" dirty="0" err="1" smtClean="0">
                          <a:latin typeface="+mj-lt"/>
                        </a:rPr>
                        <a:t>Butrint</a:t>
                      </a:r>
                      <a:r>
                        <a:rPr lang="en-US" sz="1400" baseline="0" noProof="0" dirty="0" smtClean="0">
                          <a:latin typeface="+mj-lt"/>
                        </a:rPr>
                        <a:t>)</a:t>
                      </a:r>
                      <a:endParaRPr lang="en-US" sz="1400" noProof="0" dirty="0">
                        <a:latin typeface="+mj-lt"/>
                      </a:endParaRPr>
                    </a:p>
                  </a:txBody>
                  <a:tcPr/>
                </a:tc>
                <a:tc>
                  <a:txBody>
                    <a:bodyPr/>
                    <a:lstStyle/>
                    <a:p>
                      <a:r>
                        <a:rPr lang="en-US" sz="1400" noProof="0" dirty="0" smtClean="0">
                          <a:latin typeface="+mj-lt"/>
                        </a:rPr>
                        <a:t>Development of park and ride system and heritage trail incl.</a:t>
                      </a:r>
                      <a:r>
                        <a:rPr lang="en-US" sz="1400" baseline="0" noProof="0" dirty="0" smtClean="0">
                          <a:latin typeface="+mj-lt"/>
                        </a:rPr>
                        <a:t> shuttle bus</a:t>
                      </a:r>
                      <a:endParaRPr lang="en-US" sz="1400" noProof="0" dirty="0">
                        <a:latin typeface="+mj-lt"/>
                      </a:endParaRPr>
                    </a:p>
                  </a:txBody>
                  <a:tcPr/>
                </a:tc>
                <a:tc>
                  <a:txBody>
                    <a:bodyPr/>
                    <a:lstStyle/>
                    <a:p>
                      <a:endParaRPr lang="en-US" sz="1400" noProof="0"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noProof="0" dirty="0" smtClean="0">
                          <a:solidFill>
                            <a:schemeClr val="dk1"/>
                          </a:solidFill>
                          <a:latin typeface="+mn-lt"/>
                          <a:ea typeface="+mn-ea"/>
                          <a:cs typeface="+mn-cs"/>
                        </a:rPr>
                        <a:t>Development of park and ride system and heritage trail, cycling infrastructure</a:t>
                      </a:r>
                    </a:p>
                  </a:txBody>
                  <a:tcPr/>
                </a:tc>
              </a:tr>
            </a:tbl>
          </a:graphicData>
        </a:graphic>
      </p:graphicFrame>
    </p:spTree>
    <p:extLst>
      <p:ext uri="{BB962C8B-B14F-4D97-AF65-F5344CB8AC3E}">
        <p14:creationId xmlns:p14="http://schemas.microsoft.com/office/powerpoint/2010/main" val="42516157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457200"/>
          </a:xfrm>
        </p:spPr>
        <p:txBody>
          <a:bodyPr/>
          <a:lstStyle/>
          <a:p>
            <a:r>
              <a:rPr lang="en-US" dirty="0" smtClean="0"/>
              <a:t>Preliminary investment demand by city, EUR</a:t>
            </a:r>
            <a:endParaRPr lang="en-US" dirty="0"/>
          </a:p>
        </p:txBody>
      </p:sp>
      <p:sp>
        <p:nvSpPr>
          <p:cNvPr id="3" name="Date Placeholder 2"/>
          <p:cNvSpPr>
            <a:spLocks noGrp="1"/>
          </p:cNvSpPr>
          <p:nvPr>
            <p:ph type="dt" sz="half" idx="10"/>
          </p:nvPr>
        </p:nvSpPr>
        <p:spPr/>
        <p:txBody>
          <a:bodyPr/>
          <a:lstStyle/>
          <a:p>
            <a:fld id="{9D8CCCB1-E861-4C18-A38D-7FBEBE184395}" type="datetime1">
              <a:rPr lang="en-US" smtClean="0"/>
              <a:pPr/>
              <a:t>9/23/2016</a:t>
            </a:fld>
            <a:endParaRPr lang="en-US" dirty="0"/>
          </a:p>
        </p:txBody>
      </p:sp>
      <p:sp>
        <p:nvSpPr>
          <p:cNvPr id="4" name="Slide Number Placeholder 3"/>
          <p:cNvSpPr>
            <a:spLocks noGrp="1"/>
          </p:cNvSpPr>
          <p:nvPr>
            <p:ph type="sldNum" sz="quarter" idx="12"/>
          </p:nvPr>
        </p:nvSpPr>
        <p:spPr/>
        <p:txBody>
          <a:bodyPr/>
          <a:lstStyle/>
          <a:p>
            <a:fld id="{166BF244-95AD-4204-80E5-6E367B00C6DF}" type="slidenum">
              <a:rPr lang="en-US" smtClean="0"/>
              <a:pPr/>
              <a:t>18</a:t>
            </a:fld>
            <a:endParaRPr lang="en-US" dirty="0"/>
          </a:p>
        </p:txBody>
      </p:sp>
      <p:graphicFrame>
        <p:nvGraphicFramePr>
          <p:cNvPr id="6" name="Chart 5"/>
          <p:cNvGraphicFramePr>
            <a:graphicFrameLocks/>
          </p:cNvGraphicFramePr>
          <p:nvPr>
            <p:extLst>
              <p:ext uri="{D42A27DB-BD31-4B8C-83A1-F6EECF244321}">
                <p14:modId xmlns:p14="http://schemas.microsoft.com/office/powerpoint/2010/main" val="375527741"/>
              </p:ext>
            </p:extLst>
          </p:nvPr>
        </p:nvGraphicFramePr>
        <p:xfrm>
          <a:off x="456820" y="1524000"/>
          <a:ext cx="8239124" cy="4267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31452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457200"/>
          </a:xfrm>
        </p:spPr>
        <p:txBody>
          <a:bodyPr/>
          <a:lstStyle/>
          <a:p>
            <a:r>
              <a:rPr lang="en-US" dirty="0" smtClean="0"/>
              <a:t>Preliminary investment demand by sector, EUR</a:t>
            </a:r>
            <a:endParaRPr lang="en-US" dirty="0"/>
          </a:p>
        </p:txBody>
      </p:sp>
      <p:sp>
        <p:nvSpPr>
          <p:cNvPr id="3" name="Date Placeholder 2"/>
          <p:cNvSpPr>
            <a:spLocks noGrp="1"/>
          </p:cNvSpPr>
          <p:nvPr>
            <p:ph type="dt" sz="half" idx="10"/>
          </p:nvPr>
        </p:nvSpPr>
        <p:spPr/>
        <p:txBody>
          <a:bodyPr/>
          <a:lstStyle/>
          <a:p>
            <a:fld id="{9D8CCCB1-E861-4C18-A38D-7FBEBE184395}" type="datetime1">
              <a:rPr lang="en-US" smtClean="0"/>
              <a:pPr/>
              <a:t>9/23/2016</a:t>
            </a:fld>
            <a:endParaRPr lang="en-US" dirty="0"/>
          </a:p>
        </p:txBody>
      </p:sp>
      <p:sp>
        <p:nvSpPr>
          <p:cNvPr id="4" name="Slide Number Placeholder 3"/>
          <p:cNvSpPr>
            <a:spLocks noGrp="1"/>
          </p:cNvSpPr>
          <p:nvPr>
            <p:ph type="sldNum" sz="quarter" idx="12"/>
          </p:nvPr>
        </p:nvSpPr>
        <p:spPr/>
        <p:txBody>
          <a:bodyPr/>
          <a:lstStyle/>
          <a:p>
            <a:fld id="{166BF244-95AD-4204-80E5-6E367B00C6DF}" type="slidenum">
              <a:rPr lang="en-US" smtClean="0"/>
              <a:pPr/>
              <a:t>19</a:t>
            </a:fld>
            <a:endParaRPr lang="en-US" dirty="0"/>
          </a:p>
        </p:txBody>
      </p:sp>
      <p:graphicFrame>
        <p:nvGraphicFramePr>
          <p:cNvPr id="7" name="Chart 6"/>
          <p:cNvGraphicFramePr>
            <a:graphicFrameLocks/>
          </p:cNvGraphicFramePr>
          <p:nvPr>
            <p:extLst>
              <p:ext uri="{D42A27DB-BD31-4B8C-83A1-F6EECF244321}">
                <p14:modId xmlns:p14="http://schemas.microsoft.com/office/powerpoint/2010/main" val="3450318121"/>
              </p:ext>
            </p:extLst>
          </p:nvPr>
        </p:nvGraphicFramePr>
        <p:xfrm>
          <a:off x="609600" y="1143000"/>
          <a:ext cx="7620000" cy="4724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149465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457200"/>
          </a:xfrm>
        </p:spPr>
        <p:txBody>
          <a:bodyPr/>
          <a:lstStyle/>
          <a:p>
            <a:r>
              <a:rPr lang="en-US" dirty="0" smtClean="0"/>
              <a:t>Agenda</a:t>
            </a:r>
            <a:endParaRPr lang="en-US" dirty="0"/>
          </a:p>
        </p:txBody>
      </p:sp>
      <p:sp>
        <p:nvSpPr>
          <p:cNvPr id="3" name="Text Placeholder 2"/>
          <p:cNvSpPr>
            <a:spLocks noGrp="1"/>
          </p:cNvSpPr>
          <p:nvPr>
            <p:ph type="body" idx="1"/>
          </p:nvPr>
        </p:nvSpPr>
        <p:spPr>
          <a:xfrm>
            <a:off x="1600200" y="3124200"/>
            <a:ext cx="6781801" cy="1442587"/>
          </a:xfrm>
        </p:spPr>
        <p:txBody>
          <a:bodyPr/>
          <a:lstStyle/>
          <a:p>
            <a:pPr>
              <a:buFont typeface="Courier New" panose="02070309020205020404" pitchFamily="49" charset="0"/>
              <a:buChar char="o"/>
            </a:pPr>
            <a:r>
              <a:rPr lang="en-US" dirty="0" smtClean="0">
                <a:solidFill>
                  <a:schemeClr val="bg2">
                    <a:lumMod val="25000"/>
                  </a:schemeClr>
                </a:solidFill>
              </a:rPr>
              <a:t>Overview of visits</a:t>
            </a:r>
          </a:p>
          <a:p>
            <a:pPr>
              <a:buFont typeface="Courier New" panose="02070309020205020404" pitchFamily="49" charset="0"/>
              <a:buChar char="o"/>
            </a:pPr>
            <a:r>
              <a:rPr lang="en-US" dirty="0" smtClean="0">
                <a:solidFill>
                  <a:schemeClr val="bg2">
                    <a:lumMod val="25000"/>
                  </a:schemeClr>
                </a:solidFill>
              </a:rPr>
              <a:t>Identified priority sectors</a:t>
            </a:r>
          </a:p>
          <a:p>
            <a:pPr>
              <a:buFont typeface="Courier New" panose="02070309020205020404" pitchFamily="49" charset="0"/>
              <a:buChar char="o"/>
            </a:pPr>
            <a:r>
              <a:rPr lang="en-US" dirty="0" smtClean="0">
                <a:solidFill>
                  <a:schemeClr val="bg2">
                    <a:lumMod val="25000"/>
                  </a:schemeClr>
                </a:solidFill>
              </a:rPr>
              <a:t>Identified EE challenges and opportunities by sector</a:t>
            </a:r>
          </a:p>
          <a:p>
            <a:pPr>
              <a:buFont typeface="Courier New" panose="02070309020205020404" pitchFamily="49" charset="0"/>
              <a:buChar char="o"/>
            </a:pPr>
            <a:r>
              <a:rPr lang="en-US" dirty="0" smtClean="0">
                <a:solidFill>
                  <a:schemeClr val="bg2">
                    <a:lumMod val="25000"/>
                  </a:schemeClr>
                </a:solidFill>
              </a:rPr>
              <a:t>Preliminary recommendations for investment projects</a:t>
            </a:r>
          </a:p>
          <a:p>
            <a:pPr>
              <a:buFont typeface="Courier New" panose="02070309020205020404" pitchFamily="49" charset="0"/>
              <a:buChar char="o"/>
            </a:pPr>
            <a:r>
              <a:rPr lang="en-US" dirty="0" smtClean="0">
                <a:solidFill>
                  <a:schemeClr val="bg2">
                    <a:lumMod val="25000"/>
                  </a:schemeClr>
                </a:solidFill>
              </a:rPr>
              <a:t>Next steps</a:t>
            </a:r>
          </a:p>
          <a:p>
            <a:pPr marL="0" indent="0">
              <a:buNone/>
            </a:pP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next steps</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20</a:t>
            </a:fld>
            <a:endParaRPr lang="en-US"/>
          </a:p>
        </p:txBody>
      </p:sp>
      <p:sp>
        <p:nvSpPr>
          <p:cNvPr id="6" name="Rectangle 5"/>
          <p:cNvSpPr/>
          <p:nvPr/>
        </p:nvSpPr>
        <p:spPr>
          <a:xfrm>
            <a:off x="456819" y="1164372"/>
            <a:ext cx="8239125" cy="4247317"/>
          </a:xfrm>
          <a:prstGeom prst="rect">
            <a:avLst/>
          </a:prstGeom>
        </p:spPr>
        <p:txBody>
          <a:bodyPr wrap="square">
            <a:spAutoFit/>
          </a:bodyPr>
          <a:lstStyle/>
          <a:p>
            <a:pPr lvl="1" indent="-457200">
              <a:spcAft>
                <a:spcPts val="600"/>
              </a:spcAft>
            </a:pPr>
            <a:r>
              <a:rPr lang="en-US" sz="2000" b="1" dirty="0" smtClean="0"/>
              <a:t>Open </a:t>
            </a:r>
            <a:r>
              <a:rPr lang="en-US" sz="2000" b="1" dirty="0"/>
              <a:t>Questions</a:t>
            </a:r>
          </a:p>
          <a:p>
            <a:pPr marL="800100" lvl="1" indent="-342900">
              <a:spcAft>
                <a:spcPts val="600"/>
              </a:spcAft>
              <a:buFont typeface="Arial" panose="020B0604020202020204" pitchFamily="34" charset="0"/>
              <a:buChar char="•"/>
            </a:pPr>
            <a:r>
              <a:rPr lang="en-US" sz="2000" dirty="0"/>
              <a:t>Demand </a:t>
            </a:r>
            <a:r>
              <a:rPr lang="en-US" sz="2000" dirty="0" smtClean="0"/>
              <a:t>for </a:t>
            </a:r>
            <a:r>
              <a:rPr lang="en-US" sz="2000" dirty="0"/>
              <a:t>coordination with other donor projects (sectors and cities covered</a:t>
            </a:r>
            <a:r>
              <a:rPr lang="en-US" sz="2000" dirty="0" smtClean="0"/>
              <a:t>) to </a:t>
            </a:r>
            <a:r>
              <a:rPr lang="en-US" sz="2000" dirty="0"/>
              <a:t>avoid </a:t>
            </a:r>
            <a:r>
              <a:rPr lang="en-US" sz="2000" dirty="0" smtClean="0"/>
              <a:t>overlapping activities </a:t>
            </a:r>
            <a:endParaRPr lang="en-US" sz="2000" dirty="0"/>
          </a:p>
          <a:p>
            <a:pPr marL="800100" lvl="1" indent="-342900">
              <a:spcAft>
                <a:spcPts val="600"/>
              </a:spcAft>
              <a:buFont typeface="Arial" panose="020B0604020202020204" pitchFamily="34" charset="0"/>
              <a:buChar char="•"/>
            </a:pPr>
            <a:r>
              <a:rPr lang="en-US" sz="2000" dirty="0"/>
              <a:t>Technical assistance for local capacity building (</a:t>
            </a:r>
            <a:r>
              <a:rPr lang="en-US" sz="2000" dirty="0" smtClean="0"/>
              <a:t>ADF </a:t>
            </a:r>
            <a:r>
              <a:rPr lang="en-US" sz="2000" dirty="0"/>
              <a:t>&amp; donors</a:t>
            </a:r>
            <a:r>
              <a:rPr lang="en-US" sz="2000" dirty="0" smtClean="0"/>
              <a:t>)</a:t>
            </a:r>
            <a:endParaRPr lang="en-US" sz="2000" dirty="0"/>
          </a:p>
          <a:p>
            <a:endParaRPr lang="en-US" sz="2000" b="1" dirty="0" smtClean="0"/>
          </a:p>
          <a:p>
            <a:r>
              <a:rPr lang="en-US" sz="2000" b="1" dirty="0" smtClean="0"/>
              <a:t>Next steps</a:t>
            </a:r>
            <a:r>
              <a:rPr lang="en-US" sz="2000" dirty="0" smtClean="0"/>
              <a:t>  </a:t>
            </a:r>
            <a:endParaRPr lang="en-US" sz="2000" dirty="0"/>
          </a:p>
          <a:p>
            <a:pPr marL="800100" lvl="1" indent="-342900">
              <a:spcAft>
                <a:spcPts val="600"/>
              </a:spcAft>
              <a:buFont typeface="Arial" panose="020B0604020202020204" pitchFamily="34" charset="0"/>
              <a:buChar char="•"/>
            </a:pPr>
            <a:r>
              <a:rPr lang="en-US" sz="2000" dirty="0"/>
              <a:t>Analysis of pilot </a:t>
            </a:r>
            <a:r>
              <a:rPr lang="en-US" sz="2000" dirty="0" smtClean="0"/>
              <a:t>projects and discussion with PIUTD team</a:t>
            </a:r>
            <a:endParaRPr lang="en-US" sz="2000" dirty="0"/>
          </a:p>
          <a:p>
            <a:pPr marL="800100" lvl="1" indent="-342900">
              <a:spcAft>
                <a:spcPts val="600"/>
              </a:spcAft>
              <a:buFont typeface="Arial" panose="020B0604020202020204" pitchFamily="34" charset="0"/>
              <a:buChar char="•"/>
            </a:pPr>
            <a:r>
              <a:rPr lang="en-US" sz="2000" dirty="0"/>
              <a:t>Decision workshop </a:t>
            </a:r>
            <a:r>
              <a:rPr lang="en-US" sz="2000" dirty="0" smtClean="0"/>
              <a:t>(November) </a:t>
            </a:r>
            <a:r>
              <a:rPr lang="en-US" sz="2000" dirty="0"/>
              <a:t>to prioritize sectors </a:t>
            </a:r>
            <a:r>
              <a:rPr lang="en-US" sz="2000" dirty="0" smtClean="0"/>
              <a:t>and specific EE measures</a:t>
            </a:r>
            <a:endParaRPr lang="en-US" sz="2000" dirty="0"/>
          </a:p>
          <a:p>
            <a:pPr marL="800100" lvl="1" indent="-342900">
              <a:spcAft>
                <a:spcPts val="600"/>
              </a:spcAft>
              <a:buFont typeface="Arial" panose="020B0604020202020204" pitchFamily="34" charset="0"/>
              <a:buChar char="•"/>
            </a:pPr>
            <a:r>
              <a:rPr lang="en-US" sz="2000" dirty="0"/>
              <a:t>City background and EE assessment </a:t>
            </a:r>
            <a:r>
              <a:rPr lang="en-US" sz="2000" dirty="0" smtClean="0"/>
              <a:t>report (January)</a:t>
            </a:r>
          </a:p>
          <a:p>
            <a:pPr marL="800100" lvl="1" indent="-342900">
              <a:spcAft>
                <a:spcPts val="600"/>
              </a:spcAft>
              <a:buFont typeface="Arial" panose="020B0604020202020204" pitchFamily="34" charset="0"/>
              <a:buChar char="•"/>
            </a:pPr>
            <a:r>
              <a:rPr lang="en-US" sz="2000" dirty="0" smtClean="0"/>
              <a:t>Pre-feasibility studies for fast-track lighting investments in </a:t>
            </a:r>
            <a:r>
              <a:rPr lang="en-US" sz="2000" dirty="0" err="1" smtClean="0"/>
              <a:t>Gjirokastra</a:t>
            </a:r>
            <a:r>
              <a:rPr lang="en-US" sz="2000" dirty="0" smtClean="0"/>
              <a:t> and </a:t>
            </a:r>
            <a:r>
              <a:rPr lang="en-US" sz="2000" dirty="0" err="1" smtClean="0"/>
              <a:t>Berat</a:t>
            </a:r>
            <a:r>
              <a:rPr lang="en-US" sz="2000" dirty="0" smtClean="0"/>
              <a:t> (February)   </a:t>
            </a:r>
            <a:endParaRPr lang="en-US" sz="2000" dirty="0"/>
          </a:p>
        </p:txBody>
      </p:sp>
    </p:spTree>
    <p:extLst>
      <p:ext uri="{BB962C8B-B14F-4D97-AF65-F5344CB8AC3E}">
        <p14:creationId xmlns:p14="http://schemas.microsoft.com/office/powerpoint/2010/main" val="40785068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visits to cities, Sept. 13-23</a:t>
            </a:r>
            <a:endParaRPr lang="en-US" dirty="0"/>
          </a:p>
        </p:txBody>
      </p:sp>
      <p:sp>
        <p:nvSpPr>
          <p:cNvPr id="4" name="Content Placeholder 3"/>
          <p:cNvSpPr>
            <a:spLocks noGrp="1"/>
          </p:cNvSpPr>
          <p:nvPr>
            <p:ph sz="half" idx="2"/>
          </p:nvPr>
        </p:nvSpPr>
        <p:spPr>
          <a:xfrm>
            <a:off x="5029200" y="3886200"/>
            <a:ext cx="3962400" cy="1905000"/>
          </a:xfrm>
        </p:spPr>
        <p:txBody>
          <a:bodyPr>
            <a:normAutofit/>
          </a:bodyPr>
          <a:lstStyle/>
          <a:p>
            <a:pPr marL="0" indent="0">
              <a:buNone/>
            </a:pPr>
            <a:endParaRPr lang="en-US" sz="2200" i="1" dirty="0" smtClean="0"/>
          </a:p>
          <a:p>
            <a:pPr marL="0" indent="0">
              <a:buNone/>
            </a:pPr>
            <a:r>
              <a:rPr lang="en-US" sz="1800" i="1" dirty="0" smtClean="0"/>
              <a:t>Cities show high commitment and ownership in tackling energy efficiency opportunities. Collaboration was fruitful and most of the data could be collected.</a:t>
            </a:r>
            <a:endParaRPr lang="en-US" sz="1800" i="1" dirty="0"/>
          </a:p>
        </p:txBody>
      </p:sp>
      <p:sp>
        <p:nvSpPr>
          <p:cNvPr id="8" name="Slide Number Placeholder 7"/>
          <p:cNvSpPr>
            <a:spLocks noGrp="1"/>
          </p:cNvSpPr>
          <p:nvPr>
            <p:ph type="sldNum" sz="quarter" idx="12"/>
          </p:nvPr>
        </p:nvSpPr>
        <p:spPr/>
        <p:txBody>
          <a:bodyPr/>
          <a:lstStyle/>
          <a:p>
            <a:fld id="{166BF244-95AD-4204-80E5-6E367B00C6DF}" type="slidenum">
              <a:rPr lang="en-US" smtClean="0"/>
              <a:pPr/>
              <a:t>3</a:t>
            </a:fld>
            <a:endParaRPr lang="en-US"/>
          </a:p>
        </p:txBody>
      </p:sp>
      <p:sp>
        <p:nvSpPr>
          <p:cNvPr id="3" name="Content Placeholder 2"/>
          <p:cNvSpPr>
            <a:spLocks noGrp="1"/>
          </p:cNvSpPr>
          <p:nvPr>
            <p:ph sz="half" idx="1"/>
          </p:nvPr>
        </p:nvSpPr>
        <p:spPr>
          <a:xfrm>
            <a:off x="457200" y="1066801"/>
            <a:ext cx="4343400" cy="4419600"/>
          </a:xfrm>
        </p:spPr>
        <p:txBody>
          <a:bodyPr>
            <a:noAutofit/>
          </a:bodyPr>
          <a:lstStyle/>
          <a:p>
            <a:pPr>
              <a:spcAft>
                <a:spcPts val="600"/>
              </a:spcAft>
            </a:pPr>
            <a:r>
              <a:rPr lang="en-US" sz="1600" dirty="0">
                <a:solidFill>
                  <a:schemeClr val="tx1"/>
                </a:solidFill>
              </a:rPr>
              <a:t>Meetings</a:t>
            </a:r>
            <a:r>
              <a:rPr lang="en-US" sz="1600" b="1" dirty="0">
                <a:solidFill>
                  <a:schemeClr val="tx1"/>
                </a:solidFill>
              </a:rPr>
              <a:t> </a:t>
            </a:r>
            <a:r>
              <a:rPr lang="en-US" sz="1600" dirty="0" smtClean="0">
                <a:solidFill>
                  <a:schemeClr val="tx1"/>
                </a:solidFill>
              </a:rPr>
              <a:t>with mayors, municipal services, budget, tourism and technical departments and municipal utilities helped to clarify sectoral energy use challenges and data gaps and develop a sense of local priorities</a:t>
            </a:r>
          </a:p>
          <a:p>
            <a:pPr>
              <a:spcAft>
                <a:spcPts val="600"/>
              </a:spcAft>
            </a:pPr>
            <a:r>
              <a:rPr lang="en-US" sz="1600" dirty="0" smtClean="0">
                <a:solidFill>
                  <a:schemeClr val="tx1"/>
                </a:solidFill>
              </a:rPr>
              <a:t>Technical visits at </a:t>
            </a:r>
            <a:r>
              <a:rPr lang="en-US" sz="1600" dirty="0">
                <a:solidFill>
                  <a:schemeClr val="tx1"/>
                </a:solidFill>
              </a:rPr>
              <a:t>public buildings, water infrastructure and street </a:t>
            </a:r>
            <a:r>
              <a:rPr lang="en-US" sz="1600" dirty="0" smtClean="0">
                <a:solidFill>
                  <a:schemeClr val="tx1"/>
                </a:solidFill>
              </a:rPr>
              <a:t>lighting contributed to a better understanding of technical performance and investment demands </a:t>
            </a:r>
            <a:endParaRPr lang="en-US" sz="1600" b="1" dirty="0">
              <a:solidFill>
                <a:schemeClr val="tx1"/>
              </a:solidFill>
            </a:endParaRPr>
          </a:p>
          <a:p>
            <a:pPr>
              <a:spcAft>
                <a:spcPts val="600"/>
              </a:spcAft>
            </a:pPr>
            <a:r>
              <a:rPr lang="en-US" sz="1600" dirty="0" smtClean="0">
                <a:solidFill>
                  <a:schemeClr val="tx1"/>
                </a:solidFill>
              </a:rPr>
              <a:t>The kick-off workshop was used to explain approach, targets and data requirements for a successful planning of potential measures</a:t>
            </a:r>
          </a:p>
          <a:p>
            <a:pPr>
              <a:spcAft>
                <a:spcPts val="600"/>
              </a:spcAft>
            </a:pPr>
            <a:r>
              <a:rPr lang="en-US" sz="1600" dirty="0" smtClean="0">
                <a:solidFill>
                  <a:schemeClr val="tx1"/>
                </a:solidFill>
              </a:rPr>
              <a:t>It contributed to establishing a cross-sectoral working group and common ownership for a municipal energy savings plan among participating staff</a:t>
            </a:r>
          </a:p>
          <a:p>
            <a:pPr marL="0" indent="0">
              <a:buNone/>
            </a:pPr>
            <a:endParaRPr lang="en-US" sz="1600" b="1" dirty="0">
              <a:solidFill>
                <a:schemeClr val="tx1"/>
              </a:solidFill>
            </a:endParaRPr>
          </a:p>
          <a:p>
            <a:pPr marL="0" indent="0">
              <a:buNone/>
            </a:pPr>
            <a:r>
              <a:rPr lang="en-US" sz="1600" dirty="0">
                <a:solidFill>
                  <a:schemeClr val="tx1"/>
                </a:solidFill>
              </a:rPr>
              <a:t/>
            </a:r>
            <a:br>
              <a:rPr lang="en-US" sz="1600" dirty="0">
                <a:solidFill>
                  <a:schemeClr val="tx1"/>
                </a:solidFill>
              </a:rPr>
            </a:br>
            <a:endParaRPr lang="en-US" sz="1600" b="1" dirty="0">
              <a:solidFill>
                <a:schemeClr val="tx1"/>
              </a:solidFill>
            </a:endParaRPr>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96107" y="1213430"/>
            <a:ext cx="3766893" cy="282517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457200"/>
          </a:xfrm>
        </p:spPr>
        <p:txBody>
          <a:bodyPr/>
          <a:lstStyle/>
          <a:p>
            <a:r>
              <a:rPr lang="en-US" dirty="0" smtClean="0"/>
              <a:t>Sector priorities at a glance</a:t>
            </a:r>
            <a:endParaRPr lang="en-US" dirty="0"/>
          </a:p>
        </p:txBody>
      </p:sp>
      <p:sp>
        <p:nvSpPr>
          <p:cNvPr id="11" name="Slide Number Placeholder 10"/>
          <p:cNvSpPr>
            <a:spLocks noGrp="1"/>
          </p:cNvSpPr>
          <p:nvPr>
            <p:ph type="sldNum" sz="quarter" idx="12"/>
          </p:nvPr>
        </p:nvSpPr>
        <p:spPr/>
        <p:txBody>
          <a:bodyPr/>
          <a:lstStyle/>
          <a:p>
            <a:fld id="{166BF244-95AD-4204-80E5-6E367B00C6DF}" type="slidenum">
              <a:rPr lang="en-US" smtClean="0"/>
              <a:pPr/>
              <a:t>4</a:t>
            </a:fld>
            <a:endParaRPr lang="en-US"/>
          </a:p>
        </p:txBody>
      </p:sp>
      <p:graphicFrame>
        <p:nvGraphicFramePr>
          <p:cNvPr id="12" name="Tabelle 3"/>
          <p:cNvGraphicFramePr>
            <a:graphicFrameLocks noGrp="1"/>
          </p:cNvGraphicFramePr>
          <p:nvPr>
            <p:extLst>
              <p:ext uri="{D42A27DB-BD31-4B8C-83A1-F6EECF244321}">
                <p14:modId xmlns:p14="http://schemas.microsoft.com/office/powerpoint/2010/main" val="964047366"/>
              </p:ext>
            </p:extLst>
          </p:nvPr>
        </p:nvGraphicFramePr>
        <p:xfrm>
          <a:off x="359530" y="1219200"/>
          <a:ext cx="8424940" cy="3773584"/>
        </p:xfrm>
        <a:graphic>
          <a:graphicData uri="http://schemas.openxmlformats.org/drawingml/2006/table">
            <a:tbl>
              <a:tblPr firstRow="1">
                <a:tableStyleId>{5C22544A-7EE6-4342-B048-85BDC9FD1C3A}</a:tableStyleId>
              </a:tblPr>
              <a:tblGrid>
                <a:gridCol w="1684988"/>
                <a:gridCol w="1841682"/>
                <a:gridCol w="1676400"/>
                <a:gridCol w="1536882"/>
                <a:gridCol w="1684988"/>
              </a:tblGrid>
              <a:tr h="360040">
                <a:tc>
                  <a:txBody>
                    <a:bodyPr/>
                    <a:lstStyle/>
                    <a:p>
                      <a:pPr lvl="0"/>
                      <a:endParaRPr lang="en-US" noProof="0" dirty="0" smtClean="0">
                        <a:latin typeface="+mj-lt"/>
                      </a:endParaRPr>
                    </a:p>
                  </a:txBody>
                  <a:tcPr/>
                </a:tc>
                <a:tc>
                  <a:txBody>
                    <a:bodyPr/>
                    <a:lstStyle/>
                    <a:p>
                      <a:pPr algn="ctr"/>
                      <a:r>
                        <a:rPr lang="en-US" noProof="0" dirty="0" err="1" smtClean="0"/>
                        <a:t>Saranda</a:t>
                      </a:r>
                      <a:endParaRPr lang="en-US" noProof="0" dirty="0">
                        <a:latin typeface="+mj-lt"/>
                      </a:endParaRPr>
                    </a:p>
                  </a:txBody>
                  <a:tcPr/>
                </a:tc>
                <a:tc>
                  <a:txBody>
                    <a:bodyPr/>
                    <a:lstStyle/>
                    <a:p>
                      <a:pPr algn="ctr"/>
                      <a:r>
                        <a:rPr lang="en-US" noProof="0" dirty="0" err="1" smtClean="0"/>
                        <a:t>Gjirokastra</a:t>
                      </a:r>
                      <a:endParaRPr lang="en-US" noProof="0" dirty="0">
                        <a:latin typeface="+mj-lt"/>
                      </a:endParaRPr>
                    </a:p>
                  </a:txBody>
                  <a:tcPr/>
                </a:tc>
                <a:tc>
                  <a:txBody>
                    <a:bodyPr/>
                    <a:lstStyle/>
                    <a:p>
                      <a:pPr algn="ctr"/>
                      <a:r>
                        <a:rPr lang="en-US" noProof="0" dirty="0" err="1" smtClean="0"/>
                        <a:t>Permet</a:t>
                      </a:r>
                      <a:endParaRPr lang="en-US" noProof="0" dirty="0">
                        <a:latin typeface="+mj-l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noProof="0" dirty="0" err="1" smtClean="0"/>
                        <a:t>Berat</a:t>
                      </a:r>
                      <a:endParaRPr lang="en-US" noProof="0" dirty="0">
                        <a:latin typeface="+mj-lt"/>
                      </a:endParaRPr>
                    </a:p>
                  </a:txBody>
                  <a:tcPr/>
                </a:tc>
              </a:tr>
              <a:tr h="531916">
                <a:tc>
                  <a:txBody>
                    <a:bodyPr/>
                    <a:lstStyle/>
                    <a:p>
                      <a:pPr lvl="0" algn="l"/>
                      <a:r>
                        <a:rPr lang="en-US" sz="1800" noProof="0" dirty="0" smtClean="0"/>
                        <a:t>Municipal buildings </a:t>
                      </a:r>
                      <a:endParaRPr lang="en-US" sz="1800" b="0" noProof="0" dirty="0" smtClean="0">
                        <a:latin typeface="+mj-lt"/>
                        <a:ea typeface="+mn-ea"/>
                        <a:cs typeface="Arial" panose="020B0604020202020204" pitchFamily="34" charset="0"/>
                      </a:endParaRPr>
                    </a:p>
                  </a:txBody>
                  <a:tcPr/>
                </a:tc>
                <a:tc>
                  <a:txBody>
                    <a:bodyPr/>
                    <a:lstStyle/>
                    <a:p>
                      <a:pPr algn="ctr"/>
                      <a:r>
                        <a:rPr lang="en-US" noProof="0" dirty="0" smtClean="0">
                          <a:latin typeface="+mj-lt"/>
                        </a:rPr>
                        <a:t>High</a:t>
                      </a:r>
                      <a:endParaRPr lang="en-US" noProof="0" dirty="0">
                        <a:latin typeface="+mj-lt"/>
                      </a:endParaRPr>
                    </a:p>
                  </a:txBody>
                  <a:tcPr>
                    <a:solidFill>
                      <a:srgbClr val="FFC000"/>
                    </a:solidFill>
                  </a:tcPr>
                </a:tc>
                <a:tc>
                  <a:txBody>
                    <a:bodyPr/>
                    <a:lstStyle/>
                    <a:p>
                      <a:pPr algn="ctr"/>
                      <a:r>
                        <a:rPr lang="en-US" noProof="0" dirty="0" smtClean="0"/>
                        <a:t>High</a:t>
                      </a:r>
                      <a:endParaRPr lang="en-US" noProof="0" dirty="0">
                        <a:latin typeface="+mj-lt"/>
                      </a:endParaRPr>
                    </a:p>
                  </a:txBody>
                  <a:tcPr>
                    <a:solidFill>
                      <a:srgbClr val="FFC000"/>
                    </a:solidFill>
                  </a:tcPr>
                </a:tc>
                <a:tc>
                  <a:txBody>
                    <a:bodyPr/>
                    <a:lstStyle/>
                    <a:p>
                      <a:pPr algn="ctr"/>
                      <a:r>
                        <a:rPr lang="en-US" noProof="0" dirty="0" smtClean="0">
                          <a:latin typeface="+mj-lt"/>
                        </a:rPr>
                        <a:t>High</a:t>
                      </a:r>
                      <a:endParaRPr lang="en-US" noProof="0" dirty="0">
                        <a:latin typeface="+mj-lt"/>
                      </a:endParaRPr>
                    </a:p>
                  </a:txBody>
                  <a:tcPr>
                    <a:solidFill>
                      <a:srgbClr val="FFC000"/>
                    </a:solidFill>
                  </a:tcPr>
                </a:tc>
                <a:tc>
                  <a:txBody>
                    <a:bodyPr/>
                    <a:lstStyle/>
                    <a:p>
                      <a:pPr algn="ctr"/>
                      <a:r>
                        <a:rPr lang="en-US" noProof="0" dirty="0" smtClean="0">
                          <a:latin typeface="+mj-lt"/>
                        </a:rPr>
                        <a:t>Moderate</a:t>
                      </a:r>
                      <a:endParaRPr lang="en-US" noProof="0" dirty="0">
                        <a:latin typeface="+mj-lt"/>
                      </a:endParaRPr>
                    </a:p>
                  </a:txBody>
                  <a:tcPr/>
                </a:tc>
              </a:tr>
              <a:tr h="5319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noProof="0" dirty="0" smtClean="0"/>
                        <a:t>Street lighting</a:t>
                      </a:r>
                      <a:endParaRPr lang="en-US" b="0" noProof="0" dirty="0">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noProof="0" dirty="0" smtClean="0"/>
                        <a:t>High</a:t>
                      </a:r>
                      <a:endParaRPr lang="en-US" noProof="0" dirty="0" smtClean="0">
                        <a:latin typeface="+mj-lt"/>
                      </a:endParaRPr>
                    </a:p>
                  </a:txBody>
                  <a:tcPr>
                    <a:solidFill>
                      <a:srgbClr val="FFC000"/>
                    </a:solidFill>
                  </a:tcPr>
                </a:tc>
                <a:tc>
                  <a:txBody>
                    <a:bodyPr/>
                    <a:lstStyle/>
                    <a:p>
                      <a:pPr algn="ctr"/>
                      <a:r>
                        <a:rPr lang="en-US" noProof="0" dirty="0" smtClean="0"/>
                        <a:t>High</a:t>
                      </a:r>
                      <a:endParaRPr lang="en-US" noProof="0" dirty="0">
                        <a:latin typeface="+mj-lt"/>
                      </a:endParaRPr>
                    </a:p>
                  </a:txBody>
                  <a:tcPr>
                    <a:solidFill>
                      <a:srgbClr val="FFC000"/>
                    </a:solidFill>
                  </a:tcPr>
                </a:tc>
                <a:tc>
                  <a:txBody>
                    <a:bodyPr/>
                    <a:lstStyle/>
                    <a:p>
                      <a:pPr algn="ctr"/>
                      <a:r>
                        <a:rPr lang="en-US" noProof="0" dirty="0" smtClean="0">
                          <a:latin typeface="+mj-lt"/>
                        </a:rPr>
                        <a:t>High</a:t>
                      </a:r>
                      <a:endParaRPr lang="en-US" noProof="0" dirty="0">
                        <a:latin typeface="+mj-lt"/>
                      </a:endParaRPr>
                    </a:p>
                  </a:txBody>
                  <a:tcPr>
                    <a:solidFill>
                      <a:srgbClr val="FFC000"/>
                    </a:solidFill>
                  </a:tcPr>
                </a:tc>
                <a:tc>
                  <a:txBody>
                    <a:bodyPr/>
                    <a:lstStyle/>
                    <a:p>
                      <a:pPr algn="ctr"/>
                      <a:r>
                        <a:rPr lang="en-US" noProof="0" dirty="0" smtClean="0">
                          <a:latin typeface="+mj-lt"/>
                        </a:rPr>
                        <a:t>High</a:t>
                      </a:r>
                      <a:endParaRPr lang="en-US" noProof="0" dirty="0">
                        <a:latin typeface="+mj-lt"/>
                      </a:endParaRPr>
                    </a:p>
                  </a:txBody>
                  <a:tcPr>
                    <a:solidFill>
                      <a:schemeClr val="accent2"/>
                    </a:solidFill>
                  </a:tcPr>
                </a:tc>
              </a:tr>
              <a:tr h="5319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noProof="0" dirty="0" smtClean="0"/>
                        <a:t>Water</a:t>
                      </a:r>
                      <a:r>
                        <a:rPr lang="en-US" sz="1800" baseline="0" noProof="0" dirty="0" smtClean="0"/>
                        <a:t> supply</a:t>
                      </a:r>
                      <a:endParaRPr lang="en-US" b="0" noProof="0" dirty="0">
                        <a:latin typeface="+mj-lt"/>
                      </a:endParaRPr>
                    </a:p>
                  </a:txBody>
                  <a:tcPr/>
                </a:tc>
                <a:tc>
                  <a:txBody>
                    <a:bodyPr/>
                    <a:lstStyle/>
                    <a:p>
                      <a:pPr algn="ctr"/>
                      <a:r>
                        <a:rPr lang="en-US" noProof="0" dirty="0" smtClean="0">
                          <a:latin typeface="+mn-lt"/>
                        </a:rPr>
                        <a:t>Low (</a:t>
                      </a:r>
                      <a:r>
                        <a:rPr lang="en-US" baseline="0" noProof="0" dirty="0" err="1" smtClean="0">
                          <a:latin typeface="+mn-lt"/>
                        </a:rPr>
                        <a:t>KfW</a:t>
                      </a:r>
                      <a:r>
                        <a:rPr lang="en-US" baseline="0" noProof="0" dirty="0" smtClean="0">
                          <a:latin typeface="+mn-lt"/>
                        </a:rPr>
                        <a:t>)</a:t>
                      </a:r>
                      <a:endParaRPr lang="en-US" noProof="0" dirty="0">
                        <a:latin typeface="+mj-lt"/>
                      </a:endParaRPr>
                    </a:p>
                  </a:txBody>
                  <a:tcPr/>
                </a:tc>
                <a:tc>
                  <a:txBody>
                    <a:bodyPr/>
                    <a:lstStyle/>
                    <a:p>
                      <a:pPr algn="ctr"/>
                      <a:r>
                        <a:rPr lang="en-US" noProof="0" dirty="0" smtClean="0">
                          <a:latin typeface="+mj-lt"/>
                        </a:rPr>
                        <a:t>Low (</a:t>
                      </a:r>
                      <a:r>
                        <a:rPr lang="en-US" baseline="0" noProof="0" dirty="0" err="1" smtClean="0">
                          <a:latin typeface="+mj-lt"/>
                        </a:rPr>
                        <a:t>KfW</a:t>
                      </a:r>
                      <a:r>
                        <a:rPr lang="en-US" baseline="0" noProof="0" dirty="0" smtClean="0">
                          <a:latin typeface="+mj-lt"/>
                        </a:rPr>
                        <a:t>)</a:t>
                      </a:r>
                      <a:endParaRPr lang="en-US" noProof="0" dirty="0" smtClean="0">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noProof="0" dirty="0" smtClean="0">
                          <a:latin typeface="+mj-lt"/>
                        </a:rPr>
                        <a:t>High</a:t>
                      </a:r>
                    </a:p>
                  </a:txBody>
                  <a:tcPr>
                    <a:solidFill>
                      <a:srgbClr val="FFC000"/>
                    </a:solidFill>
                  </a:tcPr>
                </a:tc>
                <a:tc>
                  <a:txBody>
                    <a:bodyPr/>
                    <a:lstStyle/>
                    <a:p>
                      <a:pPr algn="ctr"/>
                      <a:r>
                        <a:rPr lang="en-US" noProof="0" dirty="0" smtClean="0">
                          <a:latin typeface="+mj-lt"/>
                        </a:rPr>
                        <a:t>Low (</a:t>
                      </a:r>
                      <a:r>
                        <a:rPr lang="en-US" noProof="0" dirty="0" err="1" smtClean="0">
                          <a:latin typeface="+mj-lt"/>
                        </a:rPr>
                        <a:t>KfW</a:t>
                      </a:r>
                      <a:r>
                        <a:rPr lang="en-US" noProof="0" dirty="0" smtClean="0">
                          <a:latin typeface="+mj-lt"/>
                        </a:rPr>
                        <a:t>)</a:t>
                      </a:r>
                      <a:endParaRPr lang="en-US" noProof="0" dirty="0">
                        <a:latin typeface="+mj-lt"/>
                      </a:endParaRPr>
                    </a:p>
                  </a:txBody>
                  <a:tcPr/>
                </a:tc>
              </a:tr>
              <a:tr h="5319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noProof="0" dirty="0" smtClean="0"/>
                        <a:t>Waste water</a:t>
                      </a:r>
                      <a:endParaRPr lang="en-US" b="0" noProof="0" dirty="0" smtClean="0">
                        <a:latin typeface="+mj-lt"/>
                      </a:endParaRPr>
                    </a:p>
                  </a:txBody>
                  <a:tcPr/>
                </a:tc>
                <a:tc>
                  <a:txBody>
                    <a:bodyPr/>
                    <a:lstStyle/>
                    <a:p>
                      <a:pPr algn="ctr"/>
                      <a:r>
                        <a:rPr lang="en-US" noProof="0" dirty="0" smtClean="0">
                          <a:latin typeface="+mn-lt"/>
                        </a:rPr>
                        <a:t>High</a:t>
                      </a:r>
                      <a:r>
                        <a:rPr lang="en-US" baseline="0" noProof="0" dirty="0" smtClean="0">
                          <a:latin typeface="+mn-lt"/>
                        </a:rPr>
                        <a:t> (</a:t>
                      </a:r>
                      <a:r>
                        <a:rPr lang="en-US" baseline="0" noProof="0" dirty="0" err="1" smtClean="0">
                          <a:latin typeface="+mn-lt"/>
                        </a:rPr>
                        <a:t>KfW</a:t>
                      </a:r>
                      <a:r>
                        <a:rPr lang="en-US" baseline="0" noProof="0" dirty="0" smtClean="0">
                          <a:latin typeface="+mn-lt"/>
                        </a:rPr>
                        <a:t>)</a:t>
                      </a:r>
                      <a:endParaRPr lang="en-US" noProof="0" dirty="0">
                        <a:latin typeface="+mj-lt"/>
                      </a:endParaRPr>
                    </a:p>
                  </a:txBody>
                  <a:tcPr/>
                </a:tc>
                <a:tc>
                  <a:txBody>
                    <a:bodyPr/>
                    <a:lstStyle/>
                    <a:p>
                      <a:pPr algn="ctr"/>
                      <a:r>
                        <a:rPr lang="en-US" noProof="0" dirty="0" smtClean="0">
                          <a:latin typeface="+mn-lt"/>
                        </a:rPr>
                        <a:t>High</a:t>
                      </a:r>
                      <a:endParaRPr lang="en-US" noProof="0" dirty="0">
                        <a:latin typeface="+mj-lt"/>
                      </a:endParaRPr>
                    </a:p>
                  </a:txBody>
                  <a:tcPr/>
                </a:tc>
                <a:tc>
                  <a:txBody>
                    <a:bodyPr/>
                    <a:lstStyle/>
                    <a:p>
                      <a:pPr algn="ctr"/>
                      <a:r>
                        <a:rPr lang="en-US" noProof="0" dirty="0" smtClean="0">
                          <a:latin typeface="+mj-lt"/>
                        </a:rPr>
                        <a:t>High</a:t>
                      </a:r>
                      <a:endParaRPr lang="en-US" noProof="0" dirty="0">
                        <a:latin typeface="+mj-lt"/>
                      </a:endParaRPr>
                    </a:p>
                  </a:txBody>
                  <a:tcPr>
                    <a:solidFill>
                      <a:srgbClr val="FFC000"/>
                    </a:solidFill>
                  </a:tcPr>
                </a:tc>
                <a:tc>
                  <a:txBody>
                    <a:bodyPr/>
                    <a:lstStyle/>
                    <a:p>
                      <a:pPr algn="ctr"/>
                      <a:r>
                        <a:rPr lang="en-US" noProof="0" dirty="0" smtClean="0">
                          <a:latin typeface="+mj-lt"/>
                        </a:rPr>
                        <a:t>Low</a:t>
                      </a:r>
                      <a:r>
                        <a:rPr lang="en-US" baseline="0" noProof="0" dirty="0" smtClean="0">
                          <a:latin typeface="+mj-lt"/>
                        </a:rPr>
                        <a:t> (</a:t>
                      </a:r>
                      <a:r>
                        <a:rPr lang="en-US" baseline="0" noProof="0" dirty="0" err="1" smtClean="0">
                          <a:latin typeface="+mj-lt"/>
                        </a:rPr>
                        <a:t>KfW</a:t>
                      </a:r>
                      <a:r>
                        <a:rPr lang="en-US" baseline="0" noProof="0" dirty="0" smtClean="0">
                          <a:latin typeface="+mj-lt"/>
                        </a:rPr>
                        <a:t>)</a:t>
                      </a:r>
                      <a:endParaRPr lang="en-US" noProof="0" dirty="0">
                        <a:latin typeface="+mj-lt"/>
                      </a:endParaRPr>
                    </a:p>
                  </a:txBody>
                  <a:tcPr/>
                </a:tc>
              </a:tr>
              <a:tr h="5319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noProof="0" dirty="0" smtClean="0"/>
                        <a:t>Solid waste</a:t>
                      </a:r>
                      <a:endParaRPr lang="en-US" b="0" noProof="0" dirty="0">
                        <a:latin typeface="+mj-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noProof="0" dirty="0" smtClean="0"/>
                        <a:t>High</a:t>
                      </a:r>
                      <a:r>
                        <a:rPr lang="en-US" sz="1800" kern="1200" baseline="0" noProof="0" dirty="0" smtClean="0"/>
                        <a:t> (C),</a:t>
                      </a:r>
                      <a:r>
                        <a:rPr lang="en-US" sz="1800" kern="1200" noProof="0" dirty="0" smtClean="0"/>
                        <a:t> regional</a:t>
                      </a:r>
                      <a:r>
                        <a:rPr lang="en-US" sz="1800" kern="1200" baseline="0" noProof="0" dirty="0" smtClean="0"/>
                        <a:t> landfill</a:t>
                      </a:r>
                      <a:endParaRPr lang="en-US" sz="1800" kern="1200" noProof="0" dirty="0" smtClean="0"/>
                    </a:p>
                  </a:txBody>
                  <a:tcPr/>
                </a:tc>
                <a:tc>
                  <a:txBody>
                    <a:bodyPr/>
                    <a:lstStyle/>
                    <a:p>
                      <a:pPr algn="ctr"/>
                      <a:r>
                        <a:rPr lang="en-US" noProof="0" dirty="0" smtClean="0">
                          <a:latin typeface="+mn-lt"/>
                        </a:rPr>
                        <a:t>High,</a:t>
                      </a:r>
                      <a:r>
                        <a:rPr lang="en-US" baseline="0" noProof="0" dirty="0" smtClean="0">
                          <a:latin typeface="+mn-lt"/>
                        </a:rPr>
                        <a:t> i</a:t>
                      </a:r>
                      <a:r>
                        <a:rPr lang="en-US" noProof="0" dirty="0" smtClean="0">
                          <a:latin typeface="+mn-lt"/>
                        </a:rPr>
                        <a:t>nformal</a:t>
                      </a:r>
                      <a:r>
                        <a:rPr lang="en-US" baseline="0" noProof="0" dirty="0" smtClean="0">
                          <a:latin typeface="+mn-lt"/>
                        </a:rPr>
                        <a:t> landfill</a:t>
                      </a:r>
                      <a:endParaRPr lang="en-US" noProof="0" dirty="0">
                        <a:latin typeface="+mj-lt"/>
                      </a:endParaRPr>
                    </a:p>
                  </a:txBody>
                  <a:tcPr/>
                </a:tc>
                <a:tc>
                  <a:txBody>
                    <a:bodyPr/>
                    <a:lstStyle/>
                    <a:p>
                      <a:pPr algn="ctr"/>
                      <a:r>
                        <a:rPr lang="en-US" noProof="0" dirty="0" smtClean="0">
                          <a:latin typeface="+mj-lt"/>
                        </a:rPr>
                        <a:t>High, informal landfill</a:t>
                      </a:r>
                      <a:endParaRPr lang="en-US" noProof="0" dirty="0">
                        <a:latin typeface="+mj-lt"/>
                      </a:endParaRPr>
                    </a:p>
                  </a:txBody>
                  <a:tcPr/>
                </a:tc>
                <a:tc>
                  <a:txBody>
                    <a:bodyPr/>
                    <a:lstStyle/>
                    <a:p>
                      <a:pPr algn="ctr"/>
                      <a:r>
                        <a:rPr lang="en-US" noProof="0" dirty="0" smtClean="0">
                          <a:latin typeface="+mj-lt"/>
                        </a:rPr>
                        <a:t>Moderate</a:t>
                      </a:r>
                      <a:r>
                        <a:rPr lang="en-US" baseline="0" noProof="0" dirty="0" smtClean="0">
                          <a:latin typeface="+mj-lt"/>
                        </a:rPr>
                        <a:t> (SECO)</a:t>
                      </a:r>
                      <a:endParaRPr lang="en-US" noProof="0" dirty="0">
                        <a:latin typeface="+mj-lt"/>
                      </a:endParaRPr>
                    </a:p>
                  </a:txBody>
                  <a:tcPr/>
                </a:tc>
              </a:tr>
              <a:tr h="5319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noProof="0" dirty="0" smtClean="0"/>
                        <a:t>Public transport</a:t>
                      </a:r>
                      <a:endParaRPr lang="en-US" b="0" noProof="0" dirty="0">
                        <a:latin typeface="+mj-lt"/>
                      </a:endParaRPr>
                    </a:p>
                  </a:txBody>
                  <a:tcPr/>
                </a:tc>
                <a:tc>
                  <a:txBody>
                    <a:bodyPr/>
                    <a:lstStyle/>
                    <a:p>
                      <a:pPr algn="ctr"/>
                      <a:r>
                        <a:rPr lang="en-US" noProof="0" dirty="0" smtClean="0">
                          <a:latin typeface="+mj-lt"/>
                        </a:rPr>
                        <a:t>Moderate</a:t>
                      </a:r>
                      <a:endParaRPr lang="en-US" noProof="0" dirty="0">
                        <a:latin typeface="+mj-lt"/>
                      </a:endParaRPr>
                    </a:p>
                  </a:txBody>
                  <a:tcPr/>
                </a:tc>
                <a:tc>
                  <a:txBody>
                    <a:bodyPr/>
                    <a:lstStyle/>
                    <a:p>
                      <a:pPr algn="ctr"/>
                      <a:r>
                        <a:rPr lang="en-US" noProof="0" dirty="0" smtClean="0">
                          <a:latin typeface="+mn-lt"/>
                        </a:rPr>
                        <a:t>High</a:t>
                      </a:r>
                      <a:endParaRPr lang="en-US" noProof="0" dirty="0">
                        <a:latin typeface="+mj-lt"/>
                      </a:endParaRPr>
                    </a:p>
                  </a:txBody>
                  <a:tcPr>
                    <a:solidFill>
                      <a:srgbClr val="FFC000"/>
                    </a:solidFill>
                  </a:tcPr>
                </a:tc>
                <a:tc>
                  <a:txBody>
                    <a:bodyPr/>
                    <a:lstStyle/>
                    <a:p>
                      <a:pPr algn="ctr"/>
                      <a:r>
                        <a:rPr lang="en-US" noProof="0" dirty="0" smtClean="0">
                          <a:latin typeface="+mj-lt"/>
                        </a:rPr>
                        <a:t>Low</a:t>
                      </a:r>
                      <a:endParaRPr lang="en-US" noProof="0" dirty="0">
                        <a:latin typeface="+mj-lt"/>
                      </a:endParaRPr>
                    </a:p>
                  </a:txBody>
                  <a:tcPr/>
                </a:tc>
                <a:tc>
                  <a:txBody>
                    <a:bodyPr/>
                    <a:lstStyle/>
                    <a:p>
                      <a:pPr algn="ctr"/>
                      <a:r>
                        <a:rPr lang="en-US" noProof="0" dirty="0" smtClean="0">
                          <a:latin typeface="+mj-lt"/>
                        </a:rPr>
                        <a:t>High</a:t>
                      </a:r>
                      <a:endParaRPr lang="en-US" noProof="0" dirty="0">
                        <a:latin typeface="+mj-lt"/>
                      </a:endParaRPr>
                    </a:p>
                  </a:txBody>
                  <a:tcPr>
                    <a:solidFill>
                      <a:srgbClr val="FFC000"/>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EE challenges and opportunities	</a:t>
            </a:r>
            <a:endParaRPr lang="en-US" dirty="0"/>
          </a:p>
        </p:txBody>
      </p:sp>
      <p:sp>
        <p:nvSpPr>
          <p:cNvPr id="3" name="Text Placeholder 2"/>
          <p:cNvSpPr>
            <a:spLocks noGrp="1"/>
          </p:cNvSpPr>
          <p:nvPr>
            <p:ph type="body" sz="quarter" idx="14"/>
          </p:nvPr>
        </p:nvSpPr>
        <p:spPr/>
        <p:txBody>
          <a:bodyPr/>
          <a:lstStyle/>
          <a:p>
            <a:r>
              <a:rPr lang="en-US" dirty="0" smtClean="0"/>
              <a:t>Municipal Buildings</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5</a:t>
            </a:fld>
            <a:endParaRPr lang="en-US"/>
          </a:p>
        </p:txBody>
      </p:sp>
      <p:sp>
        <p:nvSpPr>
          <p:cNvPr id="6" name="Rectangle 5"/>
          <p:cNvSpPr/>
          <p:nvPr/>
        </p:nvSpPr>
        <p:spPr>
          <a:xfrm>
            <a:off x="456819" y="1143000"/>
            <a:ext cx="4724781" cy="3462486"/>
          </a:xfrm>
          <a:prstGeom prst="rect">
            <a:avLst/>
          </a:prstGeom>
        </p:spPr>
        <p:txBody>
          <a:bodyPr wrap="square">
            <a:spAutoFit/>
          </a:bodyPr>
          <a:lstStyle/>
          <a:p>
            <a:pPr marL="361950" lvl="1" indent="-361950">
              <a:spcAft>
                <a:spcPts val="600"/>
              </a:spcAft>
              <a:buFont typeface="Arial" panose="020B0604020202020204" pitchFamily="34" charset="0"/>
              <a:buChar char="•"/>
            </a:pPr>
            <a:r>
              <a:rPr lang="en-US" sz="1600" b="1" dirty="0" smtClean="0"/>
              <a:t>Insufficient </a:t>
            </a:r>
            <a:r>
              <a:rPr lang="en-US" sz="1600" b="1" dirty="0"/>
              <a:t>heating </a:t>
            </a:r>
            <a:r>
              <a:rPr lang="en-US" sz="1600" dirty="0" smtClean="0"/>
              <a:t>during winter, partly due to consumption </a:t>
            </a:r>
            <a:r>
              <a:rPr lang="en-US" sz="1600" dirty="0" smtClean="0"/>
              <a:t>limits and poor insulation; </a:t>
            </a:r>
            <a:r>
              <a:rPr lang="en-US" sz="1600" dirty="0" smtClean="0"/>
              <a:t>heating in all kindergartens </a:t>
            </a:r>
            <a:r>
              <a:rPr lang="en-US" sz="1600" dirty="0" smtClean="0"/>
              <a:t>insufficient</a:t>
            </a:r>
            <a:endParaRPr lang="en-US" sz="1600" dirty="0" smtClean="0"/>
          </a:p>
          <a:p>
            <a:pPr marL="361950" lvl="1" indent="-361950">
              <a:spcAft>
                <a:spcPts val="600"/>
              </a:spcAft>
              <a:buFont typeface="Arial" panose="020B0604020202020204" pitchFamily="34" charset="0"/>
              <a:buChar char="•"/>
            </a:pPr>
            <a:r>
              <a:rPr lang="en-US" sz="1600" dirty="0" smtClean="0"/>
              <a:t>Different </a:t>
            </a:r>
            <a:r>
              <a:rPr lang="en-US" sz="1600" b="1" dirty="0" smtClean="0"/>
              <a:t>heating technologies </a:t>
            </a:r>
            <a:r>
              <a:rPr lang="en-US" sz="1600" dirty="0" smtClean="0"/>
              <a:t>such as electricity</a:t>
            </a:r>
            <a:r>
              <a:rPr lang="en-US" sz="1600" dirty="0"/>
              <a:t>, wood and </a:t>
            </a:r>
            <a:r>
              <a:rPr lang="en-US" sz="1600" dirty="0" smtClean="0"/>
              <a:t>diesel;  </a:t>
            </a:r>
            <a:endParaRPr lang="en-US" sz="1600" dirty="0"/>
          </a:p>
          <a:p>
            <a:pPr marL="361950" lvl="1" indent="-361950">
              <a:spcAft>
                <a:spcPts val="600"/>
              </a:spcAft>
              <a:buFont typeface="Arial" panose="020B0604020202020204" pitchFamily="34" charset="0"/>
              <a:buChar char="•"/>
            </a:pPr>
            <a:r>
              <a:rPr lang="en-US" sz="1600" b="1" dirty="0"/>
              <a:t>I</a:t>
            </a:r>
            <a:r>
              <a:rPr lang="en-US" sz="1600" b="1" dirty="0" smtClean="0"/>
              <a:t>nsufficient </a:t>
            </a:r>
            <a:r>
              <a:rPr lang="en-US" sz="1600" b="1" dirty="0"/>
              <a:t>lighting</a:t>
            </a:r>
            <a:r>
              <a:rPr lang="en-US" sz="1600" dirty="0"/>
              <a:t>, </a:t>
            </a:r>
            <a:r>
              <a:rPr lang="en-US" sz="1600" dirty="0" smtClean="0"/>
              <a:t>little or no </a:t>
            </a:r>
            <a:r>
              <a:rPr lang="en-US" sz="1600" dirty="0"/>
              <a:t>hot water </a:t>
            </a:r>
            <a:r>
              <a:rPr lang="en-US" sz="1600" dirty="0" smtClean="0"/>
              <a:t>supply</a:t>
            </a:r>
            <a:r>
              <a:rPr lang="en-US" sz="1600" dirty="0"/>
              <a:t>, poor kitchen equipment, </a:t>
            </a:r>
            <a:r>
              <a:rPr lang="en-US" sz="1600" b="1" dirty="0"/>
              <a:t>dangerous </a:t>
            </a:r>
            <a:r>
              <a:rPr lang="en-US" sz="1600" b="1" dirty="0" smtClean="0"/>
              <a:t>installations</a:t>
            </a:r>
            <a:endParaRPr lang="en-US" sz="1600" b="1" dirty="0"/>
          </a:p>
          <a:p>
            <a:pPr marL="361950" lvl="1" indent="-361950">
              <a:spcAft>
                <a:spcPts val="600"/>
              </a:spcAft>
              <a:buFont typeface="Arial" panose="020B0604020202020204" pitchFamily="34" charset="0"/>
              <a:buChar char="•"/>
            </a:pPr>
            <a:r>
              <a:rPr lang="en-US" sz="1600" dirty="0"/>
              <a:t>Building </a:t>
            </a:r>
            <a:r>
              <a:rPr lang="en-US" sz="1600" dirty="0" smtClean="0"/>
              <a:t>envelops </a:t>
            </a:r>
            <a:r>
              <a:rPr lang="en-US" sz="1600" dirty="0"/>
              <a:t>need </a:t>
            </a:r>
            <a:r>
              <a:rPr lang="en-US" sz="1600" dirty="0" smtClean="0"/>
              <a:t>repair, roofs uninsulated; </a:t>
            </a:r>
            <a:r>
              <a:rPr lang="en-US" sz="1600" b="1" dirty="0" smtClean="0"/>
              <a:t>windows outworn and partly damaged</a:t>
            </a:r>
          </a:p>
          <a:p>
            <a:pPr marL="361950" lvl="1" indent="-361950">
              <a:spcAft>
                <a:spcPts val="600"/>
              </a:spcAft>
              <a:buFont typeface="Arial" panose="020B0604020202020204" pitchFamily="34" charset="0"/>
              <a:buChar char="•"/>
            </a:pPr>
            <a:r>
              <a:rPr lang="en-US" sz="1600" dirty="0" smtClean="0"/>
              <a:t>Average </a:t>
            </a:r>
            <a:r>
              <a:rPr lang="en-US" sz="1600" b="1" dirty="0" smtClean="0"/>
              <a:t>low maintenance capacities</a:t>
            </a:r>
            <a:r>
              <a:rPr lang="en-US" sz="1600" dirty="0" smtClean="0"/>
              <a:t>, meanwhile in </a:t>
            </a:r>
            <a:r>
              <a:rPr lang="en-US" sz="1600" dirty="0" err="1" smtClean="0"/>
              <a:t>Berat</a:t>
            </a:r>
            <a:r>
              <a:rPr lang="en-US" sz="1600" dirty="0" smtClean="0"/>
              <a:t> very good service capacity </a:t>
            </a:r>
          </a:p>
          <a:p>
            <a:pPr marL="0" lvl="1">
              <a:spcAft>
                <a:spcPts val="600"/>
              </a:spcAft>
            </a:pPr>
            <a:endParaRPr lang="en-US" dirty="0"/>
          </a:p>
        </p:txBody>
      </p:sp>
      <p:graphicFrame>
        <p:nvGraphicFramePr>
          <p:cNvPr id="8" name="Tabelle 5"/>
          <p:cNvGraphicFramePr>
            <a:graphicFrameLocks noGrp="1"/>
          </p:cNvGraphicFramePr>
          <p:nvPr>
            <p:extLst>
              <p:ext uri="{D42A27DB-BD31-4B8C-83A1-F6EECF244321}">
                <p14:modId xmlns:p14="http://schemas.microsoft.com/office/powerpoint/2010/main" val="2618074680"/>
              </p:ext>
            </p:extLst>
          </p:nvPr>
        </p:nvGraphicFramePr>
        <p:xfrm>
          <a:off x="609599" y="4343400"/>
          <a:ext cx="8001001" cy="1889760"/>
        </p:xfrm>
        <a:graphic>
          <a:graphicData uri="http://schemas.openxmlformats.org/drawingml/2006/table">
            <a:tbl>
              <a:tblPr firstRow="1" bandRow="1">
                <a:tableStyleId>{5C22544A-7EE6-4342-B048-85BDC9FD1C3A}</a:tableStyleId>
              </a:tblPr>
              <a:tblGrid>
                <a:gridCol w="1999329"/>
                <a:gridCol w="1777181"/>
                <a:gridCol w="1999328"/>
                <a:gridCol w="2225163"/>
              </a:tblGrid>
              <a:tr h="256646">
                <a:tc>
                  <a:txBody>
                    <a:bodyPr/>
                    <a:lstStyle/>
                    <a:p>
                      <a:r>
                        <a:rPr lang="en-US" sz="1600" noProof="0" dirty="0" err="1" smtClean="0"/>
                        <a:t>Saranda</a:t>
                      </a:r>
                      <a:endParaRPr lang="en-US" sz="1600" noProof="0" dirty="0"/>
                    </a:p>
                  </a:txBody>
                  <a:tcPr/>
                </a:tc>
                <a:tc>
                  <a:txBody>
                    <a:bodyPr/>
                    <a:lstStyle/>
                    <a:p>
                      <a:r>
                        <a:rPr lang="en-US" sz="1600" noProof="0" dirty="0" err="1" smtClean="0"/>
                        <a:t>Gjirokastra</a:t>
                      </a:r>
                      <a:endParaRPr lang="en-US" sz="1600" noProof="0" dirty="0"/>
                    </a:p>
                  </a:txBody>
                  <a:tcPr/>
                </a:tc>
                <a:tc>
                  <a:txBody>
                    <a:bodyPr/>
                    <a:lstStyle/>
                    <a:p>
                      <a:r>
                        <a:rPr lang="en-US" sz="1600" noProof="0" dirty="0" err="1" smtClean="0"/>
                        <a:t>Permet</a:t>
                      </a:r>
                      <a:endParaRPr lang="en-US" sz="16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err="1" smtClean="0"/>
                        <a:t>Berat</a:t>
                      </a:r>
                      <a:endParaRPr lang="en-US" sz="1600" noProof="0" dirty="0"/>
                    </a:p>
                  </a:txBody>
                  <a:tcPr/>
                </a:tc>
              </a:tr>
              <a:tr h="829358">
                <a:tc>
                  <a:txBody>
                    <a:bodyPr/>
                    <a:lstStyle/>
                    <a:p>
                      <a:r>
                        <a:rPr lang="en-US" sz="1600" baseline="0" noProof="0" dirty="0" smtClean="0"/>
                        <a:t>Public buildings require indoor lighting upgrades, schools without heating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noProof="0" dirty="0" smtClean="0"/>
                        <a:t>Many buildings in need</a:t>
                      </a:r>
                      <a:r>
                        <a:rPr lang="en-US" sz="1600" baseline="0" noProof="0" dirty="0" smtClean="0"/>
                        <a:t> for capital repair, opportunity to contribute to touristic attraction</a:t>
                      </a:r>
                      <a:endParaRPr lang="en-US" sz="1600" noProof="0" dirty="0"/>
                    </a:p>
                  </a:txBody>
                  <a:tcPr/>
                </a:tc>
                <a:tc>
                  <a:txBody>
                    <a:bodyPr/>
                    <a:lstStyle/>
                    <a:p>
                      <a:r>
                        <a:rPr lang="en-US" sz="1600" noProof="0" dirty="0" smtClean="0"/>
                        <a:t>Kindergartens need energy</a:t>
                      </a:r>
                      <a:r>
                        <a:rPr lang="en-US" sz="1600" baseline="0" noProof="0" dirty="0" smtClean="0"/>
                        <a:t> efficiency upgrades, all other public buildings in good condition, local capacity available</a:t>
                      </a:r>
                      <a:endParaRPr lang="en-US" sz="1600" noProof="0" dirty="0"/>
                    </a:p>
                  </a:txBody>
                  <a:tcPr/>
                </a:tc>
                <a:tc>
                  <a:txBody>
                    <a:bodyPr/>
                    <a:lstStyle/>
                    <a:p>
                      <a:r>
                        <a:rPr lang="en-US" sz="1600" noProof="0" dirty="0" smtClean="0"/>
                        <a:t>Replacement</a:t>
                      </a:r>
                      <a:r>
                        <a:rPr lang="en-US" sz="1600" baseline="0" noProof="0" dirty="0" smtClean="0"/>
                        <a:t> of inefficient wood stoves and installation of solar hot water, lighting upgrades. High maintenance capacity.</a:t>
                      </a:r>
                      <a:endParaRPr lang="en-US" sz="1600" noProof="0" dirty="0"/>
                    </a:p>
                  </a:txBody>
                  <a:tcPr/>
                </a:tc>
              </a:tr>
            </a:tbl>
          </a:graphicData>
        </a:graphic>
      </p:graphicFrame>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81600" y="1321729"/>
            <a:ext cx="3661395" cy="2746046"/>
          </a:xfrm>
          <a:prstGeom prst="rect">
            <a:avLst/>
          </a:prstGeom>
        </p:spPr>
      </p:pic>
    </p:spTree>
    <p:extLst>
      <p:ext uri="{BB962C8B-B14F-4D97-AF65-F5344CB8AC3E}">
        <p14:creationId xmlns:p14="http://schemas.microsoft.com/office/powerpoint/2010/main" val="2860178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EE challenges and opportunities</a:t>
            </a:r>
          </a:p>
        </p:txBody>
      </p:sp>
      <p:sp>
        <p:nvSpPr>
          <p:cNvPr id="3" name="Text Placeholder 2"/>
          <p:cNvSpPr>
            <a:spLocks noGrp="1"/>
          </p:cNvSpPr>
          <p:nvPr>
            <p:ph type="body" sz="quarter" idx="14"/>
          </p:nvPr>
        </p:nvSpPr>
        <p:spPr/>
        <p:txBody>
          <a:bodyPr/>
          <a:lstStyle/>
          <a:p>
            <a:r>
              <a:rPr lang="en-US" dirty="0" smtClean="0"/>
              <a:t>Street Lighting</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6</a:t>
            </a:fld>
            <a:endParaRPr lang="en-US"/>
          </a:p>
        </p:txBody>
      </p:sp>
      <p:sp>
        <p:nvSpPr>
          <p:cNvPr id="6" name="Rectangle 5"/>
          <p:cNvSpPr/>
          <p:nvPr/>
        </p:nvSpPr>
        <p:spPr>
          <a:xfrm>
            <a:off x="456818" y="1219200"/>
            <a:ext cx="7696582" cy="2308324"/>
          </a:xfrm>
          <a:prstGeom prst="rect">
            <a:avLst/>
          </a:prstGeom>
        </p:spPr>
        <p:txBody>
          <a:bodyPr wrap="square">
            <a:spAutoFit/>
          </a:bodyPr>
          <a:lstStyle/>
          <a:p>
            <a:pPr marL="285750" indent="-285750">
              <a:buFont typeface="Arial" panose="020B0604020202020204" pitchFamily="34" charset="0"/>
              <a:buChar char="•"/>
            </a:pPr>
            <a:r>
              <a:rPr lang="en-US" dirty="0" smtClean="0"/>
              <a:t>Depending on city </a:t>
            </a:r>
            <a:r>
              <a:rPr lang="en-US" b="1" dirty="0" smtClean="0"/>
              <a:t>only partly operational</a:t>
            </a:r>
          </a:p>
          <a:p>
            <a:pPr marL="285750" indent="-285750">
              <a:buFont typeface="Arial" panose="020B0604020202020204" pitchFamily="34" charset="0"/>
              <a:buChar char="•"/>
            </a:pPr>
            <a:r>
              <a:rPr lang="en-US" dirty="0" smtClean="0"/>
              <a:t>Partly old and outworn lamp covers</a:t>
            </a:r>
          </a:p>
          <a:p>
            <a:pPr marL="285750" indent="-285750">
              <a:buFont typeface="Arial" panose="020B0604020202020204" pitchFamily="34" charset="0"/>
              <a:buChar char="•"/>
            </a:pPr>
            <a:r>
              <a:rPr lang="en-US" dirty="0" smtClean="0"/>
              <a:t>Majority of cities with </a:t>
            </a:r>
            <a:r>
              <a:rPr lang="en-US" b="1" dirty="0" smtClean="0"/>
              <a:t>insufficient lighting levels</a:t>
            </a:r>
            <a:r>
              <a:rPr lang="en-US" dirty="0" smtClean="0"/>
              <a:t>, parts of cities without lighting</a:t>
            </a:r>
          </a:p>
          <a:p>
            <a:pPr marL="285750" indent="-285750">
              <a:buFont typeface="Arial" panose="020B0604020202020204" pitchFamily="34" charset="0"/>
              <a:buChar char="•"/>
            </a:pPr>
            <a:r>
              <a:rPr lang="en-US" dirty="0"/>
              <a:t>High diversity of </a:t>
            </a:r>
            <a:r>
              <a:rPr lang="en-US" b="1" dirty="0"/>
              <a:t>lighting types and fixings </a:t>
            </a:r>
            <a:r>
              <a:rPr lang="en-US" dirty="0"/>
              <a:t>(high maintenance</a:t>
            </a:r>
            <a:r>
              <a:rPr lang="en-US" dirty="0" smtClean="0"/>
              <a:t>)</a:t>
            </a:r>
          </a:p>
          <a:p>
            <a:pPr marL="285750" indent="-285750">
              <a:buFont typeface="Arial" panose="020B0604020202020204" pitchFamily="34" charset="0"/>
              <a:buChar char="•"/>
            </a:pPr>
            <a:r>
              <a:rPr lang="en-US" dirty="0" smtClean="0"/>
              <a:t>Villages within municipal boundaries with poor or no lighting</a:t>
            </a:r>
          </a:p>
          <a:p>
            <a:pPr marL="285750" indent="-285750">
              <a:buFont typeface="Arial" panose="020B0604020202020204" pitchFamily="34" charset="0"/>
              <a:buChar char="•"/>
            </a:pPr>
            <a:r>
              <a:rPr lang="en-US" dirty="0" smtClean="0"/>
              <a:t>High </a:t>
            </a:r>
            <a:r>
              <a:rPr lang="en-US" b="1" dirty="0" smtClean="0"/>
              <a:t>awareness and priority </a:t>
            </a:r>
            <a:r>
              <a:rPr lang="en-US" dirty="0" smtClean="0"/>
              <a:t>of switching to efficient technologies</a:t>
            </a:r>
          </a:p>
          <a:p>
            <a:pPr marL="285750" indent="-285750">
              <a:buFont typeface="Arial" panose="020B0604020202020204" pitchFamily="34" charset="0"/>
              <a:buChar char="•"/>
            </a:pPr>
            <a:r>
              <a:rPr lang="en-US" dirty="0" smtClean="0"/>
              <a:t>Ease and speed of implementation (fast-track) </a:t>
            </a:r>
          </a:p>
        </p:txBody>
      </p:sp>
      <p:graphicFrame>
        <p:nvGraphicFramePr>
          <p:cNvPr id="7" name="Tabelle 4"/>
          <p:cNvGraphicFramePr>
            <a:graphicFrameLocks noGrp="1"/>
          </p:cNvGraphicFramePr>
          <p:nvPr>
            <p:extLst>
              <p:ext uri="{D42A27DB-BD31-4B8C-83A1-F6EECF244321}">
                <p14:modId xmlns:p14="http://schemas.microsoft.com/office/powerpoint/2010/main" val="1036187560"/>
              </p:ext>
            </p:extLst>
          </p:nvPr>
        </p:nvGraphicFramePr>
        <p:xfrm>
          <a:off x="539552" y="3810000"/>
          <a:ext cx="7992888" cy="2377440"/>
        </p:xfrm>
        <a:graphic>
          <a:graphicData uri="http://schemas.openxmlformats.org/drawingml/2006/table">
            <a:tbl>
              <a:tblPr firstRow="1" bandRow="1">
                <a:tableStyleId>{5C22544A-7EE6-4342-B048-85BDC9FD1C3A}</a:tableStyleId>
              </a:tblPr>
              <a:tblGrid>
                <a:gridCol w="1998222"/>
                <a:gridCol w="2110426"/>
                <a:gridCol w="1886018"/>
                <a:gridCol w="1998222"/>
              </a:tblGrid>
              <a:tr h="304800">
                <a:tc>
                  <a:txBody>
                    <a:bodyPr/>
                    <a:lstStyle/>
                    <a:p>
                      <a:r>
                        <a:rPr lang="en-US" sz="1600" noProof="0" dirty="0" err="1" smtClean="0"/>
                        <a:t>Saranda</a:t>
                      </a:r>
                      <a:endParaRPr lang="en-US" sz="1600" noProof="0" dirty="0"/>
                    </a:p>
                  </a:txBody>
                  <a:tcPr/>
                </a:tc>
                <a:tc>
                  <a:txBody>
                    <a:bodyPr/>
                    <a:lstStyle/>
                    <a:p>
                      <a:r>
                        <a:rPr lang="en-US" sz="1600" noProof="0" dirty="0" err="1" smtClean="0"/>
                        <a:t>Gjirokastra</a:t>
                      </a:r>
                      <a:endParaRPr lang="en-US" sz="1600" noProof="0" dirty="0"/>
                    </a:p>
                  </a:txBody>
                  <a:tcPr/>
                </a:tc>
                <a:tc>
                  <a:txBody>
                    <a:bodyPr/>
                    <a:lstStyle/>
                    <a:p>
                      <a:r>
                        <a:rPr lang="en-US" sz="1600" noProof="0" dirty="0" err="1" smtClean="0"/>
                        <a:t>Permet</a:t>
                      </a:r>
                      <a:endParaRPr lang="en-US" sz="16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err="1" smtClean="0"/>
                        <a:t>Berat</a:t>
                      </a:r>
                      <a:endParaRPr lang="en-US" sz="1600" noProof="0" dirty="0"/>
                    </a:p>
                  </a:txBody>
                  <a:tcPr/>
                </a:tc>
              </a:tr>
              <a:tr h="915930">
                <a:tc>
                  <a:txBody>
                    <a:bodyPr/>
                    <a:lstStyle/>
                    <a:p>
                      <a:r>
                        <a:rPr lang="en-US" sz="1600" noProof="0" dirty="0" smtClean="0"/>
                        <a:t>Tourist village of</a:t>
                      </a:r>
                      <a:r>
                        <a:rPr lang="en-US" sz="1600" baseline="0" noProof="0" dirty="0" smtClean="0"/>
                        <a:t> </a:t>
                      </a:r>
                      <a:r>
                        <a:rPr lang="en-US" sz="1600" noProof="0" dirty="0" err="1" smtClean="0"/>
                        <a:t>Ksamil</a:t>
                      </a:r>
                      <a:r>
                        <a:rPr lang="en-US" sz="1600" noProof="0" dirty="0" smtClean="0"/>
                        <a:t> has high demand for public lighting upgrade; castle illumination could be considered</a:t>
                      </a:r>
                      <a:endParaRPr lang="en-US" sz="16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noProof="0" dirty="0" smtClean="0"/>
                        <a:t>Uncertainty because of AADF interventions in historic center but remaining parts of historic center could be addressed; partly EE modernization of street lighting  </a:t>
                      </a:r>
                      <a:endParaRPr lang="en-US" sz="16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noProof="0" dirty="0" smtClean="0"/>
                        <a:t>EE modernization of street lighting </a:t>
                      </a:r>
                      <a:endParaRPr lang="en-US" sz="1600" noProof="0" dirty="0" smtClean="0"/>
                    </a:p>
                    <a:p>
                      <a:endParaRPr lang="en-US" sz="1600" noProof="0" dirty="0"/>
                    </a:p>
                  </a:txBody>
                  <a:tcPr/>
                </a:tc>
                <a:tc>
                  <a:txBody>
                    <a:bodyPr/>
                    <a:lstStyle/>
                    <a:p>
                      <a:r>
                        <a:rPr lang="en-US" sz="1600" noProof="0" dirty="0" smtClean="0"/>
                        <a:t>Lighting of</a:t>
                      </a:r>
                      <a:r>
                        <a:rPr lang="en-US" sz="1600" baseline="0" noProof="0" dirty="0" smtClean="0"/>
                        <a:t> two access roads to castle as well as improvement of  lighting and illumination in historic center, EE modernization of main street lighting </a:t>
                      </a:r>
                      <a:endParaRPr lang="en-US" sz="1600" noProof="0" dirty="0"/>
                    </a:p>
                  </a:txBody>
                  <a:tcPr/>
                </a:tc>
              </a:tr>
            </a:tbl>
          </a:graphicData>
        </a:graphic>
      </p:graphicFrame>
    </p:spTree>
    <p:extLst>
      <p:ext uri="{BB962C8B-B14F-4D97-AF65-F5344CB8AC3E}">
        <p14:creationId xmlns:p14="http://schemas.microsoft.com/office/powerpoint/2010/main" val="33127825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EE </a:t>
            </a:r>
            <a:r>
              <a:rPr lang="en-US" dirty="0"/>
              <a:t>challenges and </a:t>
            </a:r>
            <a:r>
              <a:rPr lang="en-US" dirty="0" smtClean="0"/>
              <a:t>opportunities</a:t>
            </a:r>
            <a:endParaRPr lang="en-US" dirty="0"/>
          </a:p>
        </p:txBody>
      </p:sp>
      <p:sp>
        <p:nvSpPr>
          <p:cNvPr id="3" name="Text Placeholder 2"/>
          <p:cNvSpPr>
            <a:spLocks noGrp="1"/>
          </p:cNvSpPr>
          <p:nvPr>
            <p:ph type="body" sz="quarter" idx="14"/>
          </p:nvPr>
        </p:nvSpPr>
        <p:spPr/>
        <p:txBody>
          <a:bodyPr/>
          <a:lstStyle/>
          <a:p>
            <a:r>
              <a:rPr lang="en-US" dirty="0" smtClean="0"/>
              <a:t>Water supply</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7</a:t>
            </a:fld>
            <a:endParaRPr lang="en-US"/>
          </a:p>
        </p:txBody>
      </p:sp>
      <p:sp>
        <p:nvSpPr>
          <p:cNvPr id="6" name="Rectangle 5"/>
          <p:cNvSpPr/>
          <p:nvPr/>
        </p:nvSpPr>
        <p:spPr>
          <a:xfrm>
            <a:off x="456818" y="1295400"/>
            <a:ext cx="8229982" cy="2862322"/>
          </a:xfrm>
          <a:prstGeom prst="rect">
            <a:avLst/>
          </a:prstGeom>
        </p:spPr>
        <p:txBody>
          <a:bodyPr wrap="square">
            <a:spAutoFit/>
          </a:bodyPr>
          <a:lstStyle/>
          <a:p>
            <a:pPr marL="285750" indent="-285750">
              <a:buFont typeface="Arial" panose="020B0604020202020204" pitchFamily="34" charset="0"/>
              <a:buChar char="•"/>
            </a:pPr>
            <a:r>
              <a:rPr lang="en-US" sz="2000" dirty="0" smtClean="0"/>
              <a:t>High </a:t>
            </a:r>
            <a:r>
              <a:rPr lang="en-US" sz="2000" b="1" dirty="0" smtClean="0"/>
              <a:t>water losses </a:t>
            </a:r>
            <a:r>
              <a:rPr lang="en-US" sz="2000" dirty="0" smtClean="0"/>
              <a:t>in distribution systems across cities &gt;60%</a:t>
            </a:r>
          </a:p>
          <a:p>
            <a:pPr marL="285750" indent="-285750">
              <a:buFont typeface="Arial" panose="020B0604020202020204" pitchFamily="34" charset="0"/>
              <a:buChar char="•"/>
            </a:pPr>
            <a:r>
              <a:rPr lang="en-US" sz="2000" dirty="0" smtClean="0"/>
              <a:t>Limited water supply due to losses (from 1-12 hours per day)</a:t>
            </a:r>
          </a:p>
          <a:p>
            <a:pPr marL="285750" indent="-285750">
              <a:buFont typeface="Arial" panose="020B0604020202020204" pitchFamily="34" charset="0"/>
              <a:buChar char="•"/>
            </a:pPr>
            <a:r>
              <a:rPr lang="en-US" sz="2000" dirty="0" smtClean="0"/>
              <a:t>Need to operate </a:t>
            </a:r>
            <a:r>
              <a:rPr lang="en-US" sz="2000" b="1" dirty="0" smtClean="0"/>
              <a:t>water pumps and tanks on buildings </a:t>
            </a:r>
            <a:r>
              <a:rPr lang="en-US" sz="2000" dirty="0" smtClean="0"/>
              <a:t>to ensure water supply at dwellings</a:t>
            </a:r>
          </a:p>
          <a:p>
            <a:pPr marL="285750" indent="-285750">
              <a:buFont typeface="Arial" panose="020B0604020202020204" pitchFamily="34" charset="0"/>
              <a:buChar char="•"/>
            </a:pPr>
            <a:r>
              <a:rPr lang="en-US" sz="2000" b="1" dirty="0" smtClean="0"/>
              <a:t>High electricity consumption </a:t>
            </a:r>
            <a:r>
              <a:rPr lang="en-US" sz="2000" dirty="0" smtClean="0"/>
              <a:t>and hence high potential electricity savings </a:t>
            </a:r>
          </a:p>
          <a:p>
            <a:pPr marL="285750" indent="-285750">
              <a:buFont typeface="Arial" panose="020B0604020202020204" pitchFamily="34" charset="0"/>
              <a:buChar char="•"/>
            </a:pPr>
            <a:r>
              <a:rPr lang="en-US" sz="2000" dirty="0" smtClean="0"/>
              <a:t>Old and </a:t>
            </a:r>
            <a:r>
              <a:rPr lang="en-US" sz="2000" b="1" dirty="0" smtClean="0"/>
              <a:t>inefficient pumping equipment </a:t>
            </a:r>
            <a:r>
              <a:rPr lang="en-US" sz="2000" dirty="0" smtClean="0"/>
              <a:t>at pumping stations</a:t>
            </a:r>
          </a:p>
          <a:p>
            <a:pPr marL="285750" indent="-285750">
              <a:buFont typeface="Arial" panose="020B0604020202020204" pitchFamily="34" charset="0"/>
              <a:buChar char="•"/>
            </a:pPr>
            <a:r>
              <a:rPr lang="en-US" sz="2000" b="1" dirty="0" smtClean="0"/>
              <a:t>Leakages in water reservoirs</a:t>
            </a:r>
          </a:p>
          <a:p>
            <a:pPr marL="285750" indent="-285750">
              <a:buFont typeface="Arial" panose="020B0604020202020204" pitchFamily="34" charset="0"/>
              <a:buChar char="•"/>
            </a:pPr>
            <a:r>
              <a:rPr lang="en-US" sz="2000" dirty="0" smtClean="0"/>
              <a:t>Insufficient maintenance  </a:t>
            </a:r>
          </a:p>
          <a:p>
            <a:pPr marL="285750" indent="-285750">
              <a:buFont typeface="Arial" panose="020B0604020202020204" pitchFamily="34" charset="0"/>
              <a:buChar char="•"/>
            </a:pPr>
            <a:r>
              <a:rPr lang="en-US" sz="2000" dirty="0" err="1" smtClean="0"/>
              <a:t>KfW</a:t>
            </a:r>
            <a:r>
              <a:rPr lang="en-US" sz="2000" dirty="0" smtClean="0"/>
              <a:t> </a:t>
            </a:r>
            <a:r>
              <a:rPr lang="en-US" sz="2000" dirty="0" smtClean="0"/>
              <a:t>operations in </a:t>
            </a:r>
            <a:r>
              <a:rPr lang="en-US" sz="2000" dirty="0" err="1" smtClean="0"/>
              <a:t>Saranda</a:t>
            </a:r>
            <a:r>
              <a:rPr lang="en-US" sz="2000" dirty="0" smtClean="0"/>
              <a:t>, </a:t>
            </a:r>
            <a:r>
              <a:rPr lang="en-US" sz="2000" dirty="0" err="1" smtClean="0"/>
              <a:t>Gjirokastra</a:t>
            </a:r>
            <a:r>
              <a:rPr lang="en-US" sz="2000" dirty="0" smtClean="0"/>
              <a:t> and </a:t>
            </a:r>
            <a:r>
              <a:rPr lang="en-US" sz="2000" dirty="0" err="1" smtClean="0"/>
              <a:t>Berat</a:t>
            </a:r>
            <a:endParaRPr lang="en-US" sz="2000" dirty="0"/>
          </a:p>
        </p:txBody>
      </p:sp>
      <p:graphicFrame>
        <p:nvGraphicFramePr>
          <p:cNvPr id="7" name="Tabelle 3"/>
          <p:cNvGraphicFramePr>
            <a:graphicFrameLocks noGrp="1"/>
          </p:cNvGraphicFramePr>
          <p:nvPr>
            <p:extLst>
              <p:ext uri="{D42A27DB-BD31-4B8C-83A1-F6EECF244321}">
                <p14:modId xmlns:p14="http://schemas.microsoft.com/office/powerpoint/2010/main" val="3485637512"/>
              </p:ext>
            </p:extLst>
          </p:nvPr>
        </p:nvGraphicFramePr>
        <p:xfrm>
          <a:off x="405880" y="4516136"/>
          <a:ext cx="8280920" cy="1276594"/>
        </p:xfrm>
        <a:graphic>
          <a:graphicData uri="http://schemas.openxmlformats.org/drawingml/2006/table">
            <a:tbl>
              <a:tblPr firstRow="1" bandRow="1">
                <a:tableStyleId>{5C22544A-7EE6-4342-B048-85BDC9FD1C3A}</a:tableStyleId>
              </a:tblPr>
              <a:tblGrid>
                <a:gridCol w="2238086"/>
                <a:gridCol w="1902374"/>
                <a:gridCol w="2070230"/>
                <a:gridCol w="2070230"/>
              </a:tblGrid>
              <a:tr h="360664">
                <a:tc>
                  <a:txBody>
                    <a:bodyPr/>
                    <a:lstStyle/>
                    <a:p>
                      <a:r>
                        <a:rPr lang="en-US" sz="1600" noProof="0" dirty="0" err="1" smtClean="0"/>
                        <a:t>Saranda</a:t>
                      </a:r>
                      <a:endParaRPr lang="en-US" sz="1600" noProof="0" dirty="0"/>
                    </a:p>
                  </a:txBody>
                  <a:tcPr/>
                </a:tc>
                <a:tc>
                  <a:txBody>
                    <a:bodyPr/>
                    <a:lstStyle/>
                    <a:p>
                      <a:r>
                        <a:rPr lang="en-US" sz="1600" noProof="0" dirty="0" err="1" smtClean="0"/>
                        <a:t>Gjirokastra</a:t>
                      </a:r>
                      <a:endParaRPr lang="en-US" sz="1600" noProof="0" dirty="0"/>
                    </a:p>
                  </a:txBody>
                  <a:tcPr/>
                </a:tc>
                <a:tc>
                  <a:txBody>
                    <a:bodyPr/>
                    <a:lstStyle/>
                    <a:p>
                      <a:r>
                        <a:rPr lang="en-US" sz="1600" noProof="0" dirty="0" err="1" smtClean="0"/>
                        <a:t>Permet</a:t>
                      </a:r>
                      <a:endParaRPr lang="en-US" sz="16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err="1" smtClean="0"/>
                        <a:t>Berat</a:t>
                      </a:r>
                      <a:endParaRPr lang="en-US" sz="1600" noProof="0" dirty="0"/>
                    </a:p>
                  </a:txBody>
                  <a:tcPr/>
                </a:tc>
              </a:tr>
              <a:tr h="915930">
                <a:tc>
                  <a:txBody>
                    <a:bodyPr/>
                    <a:lstStyle/>
                    <a:p>
                      <a:r>
                        <a:rPr lang="en-US" sz="1600" noProof="0" dirty="0" smtClean="0"/>
                        <a:t>First</a:t>
                      </a:r>
                      <a:r>
                        <a:rPr lang="en-US" sz="1600" baseline="0" noProof="0" dirty="0" smtClean="0"/>
                        <a:t> stage (45%) covered under </a:t>
                      </a:r>
                      <a:r>
                        <a:rPr lang="en-US" sz="1600" baseline="0" noProof="0" dirty="0" err="1" smtClean="0"/>
                        <a:t>KfW</a:t>
                      </a:r>
                      <a:r>
                        <a:rPr lang="en-US" sz="1600" baseline="0" noProof="0" dirty="0" smtClean="0"/>
                        <a:t> loan, 2</a:t>
                      </a:r>
                      <a:r>
                        <a:rPr lang="en-US" sz="1600" baseline="30000" noProof="0" dirty="0" smtClean="0"/>
                        <a:t>nd</a:t>
                      </a:r>
                      <a:r>
                        <a:rPr lang="en-US" sz="1600" baseline="0" noProof="0" dirty="0" smtClean="0"/>
                        <a:t> stage not covered. </a:t>
                      </a:r>
                      <a:endParaRPr lang="en-US" sz="1600" noProof="0" dirty="0"/>
                    </a:p>
                  </a:txBody>
                  <a:tcPr/>
                </a:tc>
                <a:tc>
                  <a:txBody>
                    <a:bodyPr/>
                    <a:lstStyle/>
                    <a:p>
                      <a:r>
                        <a:rPr lang="en-US" sz="1600" noProof="0" dirty="0" smtClean="0"/>
                        <a:t>100%</a:t>
                      </a:r>
                      <a:r>
                        <a:rPr lang="en-US" sz="1600" baseline="0" noProof="0" dirty="0" smtClean="0"/>
                        <a:t> of system</a:t>
                      </a:r>
                      <a:r>
                        <a:rPr lang="en-US" sz="1600" noProof="0" dirty="0" smtClean="0"/>
                        <a:t> covered under two</a:t>
                      </a:r>
                      <a:r>
                        <a:rPr lang="en-US" sz="1600" baseline="0" noProof="0" dirty="0" smtClean="0"/>
                        <a:t> stages of</a:t>
                      </a:r>
                      <a:r>
                        <a:rPr lang="en-US" sz="1600" noProof="0" dirty="0" smtClean="0"/>
                        <a:t> </a:t>
                      </a:r>
                      <a:r>
                        <a:rPr lang="en-US" sz="1600" noProof="0" dirty="0" err="1" smtClean="0"/>
                        <a:t>KfW</a:t>
                      </a:r>
                      <a:r>
                        <a:rPr lang="en-US" sz="1600" noProof="0" dirty="0" smtClean="0"/>
                        <a:t> loan.</a:t>
                      </a:r>
                      <a:endParaRPr lang="en-US" sz="1600" noProof="0" dirty="0"/>
                    </a:p>
                  </a:txBody>
                  <a:tcPr/>
                </a:tc>
                <a:tc>
                  <a:txBody>
                    <a:bodyPr/>
                    <a:lstStyle/>
                    <a:p>
                      <a:r>
                        <a:rPr lang="en-US" sz="1600" noProof="0" dirty="0" smtClean="0"/>
                        <a:t>No</a:t>
                      </a:r>
                      <a:r>
                        <a:rPr lang="en-US" sz="1600" baseline="0" noProof="0" dirty="0" smtClean="0"/>
                        <a:t> donor engagement but high demand for system upgrade.</a:t>
                      </a:r>
                      <a:endParaRPr lang="en-US" sz="16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noProof="0" dirty="0" smtClean="0"/>
                        <a:t>100%</a:t>
                      </a:r>
                      <a:r>
                        <a:rPr lang="en-US" sz="1600" baseline="0" noProof="0" dirty="0" smtClean="0"/>
                        <a:t> of system</a:t>
                      </a:r>
                      <a:r>
                        <a:rPr lang="en-US" sz="1600" noProof="0" dirty="0" smtClean="0"/>
                        <a:t> covered under two</a:t>
                      </a:r>
                      <a:r>
                        <a:rPr lang="en-US" sz="1600" baseline="0" noProof="0" dirty="0" smtClean="0"/>
                        <a:t> stages of</a:t>
                      </a:r>
                      <a:r>
                        <a:rPr lang="en-US" sz="1600" noProof="0" dirty="0" smtClean="0"/>
                        <a:t> </a:t>
                      </a:r>
                      <a:r>
                        <a:rPr lang="en-US" sz="1600" noProof="0" dirty="0" err="1" smtClean="0"/>
                        <a:t>KfW</a:t>
                      </a:r>
                      <a:r>
                        <a:rPr lang="en-US" sz="1600" noProof="0" dirty="0" smtClean="0"/>
                        <a:t> loan.</a:t>
                      </a:r>
                    </a:p>
                  </a:txBody>
                  <a:tcPr/>
                </a:tc>
              </a:tr>
            </a:tbl>
          </a:graphicData>
        </a:graphic>
      </p:graphicFrame>
    </p:spTree>
    <p:extLst>
      <p:ext uri="{BB962C8B-B14F-4D97-AF65-F5344CB8AC3E}">
        <p14:creationId xmlns:p14="http://schemas.microsoft.com/office/powerpoint/2010/main" val="18696433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EE </a:t>
            </a:r>
            <a:r>
              <a:rPr lang="en-US" dirty="0"/>
              <a:t>challenges and </a:t>
            </a:r>
            <a:r>
              <a:rPr lang="en-US" dirty="0" smtClean="0"/>
              <a:t>opportunities</a:t>
            </a:r>
            <a:endParaRPr lang="en-US" dirty="0"/>
          </a:p>
        </p:txBody>
      </p:sp>
      <p:sp>
        <p:nvSpPr>
          <p:cNvPr id="3" name="Text Placeholder 2"/>
          <p:cNvSpPr>
            <a:spLocks noGrp="1"/>
          </p:cNvSpPr>
          <p:nvPr>
            <p:ph type="body" sz="quarter" idx="14"/>
          </p:nvPr>
        </p:nvSpPr>
        <p:spPr/>
        <p:txBody>
          <a:bodyPr/>
          <a:lstStyle/>
          <a:p>
            <a:r>
              <a:rPr lang="en-US" dirty="0" smtClean="0"/>
              <a:t>Wastewater</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8</a:t>
            </a:fld>
            <a:endParaRPr lang="en-US"/>
          </a:p>
        </p:txBody>
      </p:sp>
      <p:sp>
        <p:nvSpPr>
          <p:cNvPr id="6" name="Rectangle 5"/>
          <p:cNvSpPr/>
          <p:nvPr/>
        </p:nvSpPr>
        <p:spPr>
          <a:xfrm>
            <a:off x="456818" y="1295400"/>
            <a:ext cx="7544182" cy="2585323"/>
          </a:xfrm>
          <a:prstGeom prst="rect">
            <a:avLst/>
          </a:prstGeom>
        </p:spPr>
        <p:txBody>
          <a:bodyPr wrap="square">
            <a:spAutoFit/>
          </a:bodyPr>
          <a:lstStyle/>
          <a:p>
            <a:pPr marL="285750" indent="-285750">
              <a:buFont typeface="Arial" panose="020B0604020202020204" pitchFamily="34" charset="0"/>
              <a:buChar char="•"/>
            </a:pPr>
            <a:r>
              <a:rPr lang="en-US" dirty="0" smtClean="0"/>
              <a:t>Coverage of sewerage systems across all cities &gt;50% </a:t>
            </a:r>
            <a:endParaRPr lang="en-US" dirty="0" smtClean="0"/>
          </a:p>
          <a:p>
            <a:pPr marL="285750" indent="-285750">
              <a:buFont typeface="Arial" panose="020B0604020202020204" pitchFamily="34" charset="0"/>
              <a:buChar char="•"/>
            </a:pPr>
            <a:r>
              <a:rPr lang="en-US" dirty="0" smtClean="0"/>
              <a:t>In </a:t>
            </a:r>
            <a:r>
              <a:rPr lang="en-US" dirty="0" err="1" smtClean="0"/>
              <a:t>Berat</a:t>
            </a:r>
            <a:r>
              <a:rPr lang="en-US" dirty="0" smtClean="0"/>
              <a:t>, </a:t>
            </a:r>
            <a:r>
              <a:rPr lang="en-US" dirty="0" err="1" smtClean="0"/>
              <a:t>Gjirokastra</a:t>
            </a:r>
            <a:r>
              <a:rPr lang="en-US" dirty="0" smtClean="0"/>
              <a:t> and </a:t>
            </a:r>
            <a:r>
              <a:rPr lang="en-US" dirty="0" err="1" smtClean="0"/>
              <a:t>Permet</a:t>
            </a:r>
            <a:r>
              <a:rPr lang="en-US" dirty="0" smtClean="0"/>
              <a:t> </a:t>
            </a:r>
            <a:r>
              <a:rPr lang="en-US" b="1" dirty="0" smtClean="0"/>
              <a:t>wastewater is currently discharged into local rivers</a:t>
            </a:r>
            <a:endParaRPr lang="en-US" b="1" dirty="0" smtClean="0"/>
          </a:p>
          <a:p>
            <a:pPr marL="285750" indent="-285750">
              <a:buFont typeface="Arial" panose="020B0604020202020204" pitchFamily="34" charset="0"/>
              <a:buChar char="•"/>
            </a:pPr>
            <a:r>
              <a:rPr lang="en-US" dirty="0" smtClean="0"/>
              <a:t>Majority of villages without sewerage systems in all municipalities</a:t>
            </a:r>
          </a:p>
          <a:p>
            <a:pPr marL="285750" indent="-285750">
              <a:buFont typeface="Arial" panose="020B0604020202020204" pitchFamily="34" charset="0"/>
              <a:buChar char="•"/>
            </a:pPr>
            <a:r>
              <a:rPr lang="en-US" dirty="0" smtClean="0"/>
              <a:t>Water treatment systems exist only in </a:t>
            </a:r>
            <a:r>
              <a:rPr lang="en-US" dirty="0" err="1" smtClean="0"/>
              <a:t>Saranda</a:t>
            </a:r>
            <a:r>
              <a:rPr lang="en-US" dirty="0" smtClean="0"/>
              <a:t> but </a:t>
            </a:r>
            <a:r>
              <a:rPr lang="en-US" b="1" dirty="0" smtClean="0"/>
              <a:t>equipment partly not operational</a:t>
            </a:r>
            <a:r>
              <a:rPr lang="en-US" dirty="0" smtClean="0"/>
              <a:t> while </a:t>
            </a:r>
            <a:r>
              <a:rPr lang="en-US" dirty="0" err="1" smtClean="0"/>
              <a:t>Ksamil</a:t>
            </a:r>
            <a:r>
              <a:rPr lang="en-US" dirty="0" smtClean="0"/>
              <a:t> connection to WWTP expected in December </a:t>
            </a:r>
            <a:endParaRPr lang="en-US" dirty="0" smtClean="0"/>
          </a:p>
          <a:p>
            <a:pPr marL="285750" indent="-285750">
              <a:buFont typeface="Arial" panose="020B0604020202020204" pitchFamily="34" charset="0"/>
              <a:buChar char="•"/>
            </a:pPr>
            <a:r>
              <a:rPr lang="en-US" b="1" dirty="0" smtClean="0"/>
              <a:t>High impact for tourism sector</a:t>
            </a:r>
            <a:r>
              <a:rPr lang="en-US" dirty="0" smtClean="0"/>
              <a:t>, high investment </a:t>
            </a:r>
            <a:r>
              <a:rPr lang="en-US" dirty="0" smtClean="0"/>
              <a:t>implications </a:t>
            </a:r>
            <a:endParaRPr lang="en-US" dirty="0" smtClean="0"/>
          </a:p>
          <a:p>
            <a:pPr marL="285750" indent="-285750">
              <a:buFont typeface="Arial" panose="020B0604020202020204" pitchFamily="34" charset="0"/>
              <a:buChar char="•"/>
            </a:pPr>
            <a:r>
              <a:rPr lang="en-US" dirty="0" smtClean="0"/>
              <a:t>Lack of capacity for operation of WWTP at municipal level</a:t>
            </a:r>
          </a:p>
          <a:p>
            <a:pPr marL="285750" indent="-285750">
              <a:buFont typeface="Arial" panose="020B0604020202020204" pitchFamily="34" charset="0"/>
              <a:buChar char="•"/>
            </a:pPr>
            <a:r>
              <a:rPr lang="en-US" dirty="0" err="1" smtClean="0"/>
              <a:t>KfW</a:t>
            </a:r>
            <a:r>
              <a:rPr lang="en-US" dirty="0" smtClean="0"/>
              <a:t> commitment in three cities</a:t>
            </a:r>
            <a:endParaRPr lang="en-US" dirty="0"/>
          </a:p>
        </p:txBody>
      </p:sp>
      <p:graphicFrame>
        <p:nvGraphicFramePr>
          <p:cNvPr id="7" name="Tabelle 3"/>
          <p:cNvGraphicFramePr>
            <a:graphicFrameLocks noGrp="1"/>
          </p:cNvGraphicFramePr>
          <p:nvPr>
            <p:extLst>
              <p:ext uri="{D42A27DB-BD31-4B8C-83A1-F6EECF244321}">
                <p14:modId xmlns:p14="http://schemas.microsoft.com/office/powerpoint/2010/main" val="2338798483"/>
              </p:ext>
            </p:extLst>
          </p:nvPr>
        </p:nvGraphicFramePr>
        <p:xfrm>
          <a:off x="609600" y="3962400"/>
          <a:ext cx="7899919" cy="1645920"/>
        </p:xfrm>
        <a:graphic>
          <a:graphicData uri="http://schemas.openxmlformats.org/drawingml/2006/table">
            <a:tbl>
              <a:tblPr firstRow="1" bandRow="1">
                <a:tableStyleId>{5C22544A-7EE6-4342-B048-85BDC9FD1C3A}</a:tableStyleId>
              </a:tblPr>
              <a:tblGrid>
                <a:gridCol w="2108128"/>
                <a:gridCol w="2035434"/>
                <a:gridCol w="1817352"/>
                <a:gridCol w="1939005"/>
              </a:tblGrid>
              <a:tr h="152400">
                <a:tc>
                  <a:txBody>
                    <a:bodyPr/>
                    <a:lstStyle/>
                    <a:p>
                      <a:r>
                        <a:rPr lang="en-US" sz="1600" noProof="0" dirty="0" err="1" smtClean="0"/>
                        <a:t>Saranda</a:t>
                      </a:r>
                      <a:endParaRPr lang="en-US" sz="1600" noProof="0" dirty="0"/>
                    </a:p>
                  </a:txBody>
                  <a:tcPr/>
                </a:tc>
                <a:tc>
                  <a:txBody>
                    <a:bodyPr/>
                    <a:lstStyle/>
                    <a:p>
                      <a:r>
                        <a:rPr lang="en-US" sz="1600" noProof="0" dirty="0" err="1" smtClean="0"/>
                        <a:t>Gjirokastra</a:t>
                      </a:r>
                      <a:endParaRPr lang="en-US" sz="1600" noProof="0" dirty="0"/>
                    </a:p>
                  </a:txBody>
                  <a:tcPr/>
                </a:tc>
                <a:tc>
                  <a:txBody>
                    <a:bodyPr/>
                    <a:lstStyle/>
                    <a:p>
                      <a:r>
                        <a:rPr lang="en-US" sz="1600" noProof="0" dirty="0" err="1" smtClean="0"/>
                        <a:t>Permet</a:t>
                      </a:r>
                      <a:endParaRPr lang="en-US" sz="16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err="1" smtClean="0"/>
                        <a:t>Berat</a:t>
                      </a:r>
                      <a:endParaRPr lang="en-US" sz="1600" noProof="0" dirty="0"/>
                    </a:p>
                  </a:txBody>
                  <a:tcPr/>
                </a:tc>
              </a:tr>
              <a:tr h="915930">
                <a:tc>
                  <a:txBody>
                    <a:bodyPr/>
                    <a:lstStyle/>
                    <a:p>
                      <a:r>
                        <a:rPr lang="en-US" sz="1600" noProof="0" dirty="0" smtClean="0"/>
                        <a:t>Missing waste water pumps from prior World Bank program, </a:t>
                      </a:r>
                      <a:r>
                        <a:rPr lang="en-US" sz="1600" noProof="0" dirty="0" err="1" smtClean="0"/>
                        <a:t>Ksamil</a:t>
                      </a:r>
                      <a:r>
                        <a:rPr lang="en-US" sz="1600" noProof="0" dirty="0" smtClean="0"/>
                        <a:t> connection to WWTP</a:t>
                      </a:r>
                      <a:r>
                        <a:rPr lang="en-US" sz="1600" baseline="0" noProof="0" dirty="0" smtClean="0"/>
                        <a:t> upcoming.</a:t>
                      </a:r>
                      <a:endParaRPr lang="en-US" sz="1600" noProof="0" dirty="0"/>
                    </a:p>
                  </a:txBody>
                  <a:tcPr/>
                </a:tc>
                <a:tc>
                  <a:txBody>
                    <a:bodyPr/>
                    <a:lstStyle/>
                    <a:p>
                      <a:r>
                        <a:rPr lang="en-US" sz="1600" noProof="0" dirty="0" smtClean="0"/>
                        <a:t>Use of septic tanks in old part</a:t>
                      </a:r>
                      <a:r>
                        <a:rPr lang="en-US" sz="1600" baseline="0" noProof="0" dirty="0" smtClean="0"/>
                        <a:t> of the city, n</a:t>
                      </a:r>
                      <a:r>
                        <a:rPr lang="en-US" sz="1600" noProof="0" dirty="0" smtClean="0"/>
                        <a:t>o WWTP, sewerage</a:t>
                      </a:r>
                      <a:r>
                        <a:rPr lang="en-US" sz="1600" baseline="0" noProof="0" dirty="0" smtClean="0"/>
                        <a:t> currently discharged into the river.</a:t>
                      </a:r>
                      <a:endParaRPr lang="en-US" sz="1600" noProof="0" dirty="0"/>
                    </a:p>
                  </a:txBody>
                  <a:tcPr/>
                </a:tc>
                <a:tc>
                  <a:txBody>
                    <a:bodyPr/>
                    <a:lstStyle/>
                    <a:p>
                      <a:r>
                        <a:rPr lang="en-US" sz="1600" noProof="0" dirty="0" smtClean="0"/>
                        <a:t>No WWTP, sewerage</a:t>
                      </a:r>
                      <a:r>
                        <a:rPr lang="en-US" sz="1600" baseline="0" noProof="0" dirty="0" smtClean="0"/>
                        <a:t> currently discharged into the river.</a:t>
                      </a:r>
                      <a:endParaRPr lang="en-US" sz="1600" noProof="0" dirty="0"/>
                    </a:p>
                  </a:txBody>
                  <a:tcPr/>
                </a:tc>
                <a:tc>
                  <a:txBody>
                    <a:bodyPr/>
                    <a:lstStyle/>
                    <a:p>
                      <a:r>
                        <a:rPr lang="en-US" sz="1600" noProof="0" dirty="0" smtClean="0">
                          <a:solidFill>
                            <a:schemeClr val="tx1"/>
                          </a:solidFill>
                        </a:rPr>
                        <a:t>No WWTP, sewerage </a:t>
                      </a:r>
                      <a:r>
                        <a:rPr lang="en-US" sz="1600" baseline="0" noProof="0" dirty="0" smtClean="0">
                          <a:solidFill>
                            <a:schemeClr val="tx1"/>
                          </a:solidFill>
                        </a:rPr>
                        <a:t> currently discharged into the river.</a:t>
                      </a:r>
                      <a:endParaRPr lang="en-US" sz="1600" noProof="0" dirty="0">
                        <a:solidFill>
                          <a:schemeClr val="tx1"/>
                        </a:solidFill>
                      </a:endParaRPr>
                    </a:p>
                  </a:txBody>
                  <a:tcPr/>
                </a:tc>
              </a:tr>
            </a:tbl>
          </a:graphicData>
        </a:graphic>
      </p:graphicFrame>
    </p:spTree>
    <p:extLst>
      <p:ext uri="{BB962C8B-B14F-4D97-AF65-F5344CB8AC3E}">
        <p14:creationId xmlns:p14="http://schemas.microsoft.com/office/powerpoint/2010/main" val="1967146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EE </a:t>
            </a:r>
            <a:r>
              <a:rPr lang="en-US" dirty="0"/>
              <a:t>challenges and </a:t>
            </a:r>
            <a:r>
              <a:rPr lang="en-US" dirty="0" smtClean="0"/>
              <a:t>opportunities</a:t>
            </a:r>
            <a:endParaRPr lang="en-US" dirty="0"/>
          </a:p>
        </p:txBody>
      </p:sp>
      <p:sp>
        <p:nvSpPr>
          <p:cNvPr id="3" name="Text Placeholder 2"/>
          <p:cNvSpPr>
            <a:spLocks noGrp="1"/>
          </p:cNvSpPr>
          <p:nvPr>
            <p:ph type="body" sz="quarter" idx="14"/>
          </p:nvPr>
        </p:nvSpPr>
        <p:spPr/>
        <p:txBody>
          <a:bodyPr/>
          <a:lstStyle/>
          <a:p>
            <a:r>
              <a:rPr lang="en-US" dirty="0" smtClean="0"/>
              <a:t>Public Transportation</a:t>
            </a:r>
            <a:endParaRPr lang="en-US" dirty="0"/>
          </a:p>
        </p:txBody>
      </p:sp>
      <p:sp>
        <p:nvSpPr>
          <p:cNvPr id="5" name="Slide Number Placeholder 4"/>
          <p:cNvSpPr>
            <a:spLocks noGrp="1"/>
          </p:cNvSpPr>
          <p:nvPr>
            <p:ph type="sldNum" sz="quarter" idx="12"/>
          </p:nvPr>
        </p:nvSpPr>
        <p:spPr/>
        <p:txBody>
          <a:bodyPr/>
          <a:lstStyle/>
          <a:p>
            <a:fld id="{166BF244-95AD-4204-80E5-6E367B00C6DF}" type="slidenum">
              <a:rPr lang="en-US" smtClean="0"/>
              <a:pPr/>
              <a:t>9</a:t>
            </a:fld>
            <a:endParaRPr lang="en-US"/>
          </a:p>
        </p:txBody>
      </p:sp>
      <p:sp>
        <p:nvSpPr>
          <p:cNvPr id="6" name="Rectangle 5"/>
          <p:cNvSpPr/>
          <p:nvPr/>
        </p:nvSpPr>
        <p:spPr>
          <a:xfrm>
            <a:off x="304800" y="1295400"/>
            <a:ext cx="8280920" cy="3200876"/>
          </a:xfrm>
          <a:prstGeom prst="rect">
            <a:avLst/>
          </a:prstGeom>
        </p:spPr>
        <p:txBody>
          <a:bodyPr wrap="square">
            <a:spAutoFit/>
          </a:bodyPr>
          <a:lstStyle/>
          <a:p>
            <a:pPr marL="285750" indent="-285750">
              <a:buFont typeface="Arial" panose="020B0604020202020204" pitchFamily="34" charset="0"/>
              <a:buChar char="•"/>
            </a:pPr>
            <a:r>
              <a:rPr lang="en-US" sz="2000" dirty="0"/>
              <a:t>P</a:t>
            </a:r>
            <a:r>
              <a:rPr lang="en-US" sz="2000" dirty="0" smtClean="0"/>
              <a:t>ublic transportation crucial in all cities but particularly relevant for tourism  in heritage cities  </a:t>
            </a:r>
          </a:p>
          <a:p>
            <a:pPr marL="285750" indent="-285750">
              <a:buFont typeface="Arial" panose="020B0604020202020204" pitchFamily="34" charset="0"/>
              <a:buChar char="•"/>
            </a:pPr>
            <a:r>
              <a:rPr lang="en-GB" sz="2000" b="1" dirty="0" smtClean="0"/>
              <a:t>Car usage in historic centres </a:t>
            </a:r>
            <a:r>
              <a:rPr lang="en-GB" sz="2000" dirty="0" smtClean="0"/>
              <a:t>discourages higher tourism activities in areas: public parking spaces could be reused to support tourism development</a:t>
            </a:r>
          </a:p>
          <a:p>
            <a:pPr marL="285750" indent="-285750">
              <a:buFont typeface="Arial" panose="020B0604020202020204" pitchFamily="34" charset="0"/>
              <a:buChar char="•"/>
            </a:pPr>
            <a:r>
              <a:rPr lang="en-GB" sz="2000" dirty="0" smtClean="0"/>
              <a:t>Citizens living in historic centres rely on cars but could be encouraged to switch to less invasive transportation   </a:t>
            </a:r>
          </a:p>
          <a:p>
            <a:pPr marL="285750" indent="-285750">
              <a:buFont typeface="Arial" panose="020B0604020202020204" pitchFamily="34" charset="0"/>
              <a:buChar char="•"/>
            </a:pPr>
            <a:r>
              <a:rPr lang="en-GB" sz="2000" dirty="0" smtClean="0"/>
              <a:t>Opportunity for shuttle buses (e.g. electric buses) to connect points of interest </a:t>
            </a:r>
          </a:p>
          <a:p>
            <a:r>
              <a:rPr lang="en-GB" sz="2400" dirty="0" smtClean="0"/>
              <a:t>   </a:t>
            </a:r>
            <a:endParaRPr lang="en-GB" sz="2400" dirty="0"/>
          </a:p>
          <a:p>
            <a:endParaRPr lang="en-US" dirty="0"/>
          </a:p>
        </p:txBody>
      </p:sp>
      <p:graphicFrame>
        <p:nvGraphicFramePr>
          <p:cNvPr id="7" name="Tabelle 3"/>
          <p:cNvGraphicFramePr>
            <a:graphicFrameLocks noGrp="1"/>
          </p:cNvGraphicFramePr>
          <p:nvPr>
            <p:extLst>
              <p:ext uri="{D42A27DB-BD31-4B8C-83A1-F6EECF244321}">
                <p14:modId xmlns:p14="http://schemas.microsoft.com/office/powerpoint/2010/main" val="139466808"/>
              </p:ext>
            </p:extLst>
          </p:nvPr>
        </p:nvGraphicFramePr>
        <p:xfrm>
          <a:off x="405880" y="3886200"/>
          <a:ext cx="8280920" cy="2133600"/>
        </p:xfrm>
        <a:graphic>
          <a:graphicData uri="http://schemas.openxmlformats.org/drawingml/2006/table">
            <a:tbl>
              <a:tblPr firstRow="1" bandRow="1">
                <a:tableStyleId>{5C22544A-7EE6-4342-B048-85BDC9FD1C3A}</a:tableStyleId>
              </a:tblPr>
              <a:tblGrid>
                <a:gridCol w="2238086"/>
                <a:gridCol w="2105314"/>
                <a:gridCol w="1867290"/>
                <a:gridCol w="2070230"/>
              </a:tblGrid>
              <a:tr h="304800">
                <a:tc>
                  <a:txBody>
                    <a:bodyPr/>
                    <a:lstStyle/>
                    <a:p>
                      <a:r>
                        <a:rPr lang="en-US" sz="1600" noProof="0" dirty="0" err="1" smtClean="0"/>
                        <a:t>Saranda</a:t>
                      </a:r>
                      <a:endParaRPr lang="en-US" sz="1600" noProof="0" dirty="0"/>
                    </a:p>
                  </a:txBody>
                  <a:tcPr/>
                </a:tc>
                <a:tc>
                  <a:txBody>
                    <a:bodyPr/>
                    <a:lstStyle/>
                    <a:p>
                      <a:r>
                        <a:rPr lang="en-US" sz="1600" noProof="0" dirty="0" err="1" smtClean="0"/>
                        <a:t>Gjirokastra</a:t>
                      </a:r>
                      <a:endParaRPr lang="en-US" sz="1600" noProof="0" dirty="0"/>
                    </a:p>
                  </a:txBody>
                  <a:tcPr/>
                </a:tc>
                <a:tc>
                  <a:txBody>
                    <a:bodyPr/>
                    <a:lstStyle/>
                    <a:p>
                      <a:r>
                        <a:rPr lang="en-US" sz="1600" noProof="0" dirty="0" err="1" smtClean="0"/>
                        <a:t>Permet</a:t>
                      </a:r>
                      <a:endParaRPr lang="en-US" sz="16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err="1" smtClean="0"/>
                        <a:t>Berat</a:t>
                      </a:r>
                      <a:endParaRPr lang="en-US" sz="1600" noProof="0" dirty="0"/>
                    </a:p>
                  </a:txBody>
                  <a:tcPr/>
                </a:tc>
              </a:tr>
              <a:tr h="915930">
                <a:tc>
                  <a:txBody>
                    <a:bodyPr/>
                    <a:lstStyle/>
                    <a:p>
                      <a:r>
                        <a:rPr lang="en-US" sz="1600" noProof="0" dirty="0" smtClean="0"/>
                        <a:t>Outworn and unsafe intercity buses with connection to </a:t>
                      </a:r>
                      <a:r>
                        <a:rPr lang="en-US" sz="1600" noProof="0" dirty="0" err="1" smtClean="0"/>
                        <a:t>Butrint</a:t>
                      </a:r>
                      <a:r>
                        <a:rPr lang="en-US" sz="1600" noProof="0" dirty="0" smtClean="0"/>
                        <a:t> and </a:t>
                      </a:r>
                      <a:r>
                        <a:rPr lang="en-US" sz="1600" noProof="0" dirty="0" err="1" smtClean="0"/>
                        <a:t>Ksamil</a:t>
                      </a:r>
                      <a:r>
                        <a:rPr lang="en-US" sz="1600" baseline="0" noProof="0" dirty="0" smtClean="0"/>
                        <a:t> with high relevance for tourism sector.</a:t>
                      </a:r>
                      <a:endParaRPr lang="en-US" sz="1600" noProof="0" dirty="0"/>
                    </a:p>
                  </a:txBody>
                  <a:tcPr/>
                </a:tc>
                <a:tc>
                  <a:txBody>
                    <a:bodyPr/>
                    <a:lstStyle/>
                    <a:p>
                      <a:r>
                        <a:rPr lang="en-US" sz="1600" noProof="0" dirty="0" smtClean="0"/>
                        <a:t>Opportunity for development of a Park and</a:t>
                      </a:r>
                      <a:r>
                        <a:rPr lang="en-US" sz="1600" baseline="0" noProof="0" dirty="0" smtClean="0"/>
                        <a:t> Ride system next to national road and  development of heritage trail shuttle.</a:t>
                      </a:r>
                      <a:endParaRPr lang="en-US" sz="1600" noProof="0" dirty="0"/>
                    </a:p>
                  </a:txBody>
                  <a:tcPr/>
                </a:tc>
                <a:tc>
                  <a:txBody>
                    <a:bodyPr/>
                    <a:lstStyle/>
                    <a:p>
                      <a:r>
                        <a:rPr lang="en-US" sz="1600" noProof="0" dirty="0" err="1" smtClean="0"/>
                        <a:t>n.a</a:t>
                      </a:r>
                      <a:r>
                        <a:rPr lang="en-US" sz="1600" noProof="0" dirty="0" smtClean="0"/>
                        <a:t>.</a:t>
                      </a:r>
                      <a:endParaRPr lang="en-US" sz="16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noProof="0" dirty="0" smtClean="0"/>
                        <a:t>Opportunity for development of</a:t>
                      </a:r>
                      <a:r>
                        <a:rPr lang="en-US" sz="1600" baseline="0" noProof="0" dirty="0" smtClean="0"/>
                        <a:t> measures to discourage car usage in historic parts and  development of heritage trail shuttle</a:t>
                      </a:r>
                      <a:r>
                        <a:rPr lang="en-US" sz="1600" baseline="0" noProof="0" dirty="0">
                          <a:solidFill>
                            <a:srgbClr val="FF0000"/>
                          </a:solidFill>
                        </a:rPr>
                        <a:t>.</a:t>
                      </a:r>
                      <a:endParaRPr lang="en-US" sz="1600" noProof="0" dirty="0" smtClean="0"/>
                    </a:p>
                  </a:txBody>
                  <a:tcPr/>
                </a:tc>
              </a:tr>
            </a:tbl>
          </a:graphicData>
        </a:graphic>
      </p:graphicFrame>
    </p:spTree>
    <p:extLst>
      <p:ext uri="{BB962C8B-B14F-4D97-AF65-F5344CB8AC3E}">
        <p14:creationId xmlns:p14="http://schemas.microsoft.com/office/powerpoint/2010/main" val="3887750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SMAP 1">
      <a:dk1>
        <a:srgbClr val="3F3F3F"/>
      </a:dk1>
      <a:lt1>
        <a:sysClr val="window" lastClr="FFFFFF"/>
      </a:lt1>
      <a:dk2>
        <a:srgbClr val="3F3F3F"/>
      </a:dk2>
      <a:lt2>
        <a:srgbClr val="EEECE1"/>
      </a:lt2>
      <a:accent1>
        <a:srgbClr val="E46C0A"/>
      </a:accent1>
      <a:accent2>
        <a:srgbClr val="FFC000"/>
      </a:accent2>
      <a:accent3>
        <a:srgbClr val="0000FF"/>
      </a:accent3>
      <a:accent4>
        <a:srgbClr val="9BBB59"/>
      </a:accent4>
      <a:accent5>
        <a:srgbClr val="4BACC6"/>
      </a:accent5>
      <a:accent6>
        <a:srgbClr val="E36C09"/>
      </a:accent6>
      <a:hlink>
        <a:srgbClr val="366092"/>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2999</TotalTime>
  <Words>1913</Words>
  <Application>Microsoft Office PowerPoint</Application>
  <PresentationFormat>On-screen Show (4:3)</PresentationFormat>
  <Paragraphs>291</Paragraphs>
  <Slides>21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Courier New</vt:lpstr>
      <vt:lpstr>Times New Roman</vt:lpstr>
      <vt:lpstr>Tw Cen MT</vt:lpstr>
      <vt:lpstr>Webdings</vt:lpstr>
      <vt:lpstr>Wingdings</vt:lpstr>
      <vt:lpstr>Office Theme</vt:lpstr>
      <vt:lpstr>Findings from technical visits to Saranda, Gjirokastra, Permet and Berat</vt:lpstr>
      <vt:lpstr>Agenda</vt:lpstr>
      <vt:lpstr>Summary of visits to cities, Sept. 13-23</vt:lpstr>
      <vt:lpstr>Sector priorities at a glance</vt:lpstr>
      <vt:lpstr>EE challenges and opportunities </vt:lpstr>
      <vt:lpstr>EE challenges and opportunities</vt:lpstr>
      <vt:lpstr>EE challenges and opportunities</vt:lpstr>
      <vt:lpstr>EE challenges and opportunities</vt:lpstr>
      <vt:lpstr>EE challenges and opportunities</vt:lpstr>
      <vt:lpstr>EE challenges and opportunities</vt:lpstr>
      <vt:lpstr>Suggested key criteria for project selection</vt:lpstr>
      <vt:lpstr>Catalogue of potential measures</vt:lpstr>
      <vt:lpstr>Profile of potential lighting projects</vt:lpstr>
      <vt:lpstr>Catalogue of potential lighting projects</vt:lpstr>
      <vt:lpstr>Profile of potential tourism transportation projects</vt:lpstr>
      <vt:lpstr>Catalogue of potential water and wastewater projects</vt:lpstr>
      <vt:lpstr>Potential investment projects finance demand</vt:lpstr>
      <vt:lpstr>Preliminary investment demand by city, EUR</vt:lpstr>
      <vt:lpstr>Preliminary investment demand by sector, EUR</vt:lpstr>
      <vt:lpstr>Questions and next steps</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wb335405</dc:creator>
  <cp:lastModifiedBy>Christian Daniel Mahler</cp:lastModifiedBy>
  <cp:revision>303</cp:revision>
  <cp:lastPrinted>2012-07-16T17:27:05Z</cp:lastPrinted>
  <dcterms:created xsi:type="dcterms:W3CDTF">2012-01-24T21:15:16Z</dcterms:created>
  <dcterms:modified xsi:type="dcterms:W3CDTF">2016-09-23T13:01:16Z</dcterms:modified>
</cp:coreProperties>
</file>